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1" r:id="rId2"/>
    <p:sldId id="2283" r:id="rId3"/>
    <p:sldId id="2288" r:id="rId4"/>
    <p:sldId id="2289" r:id="rId5"/>
    <p:sldId id="2279" r:id="rId6"/>
    <p:sldId id="419" r:id="rId7"/>
    <p:sldId id="2280" r:id="rId8"/>
    <p:sldId id="2281" r:id="rId9"/>
    <p:sldId id="387" r:id="rId10"/>
    <p:sldId id="2294" r:id="rId11"/>
    <p:sldId id="2284" r:id="rId12"/>
    <p:sldId id="2292" r:id="rId13"/>
    <p:sldId id="2293" r:id="rId14"/>
    <p:sldId id="2295" r:id="rId15"/>
    <p:sldId id="266" r:id="rId16"/>
    <p:sldId id="2287" r:id="rId17"/>
    <p:sldId id="2286" r:id="rId18"/>
    <p:sldId id="2285" r:id="rId19"/>
    <p:sldId id="2290" r:id="rId20"/>
    <p:sldId id="2297" r:id="rId21"/>
    <p:sldId id="2291" r:id="rId22"/>
    <p:sldId id="22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9" autoAdjust="0"/>
    <p:restoredTop sz="87989" autoAdjust="0"/>
  </p:normalViewPr>
  <p:slideViewPr>
    <p:cSldViewPr snapToGrid="0">
      <p:cViewPr varScale="1">
        <p:scale>
          <a:sx n="72" d="100"/>
          <a:sy n="72" d="100"/>
        </p:scale>
        <p:origin x="1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esentations\2020%20trends\Finance%20category%20Nielsen%20tagge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'top 150 brands'!$B$15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'top 150 brands'!$A$16:$A$27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'top 150 brands'!$B$16:$B$27</c:f>
              <c:numCache>
                <c:formatCode>_-* #,##0_-;\-* #,##0_-;_-* "-"??_-;_-@_-</c:formatCode>
                <c:ptCount val="12"/>
                <c:pt idx="0">
                  <c:v>69734129.435555533</c:v>
                </c:pt>
                <c:pt idx="1">
                  <c:v>69297351.658055559</c:v>
                </c:pt>
                <c:pt idx="2">
                  <c:v>80039052.742500037</c:v>
                </c:pt>
                <c:pt idx="3">
                  <c:v>74482653.235277757</c:v>
                </c:pt>
                <c:pt idx="4">
                  <c:v>81258936.590277717</c:v>
                </c:pt>
                <c:pt idx="5">
                  <c:v>78802208.295833319</c:v>
                </c:pt>
                <c:pt idx="6">
                  <c:v>77182960.116388857</c:v>
                </c:pt>
                <c:pt idx="7">
                  <c:v>80731186.305555552</c:v>
                </c:pt>
                <c:pt idx="8">
                  <c:v>75091644.065555528</c:v>
                </c:pt>
                <c:pt idx="9">
                  <c:v>75400131.676111117</c:v>
                </c:pt>
                <c:pt idx="10">
                  <c:v>73845771.593333319</c:v>
                </c:pt>
                <c:pt idx="11">
                  <c:v>67576589.682777777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EA-4728-8E72-FF8E71DA4BDD}"/>
            </c:ext>
          </c:extLst>
        </c:ser>
        <c:ser>
          <c:idx val="1"/>
          <c:order val="1"/>
          <c:tx>
            <c:strRef>
              <c:f>'top 150 brands'!$C$15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'top 150 brands'!$A$16:$A$27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'top 150 brands'!$C$16:$C$27</c:f>
              <c:numCache>
                <c:formatCode>_-* #,##0_-;\-* #,##0_-;_-* "-"??_-;_-@_-</c:formatCode>
                <c:ptCount val="12"/>
                <c:pt idx="0">
                  <c:v>79123458.784444436</c:v>
                </c:pt>
                <c:pt idx="1">
                  <c:v>79050024.247222215</c:v>
                </c:pt>
                <c:pt idx="2">
                  <c:v>102314502.06888887</c:v>
                </c:pt>
                <c:pt idx="3">
                  <c:v>99232080.589722216</c:v>
                </c:pt>
                <c:pt idx="4">
                  <c:v>92849823.527222201</c:v>
                </c:pt>
                <c:pt idx="5">
                  <c:v>88036413.216388866</c:v>
                </c:pt>
                <c:pt idx="6">
                  <c:v>98034909.336666659</c:v>
                </c:pt>
                <c:pt idx="7">
                  <c:v>95440905.069444388</c:v>
                </c:pt>
                <c:pt idx="8">
                  <c:v>86856962.472499996</c:v>
                </c:pt>
                <c:pt idx="9">
                  <c:v>88065676.67638883</c:v>
                </c:pt>
                <c:pt idx="10">
                  <c:v>86156813.588888884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EA-4728-8E72-FF8E71DA4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193888"/>
        <c:axId val="281185656"/>
      </c:lineChart>
      <c:catAx>
        <c:axId val="2811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185656"/>
        <c:crosses val="autoZero"/>
        <c:auto val="1"/>
        <c:lblAlgn val="ctr"/>
        <c:lblOffset val="100"/>
        <c:noMultiLvlLbl val="0"/>
      </c:catAx>
      <c:valAx>
        <c:axId val="281185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total 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19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Sheet1!$I$3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Sheet1!$H$4:$H$15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Sheet1!$I$4:$I$15</c:f>
              <c:numCache>
                <c:formatCode>_-* #,##0_-;\-* #,##0_-;_-* "-"??_-;_-@_-</c:formatCode>
                <c:ptCount val="12"/>
                <c:pt idx="0">
                  <c:v>8881469.145833334</c:v>
                </c:pt>
                <c:pt idx="1">
                  <c:v>8137363.8630555551</c:v>
                </c:pt>
                <c:pt idx="2">
                  <c:v>8661043.3041666672</c:v>
                </c:pt>
                <c:pt idx="3">
                  <c:v>7966294.1025</c:v>
                </c:pt>
                <c:pt idx="4">
                  <c:v>8590924.8455555569</c:v>
                </c:pt>
                <c:pt idx="5">
                  <c:v>8498638.380277779</c:v>
                </c:pt>
                <c:pt idx="6">
                  <c:v>9086043.6066666674</c:v>
                </c:pt>
                <c:pt idx="7">
                  <c:v>9451377.3377777804</c:v>
                </c:pt>
                <c:pt idx="8">
                  <c:v>9164500.3436111081</c:v>
                </c:pt>
                <c:pt idx="9">
                  <c:v>9955233.0741666686</c:v>
                </c:pt>
                <c:pt idx="10">
                  <c:v>9425780.2230555527</c:v>
                </c:pt>
                <c:pt idx="11">
                  <c:v>7481130.6952777784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2B-4794-8267-F8B5E33D6856}"/>
            </c:ext>
          </c:extLst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Sheet1!$H$4:$H$15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Sheet1!$J$4:$J$15</c:f>
              <c:numCache>
                <c:formatCode>_-* #,##0_-;\-* #,##0_-;_-* "-"??_-;_-@_-</c:formatCode>
                <c:ptCount val="12"/>
                <c:pt idx="0">
                  <c:v>9856708.8080555592</c:v>
                </c:pt>
                <c:pt idx="1">
                  <c:v>10016693.735833336</c:v>
                </c:pt>
                <c:pt idx="2">
                  <c:v>8852027.5438888874</c:v>
                </c:pt>
                <c:pt idx="3">
                  <c:v>9730932.2400000021</c:v>
                </c:pt>
                <c:pt idx="4">
                  <c:v>12130107.455555556</c:v>
                </c:pt>
                <c:pt idx="5">
                  <c:v>12363676.317777777</c:v>
                </c:pt>
                <c:pt idx="6">
                  <c:v>12351660.83777778</c:v>
                </c:pt>
                <c:pt idx="7">
                  <c:v>12079389.28083333</c:v>
                </c:pt>
                <c:pt idx="8">
                  <c:v>11528042.523055555</c:v>
                </c:pt>
                <c:pt idx="9">
                  <c:v>12917269.126388885</c:v>
                </c:pt>
                <c:pt idx="10">
                  <c:v>12345693.048333334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2B-4794-8267-F8B5E33D6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198200"/>
        <c:axId val="281403920"/>
      </c:lineChart>
      <c:catAx>
        <c:axId val="28119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03920"/>
        <c:crosses val="autoZero"/>
        <c:auto val="1"/>
        <c:lblAlgn val="ctr"/>
        <c:lblOffset val="100"/>
        <c:noMultiLvlLbl val="0"/>
      </c:catAx>
      <c:valAx>
        <c:axId val="281403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total 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19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Sheet2!$A$12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44450" cap="rnd">
                <a:solidFill>
                  <a:schemeClr val="tx2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E3-4772-BCDA-D41D1B87A1AE}"/>
              </c:ext>
            </c:extLst>
          </c:dPt>
          <c:cat>
            <c:strRef>
              <c:f>Sheet2!$B$11:$M$11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Sheet2!$B$12:$M$12</c:f>
              <c:numCache>
                <c:formatCode>#,##0</c:formatCode>
                <c:ptCount val="12"/>
                <c:pt idx="0">
                  <c:v>11806566.666666666</c:v>
                </c:pt>
                <c:pt idx="1">
                  <c:v>10541333.333333334</c:v>
                </c:pt>
                <c:pt idx="2">
                  <c:v>11746916.666666666</c:v>
                </c:pt>
                <c:pt idx="3">
                  <c:v>11699850</c:v>
                </c:pt>
                <c:pt idx="4">
                  <c:v>13001700</c:v>
                </c:pt>
                <c:pt idx="5">
                  <c:v>12946950</c:v>
                </c:pt>
                <c:pt idx="6">
                  <c:v>12669516.666666666</c:v>
                </c:pt>
                <c:pt idx="7">
                  <c:v>11526650</c:v>
                </c:pt>
                <c:pt idx="8">
                  <c:v>11957200</c:v>
                </c:pt>
                <c:pt idx="9">
                  <c:v>12054733.333333334</c:v>
                </c:pt>
                <c:pt idx="10">
                  <c:v>13090683.333333334</c:v>
                </c:pt>
                <c:pt idx="11">
                  <c:v>14730950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EE3-4772-BCDA-D41D1B87A1AE}"/>
            </c:ext>
          </c:extLst>
        </c:ser>
        <c:ser>
          <c:idx val="1"/>
          <c:order val="1"/>
          <c:tx>
            <c:strRef>
              <c:f>Sheet2!$A$13</c:f>
              <c:strCache>
                <c:ptCount val="1"/>
                <c:pt idx="0">
                  <c:v>2020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Sheet2!$B$11:$M$11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Sheet2!$B$13:$M$13</c:f>
              <c:numCache>
                <c:formatCode>#,##0</c:formatCode>
                <c:ptCount val="12"/>
                <c:pt idx="0">
                  <c:v>12368800</c:v>
                </c:pt>
                <c:pt idx="1">
                  <c:v>10873066.666666666</c:v>
                </c:pt>
                <c:pt idx="2">
                  <c:v>13402250</c:v>
                </c:pt>
                <c:pt idx="3">
                  <c:v>16790550</c:v>
                </c:pt>
                <c:pt idx="4">
                  <c:v>15075600</c:v>
                </c:pt>
                <c:pt idx="5">
                  <c:v>14304183.333333334</c:v>
                </c:pt>
                <c:pt idx="6">
                  <c:v>16394166.666666666</c:v>
                </c:pt>
                <c:pt idx="7">
                  <c:v>15022500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EE3-4772-BCDA-D41D1B87A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176520"/>
        <c:axId val="381179264"/>
      </c:lineChart>
      <c:catAx>
        <c:axId val="38117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179264"/>
        <c:crosses val="autoZero"/>
        <c:auto val="1"/>
        <c:lblAlgn val="ctr"/>
        <c:lblOffset val="100"/>
        <c:noMultiLvlLbl val="0"/>
      </c:catAx>
      <c:valAx>
        <c:axId val="3811792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Total hours </a:t>
                </a:r>
              </a:p>
            </c:rich>
          </c:tx>
          <c:layout>
            <c:manualLayout>
              <c:xMode val="edge"/>
              <c:yMode val="edge"/>
              <c:x val="1.2709646500348542E-2"/>
              <c:y val="0.2694772337456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17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Sheet1!$F$19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Sheet1!$E$20:$E$31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Sheet1!$F$20:$F$31</c:f>
              <c:numCache>
                <c:formatCode>_-* #,##0_-;\-* #,##0_-;_-* "-"??_-;_-@_-</c:formatCode>
                <c:ptCount val="12"/>
                <c:pt idx="0">
                  <c:v>3491730.375</c:v>
                </c:pt>
                <c:pt idx="1">
                  <c:v>3299997.1166666662</c:v>
                </c:pt>
                <c:pt idx="2">
                  <c:v>3447355.0405555563</c:v>
                </c:pt>
                <c:pt idx="3">
                  <c:v>3449276.3602777771</c:v>
                </c:pt>
                <c:pt idx="4">
                  <c:v>3659647.2330555543</c:v>
                </c:pt>
                <c:pt idx="5">
                  <c:v>3894608.8041666672</c:v>
                </c:pt>
                <c:pt idx="6">
                  <c:v>3939125.6922222227</c:v>
                </c:pt>
                <c:pt idx="7">
                  <c:v>3772842.3313888879</c:v>
                </c:pt>
                <c:pt idx="8">
                  <c:v>3551968.0158333327</c:v>
                </c:pt>
                <c:pt idx="9">
                  <c:v>3675135.1811111113</c:v>
                </c:pt>
                <c:pt idx="10">
                  <c:v>3788935.9138888875</c:v>
                </c:pt>
                <c:pt idx="11">
                  <c:v>4056540.3469444443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5A-4BF5-9FA2-952BC11AA723}"/>
            </c:ext>
          </c:extLst>
        </c:ser>
        <c:ser>
          <c:idx val="1"/>
          <c:order val="1"/>
          <c:tx>
            <c:strRef>
              <c:f>Sheet1!$G$19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Sheet1!$E$20:$E$31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Sheet1!$G$20:$G$31</c:f>
              <c:numCache>
                <c:formatCode>_-* #,##0_-;\-* #,##0_-;_-* "-"??_-;_-@_-</c:formatCode>
                <c:ptCount val="12"/>
                <c:pt idx="0">
                  <c:v>4239303.7991666654</c:v>
                </c:pt>
                <c:pt idx="1">
                  <c:v>4301306.6888888888</c:v>
                </c:pt>
                <c:pt idx="2">
                  <c:v>7001754.4497222239</c:v>
                </c:pt>
                <c:pt idx="3">
                  <c:v>6096786.0519444449</c:v>
                </c:pt>
                <c:pt idx="4">
                  <c:v>4984323.6038888879</c:v>
                </c:pt>
                <c:pt idx="5">
                  <c:v>4257693.5577777792</c:v>
                </c:pt>
                <c:pt idx="6">
                  <c:v>4109990.9772222224</c:v>
                </c:pt>
                <c:pt idx="7">
                  <c:v>4180980.7219444443</c:v>
                </c:pt>
                <c:pt idx="8">
                  <c:v>3519286.9866666659</c:v>
                </c:pt>
                <c:pt idx="9">
                  <c:v>3593979.4883333342</c:v>
                </c:pt>
                <c:pt idx="10">
                  <c:v>3378689.6905555557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B5A-4BF5-9FA2-952BC11AA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558016"/>
        <c:axId val="394562328"/>
      </c:lineChart>
      <c:catAx>
        <c:axId val="39455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62328"/>
        <c:crosses val="autoZero"/>
        <c:auto val="1"/>
        <c:lblAlgn val="ctr"/>
        <c:lblOffset val="100"/>
        <c:noMultiLvlLbl val="0"/>
      </c:catAx>
      <c:valAx>
        <c:axId val="394562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 dirty="0"/>
                  <a:t>Total 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55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Total Internet</c:v>
                </c:pt>
              </c:strCache>
            </c:strRef>
          </c:tx>
          <c:spPr>
            <a:ln w="444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Sheet1!$B$3:$K$3</c:f>
              <c:numCache>
                <c:formatCode>"$"#,##0</c:formatCode>
                <c:ptCount val="10"/>
                <c:pt idx="0">
                  <c:v>5794</c:v>
                </c:pt>
                <c:pt idx="1">
                  <c:v>7090</c:v>
                </c:pt>
                <c:pt idx="2">
                  <c:v>7642</c:v>
                </c:pt>
                <c:pt idx="3">
                  <c:v>8506</c:v>
                </c:pt>
                <c:pt idx="4">
                  <c:v>9026</c:v>
                </c:pt>
                <c:pt idx="5">
                  <c:v>9094</c:v>
                </c:pt>
                <c:pt idx="6">
                  <c:v>9693</c:v>
                </c:pt>
                <c:pt idx="7">
                  <c:v>10199</c:v>
                </c:pt>
                <c:pt idx="8">
                  <c:v>10668</c:v>
                </c:pt>
                <c:pt idx="9">
                  <c:v>11186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B57-4D12-A4FB-9E32EE1DE3F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Search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Sheet1!$B$4:$K$4</c:f>
              <c:numCache>
                <c:formatCode>"$"#,##0</c:formatCode>
                <c:ptCount val="10"/>
                <c:pt idx="0">
                  <c:v>2539</c:v>
                </c:pt>
                <c:pt idx="1">
                  <c:v>3103</c:v>
                </c:pt>
                <c:pt idx="2">
                  <c:v>3294</c:v>
                </c:pt>
                <c:pt idx="3">
                  <c:v>3567</c:v>
                </c:pt>
                <c:pt idx="4">
                  <c:v>3892</c:v>
                </c:pt>
                <c:pt idx="5">
                  <c:v>3989</c:v>
                </c:pt>
                <c:pt idx="6">
                  <c:v>4117</c:v>
                </c:pt>
                <c:pt idx="7">
                  <c:v>4255</c:v>
                </c:pt>
                <c:pt idx="8">
                  <c:v>4347</c:v>
                </c:pt>
                <c:pt idx="9">
                  <c:v>4469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B57-4D12-A4FB-9E32EE1DE3F9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Display</c:v>
                </c:pt>
              </c:strCache>
            </c:strRef>
          </c:tx>
          <c:spPr>
            <a:ln w="444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Sheet1!$B$5:$K$5</c:f>
              <c:numCache>
                <c:formatCode>"$"#,##0</c:formatCode>
                <c:ptCount val="10"/>
                <c:pt idx="0">
                  <c:v>2120</c:v>
                </c:pt>
                <c:pt idx="1">
                  <c:v>2687</c:v>
                </c:pt>
                <c:pt idx="2">
                  <c:v>2848</c:v>
                </c:pt>
                <c:pt idx="3">
                  <c:v>3300</c:v>
                </c:pt>
                <c:pt idx="4">
                  <c:v>3467</c:v>
                </c:pt>
                <c:pt idx="5">
                  <c:v>3623</c:v>
                </c:pt>
                <c:pt idx="6">
                  <c:v>3956</c:v>
                </c:pt>
                <c:pt idx="7">
                  <c:v>4293</c:v>
                </c:pt>
                <c:pt idx="8">
                  <c:v>4640</c:v>
                </c:pt>
                <c:pt idx="9">
                  <c:v>5012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B57-4D12-A4FB-9E32EE1DE3F9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Classifieds</c:v>
                </c:pt>
              </c:strCache>
            </c:strRef>
          </c:tx>
          <c:spPr>
            <a:ln w="444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Sheet1!$B$2:$K$2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Sheet1!$B$6:$K$6</c:f>
              <c:numCache>
                <c:formatCode>"$"#,##0</c:formatCode>
                <c:ptCount val="10"/>
                <c:pt idx="0">
                  <c:v>1135</c:v>
                </c:pt>
                <c:pt idx="1">
                  <c:v>1300</c:v>
                </c:pt>
                <c:pt idx="2">
                  <c:v>1500</c:v>
                </c:pt>
                <c:pt idx="3">
                  <c:v>1640</c:v>
                </c:pt>
                <c:pt idx="4">
                  <c:v>1667</c:v>
                </c:pt>
                <c:pt idx="5">
                  <c:v>1482</c:v>
                </c:pt>
                <c:pt idx="6">
                  <c:v>1620</c:v>
                </c:pt>
                <c:pt idx="7">
                  <c:v>1651</c:v>
                </c:pt>
                <c:pt idx="8">
                  <c:v>1681</c:v>
                </c:pt>
                <c:pt idx="9">
                  <c:v>1705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B57-4D12-A4FB-9E32EE1DE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991944"/>
        <c:axId val="405995080"/>
      </c:lineChart>
      <c:catAx>
        <c:axId val="40599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995080"/>
        <c:crosses val="autoZero"/>
        <c:auto val="1"/>
        <c:lblAlgn val="ctr"/>
        <c:lblOffset val="100"/>
        <c:noMultiLvlLbl val="0"/>
      </c:catAx>
      <c:valAx>
        <c:axId val="405995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/>
                  <a:t>$A millions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99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59748490536003"/>
          <c:y val="0.94076301250874494"/>
          <c:w val="0.85895282130636352"/>
          <c:h val="5.9236913657127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7523537003874"/>
          <c:y val="0.14495994373252363"/>
          <c:w val="0.53811261447122594"/>
          <c:h val="0.8054103837510506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64-4A0F-AC2C-88041D8F43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64-4A0F-AC2C-88041D8F43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64-4A0F-AC2C-88041D8F43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64-4A0F-AC2C-88041D8F43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64-4A0F-AC2C-88041D8F4328}"/>
              </c:ext>
            </c:extLst>
          </c:dPt>
          <c:dLbls>
            <c:dLbl>
              <c:idx val="0"/>
              <c:layout>
                <c:manualLayout>
                  <c:x val="0.18002183406113537"/>
                  <c:y val="6.3998035784742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64-4A0F-AC2C-88041D8F4328}"/>
                </c:ext>
                <c:ext xmlns:c15="http://schemas.microsoft.com/office/drawing/2012/chart" uri="{CE6537A1-D6FC-4f65-9D91-7224C49458BB}">
                  <c15:layout>
                    <c:manualLayout>
                      <c:w val="0.22940377540143728"/>
                      <c:h val="0.173216123719829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833333333333336"/>
                  <c:y val="0.106481481481481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64-4A0F-AC2C-88041D8F43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444444444444443"/>
                  <c:y val="-4.62962962962962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64-4A0F-AC2C-88041D8F43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4444444444444443"/>
                  <c:y val="-0.1111111111111111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64-4A0F-AC2C-88041D8F43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444492200483672E-2"/>
                  <c:y val="-0.156862745098039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164-4A0F-AC2C-88041D8F43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Sheet1!$N$2:$N$6</c:f>
              <c:strCache>
                <c:ptCount val="5"/>
                <c:pt idx="0">
                  <c:v>Other content</c:v>
                </c:pt>
                <c:pt idx="1">
                  <c:v>Social</c:v>
                </c:pt>
                <c:pt idx="2">
                  <c:v>Email &amp; messaging</c:v>
                </c:pt>
                <c:pt idx="3">
                  <c:v>Productivity tools</c:v>
                </c:pt>
                <c:pt idx="4">
                  <c:v>Search</c:v>
                </c:pt>
              </c:strCache>
            </c:strRef>
          </c:cat>
          <c:val>
            <c:numRef>
              <c:f>Sheet1!$O$2:$O$6</c:f>
              <c:numCache>
                <c:formatCode>0%</c:formatCode>
                <c:ptCount val="5"/>
                <c:pt idx="0">
                  <c:v>0.53009181943448325</c:v>
                </c:pt>
                <c:pt idx="1">
                  <c:v>0.16774288578300575</c:v>
                </c:pt>
                <c:pt idx="2">
                  <c:v>0.17199498203017344</c:v>
                </c:pt>
                <c:pt idx="3">
                  <c:v>8.1896067296311811E-2</c:v>
                </c:pt>
                <c:pt idx="4">
                  <c:v>4.8274245456025794E-2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164-4A0F-AC2C-88041D8F43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72222222222222"/>
          <c:y val="5.3240740740740741E-2"/>
          <c:w val="0.56111111111111112"/>
          <c:h val="0.9351851851851852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99-407C-BABF-2EDEDFFA77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99-407C-BABF-2EDEDFFA77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99-407C-BABF-2EDEDFFA77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99-407C-BABF-2EDEDFFA77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99-407C-BABF-2EDEDFFA77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99-407C-BABF-2EDEDFFA77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99-407C-BABF-2EDEDFFA77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99-407C-BABF-2EDEDFFA7748}"/>
              </c:ext>
            </c:extLst>
          </c:dPt>
          <c:dLbls>
            <c:dLbl>
              <c:idx val="0"/>
              <c:layout>
                <c:manualLayout>
                  <c:x val="0.17914571593684056"/>
                  <c:y val="-0.154305656706721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99-407C-BABF-2EDEDFFA77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34832932138768"/>
                  <c:y val="0.133126448923445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99-407C-BABF-2EDEDFFA77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437024458387338"/>
                  <c:y val="3.32816122308613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999-407C-BABF-2EDEDFFA77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6771088300470194"/>
                  <c:y val="-1.81536066713790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999-407C-BABF-2EDEDFFA77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721799518566527"/>
                  <c:y val="-8.77424322449984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999-407C-BABF-2EDEDFFA77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912380067435506"/>
                  <c:y val="-0.117998443363963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999-407C-BABF-2EDEDFFA77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3340638420828563"/>
                  <c:y val="-0.157331257818617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999-407C-BABF-2EDEDFFA77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8116109773795967E-2"/>
                  <c:y val="-0.178510465601893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999-407C-BABF-2EDEDFFA77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Sheet1!$N$11:$N$18</c:f>
              <c:strCache>
                <c:ptCount val="8"/>
                <c:pt idx="0">
                  <c:v>Entertainment</c:v>
                </c:pt>
                <c:pt idx="1">
                  <c:v>Family &amp; Lifestyle</c:v>
                </c:pt>
                <c:pt idx="2">
                  <c:v>News</c:v>
                </c:pt>
                <c:pt idx="3">
                  <c:v>Shopping</c:v>
                </c:pt>
                <c:pt idx="4">
                  <c:v>Travel</c:v>
                </c:pt>
                <c:pt idx="5">
                  <c:v>Finance</c:v>
                </c:pt>
                <c:pt idx="6">
                  <c:v>Computers</c:v>
                </c:pt>
                <c:pt idx="7">
                  <c:v>Other</c:v>
                </c:pt>
              </c:strCache>
            </c:strRef>
          </c:cat>
          <c:val>
            <c:numRef>
              <c:f>Sheet1!$O$11:$O$18</c:f>
              <c:numCache>
                <c:formatCode>0%</c:formatCode>
                <c:ptCount val="8"/>
                <c:pt idx="0">
                  <c:v>0.5911508277700539</c:v>
                </c:pt>
                <c:pt idx="1">
                  <c:v>8.6995995335132609E-2</c:v>
                </c:pt>
                <c:pt idx="2">
                  <c:v>7.3947643118902437E-2</c:v>
                </c:pt>
                <c:pt idx="3">
                  <c:v>5.9240192269100107E-2</c:v>
                </c:pt>
                <c:pt idx="4">
                  <c:v>3.9618711492739885E-2</c:v>
                </c:pt>
                <c:pt idx="5">
                  <c:v>3.8779151606445246E-2</c:v>
                </c:pt>
                <c:pt idx="6">
                  <c:v>3.3891862516023212E-2</c:v>
                </c:pt>
                <c:pt idx="7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99-407C-BABF-2EDEDFFA77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Sheet1!$E$83:$G$83</c:f>
              <c:strCache>
                <c:ptCount val="3"/>
                <c:pt idx="0">
                  <c:v> Jul-Sep18 </c:v>
                </c:pt>
                <c:pt idx="1">
                  <c:v> Jul-Sep19 </c:v>
                </c:pt>
                <c:pt idx="2">
                  <c:v> Jul-Sep20 </c:v>
                </c:pt>
              </c:strCache>
            </c:strRef>
          </c:cat>
          <c:val>
            <c:numRef>
              <c:f>Sheet1!$E$84:$G$84</c:f>
              <c:numCache>
                <c:formatCode>_-* #,##0_-;\-* #,##0_-;_-* "-"??_-;_-@_-</c:formatCode>
                <c:ptCount val="3"/>
                <c:pt idx="0">
                  <c:v>4714677</c:v>
                </c:pt>
                <c:pt idx="1">
                  <c:v>5682292</c:v>
                </c:pt>
                <c:pt idx="2">
                  <c:v>7098679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3A-4E94-9038-842C51133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81184872"/>
        <c:axId val="281187616"/>
      </c:barChart>
      <c:catAx>
        <c:axId val="28118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pPr>
            <a:endParaRPr lang="en-US"/>
          </a:p>
        </c:txPr>
        <c:crossAx val="281187616"/>
        <c:crosses val="autoZero"/>
        <c:auto val="1"/>
        <c:lblAlgn val="ctr"/>
        <c:lblOffset val="100"/>
        <c:noMultiLvlLbl val="0"/>
      </c:catAx>
      <c:valAx>
        <c:axId val="28118761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8118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Sheet1!$A$36:$H$36</c:f>
              <c:strCache>
                <c:ptCount val="8"/>
                <c:pt idx="0">
                  <c:v>14+</c:v>
                </c:pt>
                <c:pt idx="1">
                  <c:v> 14-17 </c:v>
                </c:pt>
                <c:pt idx="2">
                  <c:v> 18-24 </c:v>
                </c:pt>
                <c:pt idx="3">
                  <c:v> 25-34 </c:v>
                </c:pt>
                <c:pt idx="4">
                  <c:v> 35-44 </c:v>
                </c:pt>
                <c:pt idx="5">
                  <c:v> 45-54 </c:v>
                </c:pt>
                <c:pt idx="6">
                  <c:v> 55-64 </c:v>
                </c:pt>
                <c:pt idx="7">
                  <c:v> 65+ </c:v>
                </c:pt>
              </c:strCache>
            </c:strRef>
          </c:cat>
          <c:val>
            <c:numRef>
              <c:f>Sheet1!$A$37:$H$37</c:f>
              <c:numCache>
                <c:formatCode>0%</c:formatCode>
                <c:ptCount val="8"/>
                <c:pt idx="0">
                  <c:v>0.19</c:v>
                </c:pt>
                <c:pt idx="1">
                  <c:v>0.2342086814519122</c:v>
                </c:pt>
                <c:pt idx="2">
                  <c:v>0.21958137938922567</c:v>
                </c:pt>
                <c:pt idx="3">
                  <c:v>0.21125404541345108</c:v>
                </c:pt>
                <c:pt idx="4">
                  <c:v>0.23982894107937525</c:v>
                </c:pt>
                <c:pt idx="5">
                  <c:v>0.2148524580958531</c:v>
                </c:pt>
                <c:pt idx="6">
                  <c:v>0.16635097001164761</c:v>
                </c:pt>
                <c:pt idx="7">
                  <c:v>8.7103559870550157E-2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13-4267-858D-5CEAC40015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4"/>
        <c:overlap val="-27"/>
        <c:axId val="281192712"/>
        <c:axId val="281184088"/>
      </c:barChart>
      <c:catAx>
        <c:axId val="28119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184088"/>
        <c:crosses val="autoZero"/>
        <c:auto val="1"/>
        <c:lblAlgn val="ctr"/>
        <c:lblOffset val="100"/>
        <c:noMultiLvlLbl val="0"/>
      </c:catAx>
      <c:valAx>
        <c:axId val="281184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8119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445384534254788"/>
          <c:y val="4.1666666666666664E-2"/>
          <c:w val="0.5349907299830261"/>
          <c:h val="0.902777777777777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Sheet1!$F$68:$F$79</c:f>
              <c:strCache>
                <c:ptCount val="12"/>
                <c:pt idx="0">
                  <c:v>Streaming music </c:v>
                </c:pt>
                <c:pt idx="1">
                  <c:v>Weather forecast</c:v>
                </c:pt>
                <c:pt idx="2">
                  <c:v>Alarms/Reminders</c:v>
                </c:pt>
                <c:pt idx="3">
                  <c:v>Listening to radio</c:v>
                </c:pt>
                <c:pt idx="4">
                  <c:v>Controlling  Smart home devices</c:v>
                </c:pt>
                <c:pt idx="5">
                  <c:v>Online Search</c:v>
                </c:pt>
                <c:pt idx="6">
                  <c:v>Checking the News</c:v>
                </c:pt>
                <c:pt idx="7">
                  <c:v>Listening to podcast/s</c:v>
                </c:pt>
                <c:pt idx="8">
                  <c:v>Recipes/Cooking</c:v>
                </c:pt>
                <c:pt idx="9">
                  <c:v>Checking Sports scores</c:v>
                </c:pt>
                <c:pt idx="10">
                  <c:v>Checking Traffic</c:v>
                </c:pt>
                <c:pt idx="11">
                  <c:v>Something else</c:v>
                </c:pt>
              </c:strCache>
            </c:strRef>
          </c:cat>
          <c:val>
            <c:numRef>
              <c:f>Sheet1!$G$68:$G$79</c:f>
              <c:numCache>
                <c:formatCode>0%</c:formatCode>
                <c:ptCount val="12"/>
                <c:pt idx="0">
                  <c:v>0.8159726527082154</c:v>
                </c:pt>
                <c:pt idx="1">
                  <c:v>0.54888694371458913</c:v>
                </c:pt>
                <c:pt idx="2">
                  <c:v>0.52430044677599807</c:v>
                </c:pt>
                <c:pt idx="3">
                  <c:v>0.36022603190915703</c:v>
                </c:pt>
                <c:pt idx="4">
                  <c:v>0.34366873150569932</c:v>
                </c:pt>
                <c:pt idx="5">
                  <c:v>0.33129687525673562</c:v>
                </c:pt>
                <c:pt idx="6">
                  <c:v>0.30824481711461277</c:v>
                </c:pt>
                <c:pt idx="7">
                  <c:v>0.22463601423827753</c:v>
                </c:pt>
                <c:pt idx="8">
                  <c:v>0.19125216778223741</c:v>
                </c:pt>
                <c:pt idx="9">
                  <c:v>0.13754830364038043</c:v>
                </c:pt>
                <c:pt idx="10">
                  <c:v>0.10071654445428649</c:v>
                </c:pt>
                <c:pt idx="11">
                  <c:v>3.9857691911278144E-2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60-4B89-8413-85B695CCDD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2"/>
        <c:axId val="281188792"/>
        <c:axId val="281189184"/>
      </c:barChart>
      <c:catAx>
        <c:axId val="281188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189184"/>
        <c:crosses val="autoZero"/>
        <c:auto val="1"/>
        <c:lblAlgn val="ctr"/>
        <c:lblOffset val="100"/>
        <c:noMultiLvlLbl val="0"/>
      </c:catAx>
      <c:valAx>
        <c:axId val="2811891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81188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Sheet4!$A$3:$A$14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Sheet4!$B$3:$B$14</c:f>
              <c:numCache>
                <c:formatCode>_-* #,##0_-;\-* #,##0_-;_-* "-"??_-;_-@_-</c:formatCode>
                <c:ptCount val="12"/>
                <c:pt idx="0">
                  <c:v>26502165.133333333</c:v>
                </c:pt>
                <c:pt idx="1">
                  <c:v>24984620.456388883</c:v>
                </c:pt>
                <c:pt idx="2">
                  <c:v>28962900.421666674</c:v>
                </c:pt>
                <c:pt idx="3">
                  <c:v>25485483.452500001</c:v>
                </c:pt>
                <c:pt idx="4">
                  <c:v>31316857.570833322</c:v>
                </c:pt>
                <c:pt idx="5">
                  <c:v>28002971.535833336</c:v>
                </c:pt>
                <c:pt idx="6">
                  <c:v>29382336.122777782</c:v>
                </c:pt>
                <c:pt idx="7">
                  <c:v>28615588.19444444</c:v>
                </c:pt>
                <c:pt idx="8">
                  <c:v>28047833.464444455</c:v>
                </c:pt>
                <c:pt idx="9">
                  <c:v>27197223.798888888</c:v>
                </c:pt>
                <c:pt idx="10">
                  <c:v>29536845.53416666</c:v>
                </c:pt>
                <c:pt idx="11">
                  <c:v>29676978.670277774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D4-4B83-8ABD-97974E2D06FC}"/>
            </c:ext>
          </c:extLst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Sheet4!$A$3:$A$14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Sheet4!$C$3:$C$14</c:f>
              <c:numCache>
                <c:formatCode>_-* #,##0_-;\-* #,##0_-;_-* "-"??_-;_-@_-</c:formatCode>
                <c:ptCount val="12"/>
                <c:pt idx="0">
                  <c:v>35514651.797500007</c:v>
                </c:pt>
                <c:pt idx="1">
                  <c:v>32288920.514166668</c:v>
                </c:pt>
                <c:pt idx="2">
                  <c:v>51272656.270277783</c:v>
                </c:pt>
                <c:pt idx="3">
                  <c:v>47133840.339166656</c:v>
                </c:pt>
                <c:pt idx="4">
                  <c:v>39969545.735555559</c:v>
                </c:pt>
                <c:pt idx="5">
                  <c:v>36720803.344444439</c:v>
                </c:pt>
                <c:pt idx="6">
                  <c:v>44716581.19861111</c:v>
                </c:pt>
                <c:pt idx="7">
                  <c:v>43308054.404166676</c:v>
                </c:pt>
                <c:pt idx="8">
                  <c:v>38687186.013333321</c:v>
                </c:pt>
                <c:pt idx="9">
                  <c:v>39976877.268333346</c:v>
                </c:pt>
                <c:pt idx="10">
                  <c:v>40398858.629722215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D4-4B83-8ABD-97974E2D0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1198592"/>
        <c:axId val="281198984"/>
      </c:lineChart>
      <c:catAx>
        <c:axId val="2811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198984"/>
        <c:crosses val="autoZero"/>
        <c:auto val="1"/>
        <c:lblAlgn val="ctr"/>
        <c:lblOffset val="100"/>
        <c:noMultiLvlLbl val="0"/>
      </c:catAx>
      <c:valAx>
        <c:axId val="281198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total</a:t>
                </a:r>
                <a:r>
                  <a:rPr lang="en-AU" sz="1400" baseline="0"/>
                  <a:t> hours</a:t>
                </a:r>
                <a:endParaRPr lang="en-AU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19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Sheet2!$F$63</c:f>
              <c:strCache>
                <c:ptCount val="1"/>
                <c:pt idx="0">
                  <c:v>2019</c:v>
                </c:pt>
              </c:strCache>
            </c:strRef>
          </c:tx>
          <c:spPr>
            <a:ln w="444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Sheet2!$E$64:$E$75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Sheet2!$F$64:$F$75</c:f>
              <c:numCache>
                <c:formatCode>_-* #,##0_-;\-* #,##0_-;_-* "-"??_-;_-@_-</c:formatCode>
                <c:ptCount val="12"/>
                <c:pt idx="0">
                  <c:v>2557100</c:v>
                </c:pt>
                <c:pt idx="1">
                  <c:v>2330050</c:v>
                </c:pt>
                <c:pt idx="2">
                  <c:v>4037983.3333333335</c:v>
                </c:pt>
                <c:pt idx="3">
                  <c:v>2876083.3333333335</c:v>
                </c:pt>
                <c:pt idx="4">
                  <c:v>2954283.3333333335</c:v>
                </c:pt>
                <c:pt idx="5">
                  <c:v>3404350</c:v>
                </c:pt>
                <c:pt idx="6">
                  <c:v>4241133.333333333</c:v>
                </c:pt>
                <c:pt idx="7">
                  <c:v>4004516.6666666665</c:v>
                </c:pt>
                <c:pt idx="8">
                  <c:v>3433166.6666666665</c:v>
                </c:pt>
                <c:pt idx="9">
                  <c:v>3239600</c:v>
                </c:pt>
                <c:pt idx="10">
                  <c:v>3960533.3333333335</c:v>
                </c:pt>
                <c:pt idx="11">
                  <c:v>2848366.6666666665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03-4659-9689-776F0DBA69C5}"/>
            </c:ext>
          </c:extLst>
        </c:ser>
        <c:ser>
          <c:idx val="1"/>
          <c:order val="1"/>
          <c:tx>
            <c:strRef>
              <c:f>Sheet2!$G$63</c:f>
              <c:strCache>
                <c:ptCount val="1"/>
                <c:pt idx="0">
                  <c:v>2020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Sheet2!$E$64:$E$75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Sheet2!$G$64:$G$75</c:f>
              <c:numCache>
                <c:formatCode>_-* #,##0_-;\-* #,##0_-;_-* "-"??_-;_-@_-</c:formatCode>
                <c:ptCount val="12"/>
                <c:pt idx="0">
                  <c:v>3579950</c:v>
                </c:pt>
                <c:pt idx="1">
                  <c:v>3227500</c:v>
                </c:pt>
                <c:pt idx="2">
                  <c:v>4163350</c:v>
                </c:pt>
                <c:pt idx="3">
                  <c:v>4177833.3333333335</c:v>
                </c:pt>
                <c:pt idx="4">
                  <c:v>4317550</c:v>
                </c:pt>
                <c:pt idx="5">
                  <c:v>4393166.666666667</c:v>
                </c:pt>
                <c:pt idx="6">
                  <c:v>3570266.6666666665</c:v>
                </c:pt>
                <c:pt idx="7">
                  <c:v>3681516.6666666665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603-4659-9689-776F0DBA6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556896"/>
        <c:axId val="398399568"/>
      </c:lineChart>
      <c:catAx>
        <c:axId val="3805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8399568"/>
        <c:crosses val="autoZero"/>
        <c:auto val="1"/>
        <c:lblAlgn val="ctr"/>
        <c:lblOffset val="100"/>
        <c:noMultiLvlLbl val="0"/>
      </c:catAx>
      <c:valAx>
        <c:axId val="398399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Total 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56896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Sheet2!$F$19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Sheet2!$E$20:$E$31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Sheet2!$F$20:$F$31</c:f>
              <c:numCache>
                <c:formatCode>_-* #,##0_-;\-* #,##0_-;_-* "-"??_-;_-@_-</c:formatCode>
                <c:ptCount val="12"/>
                <c:pt idx="0">
                  <c:v>1600123.180555555</c:v>
                </c:pt>
                <c:pt idx="1">
                  <c:v>1581980.3766666662</c:v>
                </c:pt>
                <c:pt idx="2">
                  <c:v>1442349.2763888889</c:v>
                </c:pt>
                <c:pt idx="3">
                  <c:v>1195063.2558333338</c:v>
                </c:pt>
                <c:pt idx="4">
                  <c:v>1476859.1230555554</c:v>
                </c:pt>
                <c:pt idx="5">
                  <c:v>1441542.8763888888</c:v>
                </c:pt>
                <c:pt idx="6">
                  <c:v>1661597.5730555558</c:v>
                </c:pt>
                <c:pt idx="7">
                  <c:v>1584812.3663888886</c:v>
                </c:pt>
                <c:pt idx="8">
                  <c:v>1411371.706666667</c:v>
                </c:pt>
                <c:pt idx="9">
                  <c:v>1511943.8283333331</c:v>
                </c:pt>
                <c:pt idx="10">
                  <c:v>1516027.5766666667</c:v>
                </c:pt>
                <c:pt idx="11">
                  <c:v>1333041.1319444447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E5D-4287-911C-F7867BA3E5B4}"/>
            </c:ext>
          </c:extLst>
        </c:ser>
        <c:ser>
          <c:idx val="1"/>
          <c:order val="1"/>
          <c:tx>
            <c:strRef>
              <c:f>Sheet2!$G$19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Sheet2!$E$20:$E$31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Sheet2!$G$20:$G$31</c:f>
              <c:numCache>
                <c:formatCode>_-* #,##0_-;\-* #,##0_-;_-* "-"??_-;_-@_-</c:formatCode>
                <c:ptCount val="12"/>
                <c:pt idx="0">
                  <c:v>1298720.1000000001</c:v>
                </c:pt>
                <c:pt idx="1">
                  <c:v>1447528.2630555558</c:v>
                </c:pt>
                <c:pt idx="2">
                  <c:v>2433219.5833333335</c:v>
                </c:pt>
                <c:pt idx="3">
                  <c:v>2127853.0224999995</c:v>
                </c:pt>
                <c:pt idx="4">
                  <c:v>2171330.7949999995</c:v>
                </c:pt>
                <c:pt idx="5">
                  <c:v>1904674.8233333328</c:v>
                </c:pt>
                <c:pt idx="6">
                  <c:v>1934002.8974999995</c:v>
                </c:pt>
                <c:pt idx="7">
                  <c:v>2020583.5897222222</c:v>
                </c:pt>
                <c:pt idx="8">
                  <c:v>2020033.6924999999</c:v>
                </c:pt>
                <c:pt idx="9">
                  <c:v>1618461.2327777783</c:v>
                </c:pt>
                <c:pt idx="10">
                  <c:v>1703939.4549999998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E5D-4287-911C-F7867BA3E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100984"/>
        <c:axId val="397389840"/>
      </c:lineChart>
      <c:catAx>
        <c:axId val="40110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389840"/>
        <c:crosses val="autoZero"/>
        <c:auto val="1"/>
        <c:lblAlgn val="ctr"/>
        <c:lblOffset val="100"/>
        <c:noMultiLvlLbl val="0"/>
      </c:catAx>
      <c:valAx>
        <c:axId val="39738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/>
                  <a:t>Total 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10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E668-E5D0-48B6-80E3-286D10F8F6D6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8A4E9-0C0A-4CDC-BF9E-085C9657EB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50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66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53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140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CEFA8-6C5D-4F50-B566-EC3B6DE1553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2696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CEFA8-6C5D-4F50-B566-EC3B6DE1553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655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58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86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90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732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8A4E9-0C0A-4CDC-BF9E-085C9657EBC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51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C0F93A-5D47-4D16-8398-75D526738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9329E2-B167-407D-8BEE-A0A1F15A8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6403C7-7EB4-477B-9286-5576B3F3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C6E7AD-4EF5-423C-BA19-2EC739E9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891EE8-0679-48EB-9F27-17A9882D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05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B8D44-D0E2-4196-9AA3-A9EBCCF43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D12038-1D6B-4D9E-9EA6-BF71F968B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17DF84-429C-4AEB-BB00-246FC933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6D39A7-3758-42BE-A722-4F97C53D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69099E-BE63-4339-AD93-B59B541A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36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72C670-B614-45B2-A8D6-EBC97EE3E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94535E-FD04-4A20-8E38-DB3F7AEEA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8B11D6-B57F-43FB-9AF6-1FDED1FE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1CA5B4-9946-4404-800A-EC47FF1E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96B770-BC15-4A16-B71A-F25ECF09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41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EB2FB55-1C08-F54D-A021-B35DAA230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9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F0FEAF-813F-4551-9F7B-86A7FEDA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367E3A-1936-4564-A532-1878E5E04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EB188B-3940-4635-8340-FC13E1F2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91CC6-3603-4BC4-BEC2-FB528FB9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1A663B-B28A-429C-B7F5-7DFAC2BE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5ECF25B-05A7-423C-B91A-C7CEB3BA385D}"/>
              </a:ext>
            </a:extLst>
          </p:cNvPr>
          <p:cNvSpPr/>
          <p:nvPr userDrawn="1"/>
        </p:nvSpPr>
        <p:spPr>
          <a:xfrm>
            <a:off x="0" y="6428959"/>
            <a:ext cx="12192000" cy="430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xmlns="" id="{35F5EA11-96F5-4A6B-8F30-07165C9105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086" y="96769"/>
            <a:ext cx="939420" cy="7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D058C-3BD3-4F06-BDEA-0666C30AB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BCE8B0-9E32-407F-9D61-0139DC240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A47F71-8442-4463-B81E-6EA80B87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9F0F67-BC6D-43F0-B4E9-89304DE7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046001-EF7F-4CBA-BF4E-2A821390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00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3C53B-B1E9-4349-95C6-B168608F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799341-96AA-4D4F-BDEA-9107678CA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18F4B5-9BEE-4F09-951E-297B52BF8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AB9E1B-8DD6-45D4-BEF1-DDCFB4148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AF981A-A170-444B-A187-E9D5767F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F4E5FF-4C06-463B-8089-88778005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15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FF486-D631-48FF-8B48-0C30068F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E3AD3E-106E-4CB8-917A-3D92419B3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F520B0-1F01-42DA-8A08-7BB695626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D03582E-1C44-4275-8E16-9BEFE59EA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94F657-41CF-4595-8E91-5473C09A0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967FC3-0776-482C-914D-2236C036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A2D891-4D96-4B3B-AF0F-29AA0911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1C1778A-E143-49FA-8B07-58D92B74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81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C560ED-AF19-427B-9B81-1E920F75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DF5FBC-CA37-425F-90F6-EBE86446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11A347-2114-4EAB-A5BA-1F1B433CD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66F3B6-5E5C-46CE-8A7F-D98C4780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43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349BF9-AF11-4F03-B4B2-93F4679F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C3D3EC-E5E5-4537-8840-09F3E498E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8F41CD-8B16-4C9B-9DDC-AF1B88A4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86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0DFD7-EC7D-4588-9021-040AAA95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57ADED-1EA2-4F65-A3A3-97250FADD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F230DE-97E8-4D55-8E28-44428E884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AE3084-B995-49CD-8376-74710B97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84F803-DE7A-4182-8529-EF8BF957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A1006F-BAE2-4829-9162-E8A61C9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E8F53-7D54-4ECE-B872-97DB4E8B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C195A7-B78C-49D3-9444-3E30B55C4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CF30C4-C2D0-4E6F-81C4-8B7EFCE0F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C54299-5202-4C79-BEB9-B9E304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51080D-3C6E-41FC-B51C-4E6EB8C0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1BE9AD-A4D3-44C5-B8E6-8CD18DFF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58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430FFC-63C9-42D6-A3C8-93B3659C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4C77AA-3651-4692-AB29-EE4A16D59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821890-BE22-4EE0-959C-9D8189595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DF02-9117-4038-8165-F50AFBEEB73A}" type="datetimeFigureOut">
              <a:rPr lang="en-AU" smtClean="0"/>
              <a:t>15/12/2020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E6196-C267-42F0-9311-7B3759D41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D98513-3D33-4544-8BF5-B71C7A31E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39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usiness.nab.com.au/nab-online-retail-sales-index-october-2020-4388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biquity.com/news-insights/press/in-the-press-maintaining-share-of-voice-is-key-in-recession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ymorgan.com/findings/8560-anz-roy-morgan-consumer-confidence-november-17-20201116052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abaustralia.com.au/event/measureup-2020-day-3-building-resilient-brand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abaustralia.com.au/event/measureup-2020-day-3-building-resilient-brand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abaustralia.com.au/research-and-resources/advertising-expenditur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abaustralia.com.au/research-and-resources/advertising-expenditur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.com.au/industry/entertainment-and-media-trends-analysis/outlook.html" TargetMode="Externa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80F5E0EE-67E8-4EAA-8F4F-28EC09806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9" y="1157006"/>
            <a:ext cx="4056061" cy="306562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0B17E17-990F-460A-92E6-5AA928C1A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01154" y="-478"/>
            <a:ext cx="7590846" cy="6858478"/>
          </a:xfrm>
          <a:custGeom>
            <a:avLst/>
            <a:gdLst>
              <a:gd name="connsiteX0" fmla="*/ 4378374 w 7554749"/>
              <a:gd name="connsiteY0" fmla="*/ 0 h 6858478"/>
              <a:gd name="connsiteX1" fmla="*/ 4372797 w 7554749"/>
              <a:gd name="connsiteY1" fmla="*/ 0 h 6858478"/>
              <a:gd name="connsiteX2" fmla="*/ 3306569 w 7554749"/>
              <a:gd name="connsiteY2" fmla="*/ 0 h 6858478"/>
              <a:gd name="connsiteX3" fmla="*/ 0 w 7554749"/>
              <a:gd name="connsiteY3" fmla="*/ 0 h 6858478"/>
              <a:gd name="connsiteX4" fmla="*/ 0 w 7554749"/>
              <a:gd name="connsiteY4" fmla="*/ 6857915 h 6858478"/>
              <a:gd name="connsiteX5" fmla="*/ 130454 w 7554749"/>
              <a:gd name="connsiteY5" fmla="*/ 6857915 h 6858478"/>
              <a:gd name="connsiteX6" fmla="*/ 130194 w 7554749"/>
              <a:gd name="connsiteY6" fmla="*/ 6858478 h 6858478"/>
              <a:gd name="connsiteX7" fmla="*/ 7554749 w 7554749"/>
              <a:gd name="connsiteY7" fmla="*/ 6858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4749" h="6858478">
                <a:moveTo>
                  <a:pt x="4378374" y="0"/>
                </a:moveTo>
                <a:lnTo>
                  <a:pt x="4372797" y="0"/>
                </a:lnTo>
                <a:lnTo>
                  <a:pt x="3306569" y="0"/>
                </a:lnTo>
                <a:lnTo>
                  <a:pt x="0" y="0"/>
                </a:lnTo>
                <a:lnTo>
                  <a:pt x="0" y="6857915"/>
                </a:lnTo>
                <a:lnTo>
                  <a:pt x="130454" y="6857915"/>
                </a:lnTo>
                <a:lnTo>
                  <a:pt x="130194" y="6858478"/>
                </a:lnTo>
                <a:lnTo>
                  <a:pt x="7554749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4B64DB4E-20CE-4CAE-BD72-D4E3D1FA2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405515" y="-479"/>
            <a:ext cx="6786484" cy="6858479"/>
          </a:xfrm>
          <a:custGeom>
            <a:avLst/>
            <a:gdLst>
              <a:gd name="connsiteX0" fmla="*/ 3577837 w 6754212"/>
              <a:gd name="connsiteY0" fmla="*/ 0 h 6858479"/>
              <a:gd name="connsiteX1" fmla="*/ 3572260 w 6754212"/>
              <a:gd name="connsiteY1" fmla="*/ 0 h 6858479"/>
              <a:gd name="connsiteX2" fmla="*/ 2506032 w 6754212"/>
              <a:gd name="connsiteY2" fmla="*/ 0 h 6858479"/>
              <a:gd name="connsiteX3" fmla="*/ 0 w 6754212"/>
              <a:gd name="connsiteY3" fmla="*/ 0 h 6858479"/>
              <a:gd name="connsiteX4" fmla="*/ 0 w 6754212"/>
              <a:gd name="connsiteY4" fmla="*/ 6858479 h 6858479"/>
              <a:gd name="connsiteX5" fmla="*/ 788260 w 6754212"/>
              <a:gd name="connsiteY5" fmla="*/ 6858479 h 6858479"/>
              <a:gd name="connsiteX6" fmla="*/ 788260 w 6754212"/>
              <a:gd name="connsiteY6" fmla="*/ 6858478 h 6858479"/>
              <a:gd name="connsiteX7" fmla="*/ 6754212 w 6754212"/>
              <a:gd name="connsiteY7" fmla="*/ 6858478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4212" h="6858479">
                <a:moveTo>
                  <a:pt x="3577837" y="0"/>
                </a:moveTo>
                <a:lnTo>
                  <a:pt x="3572260" y="0"/>
                </a:lnTo>
                <a:lnTo>
                  <a:pt x="2506032" y="0"/>
                </a:lnTo>
                <a:lnTo>
                  <a:pt x="0" y="0"/>
                </a:lnTo>
                <a:lnTo>
                  <a:pt x="0" y="6858479"/>
                </a:lnTo>
                <a:lnTo>
                  <a:pt x="788260" y="6858479"/>
                </a:lnTo>
                <a:lnTo>
                  <a:pt x="788260" y="6858478"/>
                </a:lnTo>
                <a:lnTo>
                  <a:pt x="6754212" y="6858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62DCEF5-3EE9-4ECE-9EC1-004B05465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344" y="4005072"/>
            <a:ext cx="4346956" cy="2276856"/>
          </a:xfrm>
        </p:spPr>
        <p:txBody>
          <a:bodyPr anchor="t">
            <a:normAutofit/>
          </a:bodyPr>
          <a:lstStyle/>
          <a:p>
            <a:pPr algn="l"/>
            <a:r>
              <a:rPr lang="en-AU" sz="4800" smtClean="0"/>
              <a:t>NICKABLE SLIDES</a:t>
            </a:r>
            <a:endParaRPr lang="en-A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50BB2D9A-F35E-4EF9-8E55-EF6E73349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344" y="2715768"/>
            <a:ext cx="4032504" cy="1155525"/>
          </a:xfrm>
        </p:spPr>
        <p:txBody>
          <a:bodyPr anchor="b">
            <a:normAutofit/>
          </a:bodyPr>
          <a:lstStyle/>
          <a:p>
            <a:pPr algn="l"/>
            <a:r>
              <a:rPr lang="en-AU" sz="3600" dirty="0" smtClean="0"/>
              <a:t>December 2020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30149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DA7968FB-77CC-4F82-B4F9-942B8BE042E1}"/>
              </a:ext>
            </a:extLst>
          </p:cNvPr>
          <p:cNvSpPr txBox="1">
            <a:spLocks/>
          </p:cNvSpPr>
          <p:nvPr/>
        </p:nvSpPr>
        <p:spPr>
          <a:xfrm>
            <a:off x="574992" y="230978"/>
            <a:ext cx="10011728" cy="122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Consumers sought financial information and kept a close eye on the share market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BCA5737-C68D-4AF0-BF5C-41241C50D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668183"/>
              </p:ext>
            </p:extLst>
          </p:nvPr>
        </p:nvGraphicFramePr>
        <p:xfrm>
          <a:off x="6388075" y="2938050"/>
          <a:ext cx="5381900" cy="295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3C7722-59CD-4197-B609-B1262DF55798}"/>
              </a:ext>
            </a:extLst>
          </p:cNvPr>
          <p:cNvSpPr txBox="1"/>
          <p:nvPr/>
        </p:nvSpPr>
        <p:spPr>
          <a:xfrm>
            <a:off x="182879" y="1904920"/>
            <a:ext cx="572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TOTAL TIME SPENT FOR TOTAL AUDIENCE </a:t>
            </a:r>
            <a:b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</a:br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IN FINANCE AND BUSINESS NEWS CATEGORY </a:t>
            </a:r>
          </a:p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(TAGGED CONTENT)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E2C97B-3DEA-4631-98AF-DB81E594720B}"/>
              </a:ext>
            </a:extLst>
          </p:cNvPr>
          <p:cNvSpPr txBox="1"/>
          <p:nvPr/>
        </p:nvSpPr>
        <p:spPr>
          <a:xfrm>
            <a:off x="6281896" y="1906589"/>
            <a:ext cx="538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TOTAL TIME SPENT FOR TOTAL AUDIENCE </a:t>
            </a:r>
            <a:b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</a:br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IN ONLINE TRADING CATEGORY</a:t>
            </a:r>
          </a:p>
          <a:p>
            <a:pPr algn="ctr"/>
            <a:endParaRPr lang="en-AU" sz="1600" b="1" dirty="0">
              <a:solidFill>
                <a:schemeClr val="tx1">
                  <a:lumMod val="65000"/>
                  <a:lumOff val="35000"/>
                </a:schemeClr>
              </a:solidFill>
              <a:cs typeface="Futura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AD8A7C-4F30-41CC-B0D2-635C62ED0E14}"/>
              </a:ext>
            </a:extLst>
          </p:cNvPr>
          <p:cNvSpPr txBox="1"/>
          <p:nvPr/>
        </p:nvSpPr>
        <p:spPr>
          <a:xfrm>
            <a:off x="71120" y="6462675"/>
            <a:ext cx="520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  Monthly Tagged, January  2019 – November 2020, P2+, Digital c/m, Test, Current Events and Global News Category 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232C3C-8C74-44A9-A638-FF0EBEE3A813}"/>
              </a:ext>
            </a:extLst>
          </p:cNvPr>
          <p:cNvSpPr txBox="1"/>
          <p:nvPr/>
        </p:nvSpPr>
        <p:spPr>
          <a:xfrm>
            <a:off x="6464776" y="6462675"/>
            <a:ext cx="520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Panel text PC age 2+, Smartphone &amp; Tablet age 18+ (total time spent YOY January to August 2019 v 2020)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D8B473-7D14-4346-9BD3-59F5D1B9E70C}"/>
              </a:ext>
            </a:extLst>
          </p:cNvPr>
          <p:cNvSpPr txBox="1"/>
          <p:nvPr/>
        </p:nvSpPr>
        <p:spPr>
          <a:xfrm>
            <a:off x="2074119" y="4085932"/>
            <a:ext cx="163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March 2020 up 69% YoY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C6B22C-5695-4CC8-9B27-663A8059C86D}"/>
              </a:ext>
            </a:extLst>
          </p:cNvPr>
          <p:cNvSpPr txBox="1"/>
          <p:nvPr/>
        </p:nvSpPr>
        <p:spPr>
          <a:xfrm>
            <a:off x="8617325" y="4017406"/>
            <a:ext cx="163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June 2020 up 29% YoY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12DE0C14-5F43-4DAA-BCE4-78F99DAF2B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789558"/>
              </p:ext>
            </p:extLst>
          </p:nvPr>
        </p:nvGraphicFramePr>
        <p:xfrm>
          <a:off x="619282" y="2874817"/>
          <a:ext cx="5384800" cy="295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326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75C648-B7DD-40D7-A963-AF462BCD700E}"/>
              </a:ext>
            </a:extLst>
          </p:cNvPr>
          <p:cNvSpPr txBox="1"/>
          <p:nvPr/>
        </p:nvSpPr>
        <p:spPr>
          <a:xfrm>
            <a:off x="838200" y="1895136"/>
            <a:ext cx="647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TOTAL TIME SPENT FOR TOTAL AUDIENCE IN REAL ESTATE CATEGORY</a:t>
            </a:r>
          </a:p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(TAGGED CONTENT)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C91339-0D99-4743-ABE5-CF5AA096EE63}"/>
              </a:ext>
            </a:extLst>
          </p:cNvPr>
          <p:cNvSpPr/>
          <p:nvPr/>
        </p:nvSpPr>
        <p:spPr>
          <a:xfrm>
            <a:off x="8196677" y="2360690"/>
            <a:ext cx="2481484" cy="23637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Total time spent on digital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real estate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up 27% YoY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date.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E1DDDF8A-5926-498B-8514-7D020CC885C0}"/>
              </a:ext>
            </a:extLst>
          </p:cNvPr>
          <p:cNvSpPr txBox="1">
            <a:spLocks/>
          </p:cNvSpPr>
          <p:nvPr/>
        </p:nvSpPr>
        <p:spPr>
          <a:xfrm>
            <a:off x="574992" y="230978"/>
            <a:ext cx="10011728" cy="12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Interest in real estate rebounded in May,</a:t>
            </a:r>
            <a:b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</a:br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with October seasonal peak up 30% on last year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DDA791-C58A-451B-A4CA-C7EB2B9EDD9A}"/>
              </a:ext>
            </a:extLst>
          </p:cNvPr>
          <p:cNvSpPr txBox="1"/>
          <p:nvPr/>
        </p:nvSpPr>
        <p:spPr>
          <a:xfrm>
            <a:off x="5400684" y="3705091"/>
            <a:ext cx="163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October 2020 up 30% YoY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2FB51F-6DC3-48B8-AC1D-1A3D9D69C7BD}"/>
              </a:ext>
            </a:extLst>
          </p:cNvPr>
          <p:cNvSpPr txBox="1"/>
          <p:nvPr/>
        </p:nvSpPr>
        <p:spPr>
          <a:xfrm>
            <a:off x="81280" y="653485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  Monthly Tagged, January  2019 – November 2020, P2+, Digital c/m, Test, Real Estate Category 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B1620263-BD11-4A43-859D-479A4B07D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511462"/>
              </p:ext>
            </p:extLst>
          </p:nvPr>
        </p:nvGraphicFramePr>
        <p:xfrm>
          <a:off x="838200" y="2526211"/>
          <a:ext cx="6673770" cy="3666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496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85ABB67-37BE-4A69-8711-DB1298CF8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217054"/>
              </p:ext>
            </p:extLst>
          </p:nvPr>
        </p:nvGraphicFramePr>
        <p:xfrm>
          <a:off x="4835208" y="2406173"/>
          <a:ext cx="6518592" cy="36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19A7B0-0699-4352-B7AD-2F0762EBAA13}"/>
              </a:ext>
            </a:extLst>
          </p:cNvPr>
          <p:cNvSpPr txBox="1"/>
          <p:nvPr/>
        </p:nvSpPr>
        <p:spPr>
          <a:xfrm>
            <a:off x="4835208" y="1810572"/>
            <a:ext cx="651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TOTAL TIME SPENT FOR TOTAL AUDIENCE IN MAJOR RETAILERS CATEGORY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0AA0A80D-0A15-4B5E-B21C-E73BF4AD7A8A}"/>
              </a:ext>
            </a:extLst>
          </p:cNvPr>
          <p:cNvSpPr txBox="1">
            <a:spLocks/>
          </p:cNvSpPr>
          <p:nvPr/>
        </p:nvSpPr>
        <p:spPr>
          <a:xfrm>
            <a:off x="574992" y="230978"/>
            <a:ext cx="10454958" cy="12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Behavioral shift from COVID-19 lockdown driving up time spent with major retailers online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2FE7531-90DA-4715-8AC2-2F0109BD9A78}"/>
              </a:ext>
            </a:extLst>
          </p:cNvPr>
          <p:cNvSpPr/>
          <p:nvPr/>
        </p:nvSpPr>
        <p:spPr>
          <a:xfrm>
            <a:off x="1280160" y="2321562"/>
            <a:ext cx="2788920" cy="2627628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cs typeface="Futura Medium" panose="020B0602020204020303"/>
              </a:rPr>
              <a:t>Total time spent on major retail sites and apps up 19% year on year to date.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CE7749-A584-434B-8F84-A345E3866022}"/>
              </a:ext>
            </a:extLst>
          </p:cNvPr>
          <p:cNvSpPr txBox="1"/>
          <p:nvPr/>
        </p:nvSpPr>
        <p:spPr>
          <a:xfrm>
            <a:off x="81280" y="653485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Panel text PC age 2+, Smartphone &amp; Tablet age 18+ (total time spent YOY January to August 2019 v 2020)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15484F-D305-4AC5-B0B7-954E817B8FA2}"/>
              </a:ext>
            </a:extLst>
          </p:cNvPr>
          <p:cNvSpPr txBox="1"/>
          <p:nvPr/>
        </p:nvSpPr>
        <p:spPr>
          <a:xfrm>
            <a:off x="6777990" y="3503957"/>
            <a:ext cx="174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April 2020 up 44% YoY</a:t>
            </a:r>
          </a:p>
        </p:txBody>
      </p:sp>
    </p:spTree>
    <p:extLst>
      <p:ext uri="{BB962C8B-B14F-4D97-AF65-F5344CB8AC3E}">
        <p14:creationId xmlns:p14="http://schemas.microsoft.com/office/powerpoint/2010/main" val="174928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1E6D6D33-869F-416C-A08A-F9619C706E33}"/>
              </a:ext>
            </a:extLst>
          </p:cNvPr>
          <p:cNvSpPr txBox="1">
            <a:spLocks/>
          </p:cNvSpPr>
          <p:nvPr/>
        </p:nvSpPr>
        <p:spPr>
          <a:xfrm>
            <a:off x="574992" y="220818"/>
            <a:ext cx="10011728" cy="12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Lift in consumption of lifestyle, food, home, health and family content during COVID-19 lockdown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D810E6-BA5D-4361-B549-FD909FD77F2E}"/>
              </a:ext>
            </a:extLst>
          </p:cNvPr>
          <p:cNvSpPr txBox="1"/>
          <p:nvPr/>
        </p:nvSpPr>
        <p:spPr>
          <a:xfrm>
            <a:off x="574992" y="1810572"/>
            <a:ext cx="651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TOTAL TIME SPENT FOR TOTAL AUDIENCE IN LIFESTYLE CATEGORY</a:t>
            </a:r>
          </a:p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(TAGGED CONTENT)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2BE78EA-7DD2-4362-A421-E21E5071AADA}"/>
              </a:ext>
            </a:extLst>
          </p:cNvPr>
          <p:cNvSpPr/>
          <p:nvPr/>
        </p:nvSpPr>
        <p:spPr>
          <a:xfrm>
            <a:off x="8196677" y="2360690"/>
            <a:ext cx="2481484" cy="23637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Total time spent on digital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lifestyle content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up 24% YoY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date.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B30675-4612-48A4-9E30-C1667587C620}"/>
              </a:ext>
            </a:extLst>
          </p:cNvPr>
          <p:cNvSpPr txBox="1"/>
          <p:nvPr/>
        </p:nvSpPr>
        <p:spPr>
          <a:xfrm>
            <a:off x="2331094" y="3962795"/>
            <a:ext cx="174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March 2020 up 103% YoY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173E30-8CEE-4304-90E1-E9CE99178A8D}"/>
              </a:ext>
            </a:extLst>
          </p:cNvPr>
          <p:cNvSpPr txBox="1"/>
          <p:nvPr/>
        </p:nvSpPr>
        <p:spPr>
          <a:xfrm>
            <a:off x="60960" y="6453574"/>
            <a:ext cx="1211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  Monthly Tagged, January  2019 – October 2020, P2+, Digital c/m, Test, Total Time Spent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Apparel/Beauty ,Family &amp; Lifestyles ,Family Resources ,Food &amp; Cooking ,Genealogy ,Health, Fitness &amp; Nutrition ,Home &amp; Garden ,Kids, Games, Toys ,Multi-category Family &amp; Lifestyles ,Multi-category Home &amp; Fashion ,Personals ,Pets ,Religion &amp; Spirituality </a:t>
            </a:r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72D6C8FF-B29E-4D28-B7A9-2FD0DB882A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363464"/>
              </p:ext>
            </p:extLst>
          </p:nvPr>
        </p:nvGraphicFramePr>
        <p:xfrm>
          <a:off x="780728" y="2451332"/>
          <a:ext cx="6312855" cy="345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960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AFC541-89C0-491D-88D1-D63CD4196B5C}"/>
              </a:ext>
            </a:extLst>
          </p:cNvPr>
          <p:cNvSpPr txBox="1"/>
          <p:nvPr/>
        </p:nvSpPr>
        <p:spPr>
          <a:xfrm>
            <a:off x="4434840" y="1730276"/>
            <a:ext cx="660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NAB ONLINE RETAIL SALES AND ABS RETAIL SALES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F4CFBD0-06E2-4BC5-B28B-1EAD31AEF09F}"/>
              </a:ext>
            </a:extLst>
          </p:cNvPr>
          <p:cNvSpPr/>
          <p:nvPr/>
        </p:nvSpPr>
        <p:spPr>
          <a:xfrm>
            <a:off x="1051994" y="2321562"/>
            <a:ext cx="3017086" cy="2981958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cs typeface="Futura Medium" panose="020B0602020204020303" pitchFamily="34" charset="-79"/>
              </a:rPr>
              <a:t>Australians spent $42.2billion on online retail in the 12 months to October 2020, around 12.3% of the total retail trade estimate.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xmlns="" id="{44692122-0521-4787-938E-5348F4E3A14D}"/>
              </a:ext>
            </a:extLst>
          </p:cNvPr>
          <p:cNvSpPr txBox="1">
            <a:spLocks/>
          </p:cNvSpPr>
          <p:nvPr/>
        </p:nvSpPr>
        <p:spPr>
          <a:xfrm>
            <a:off x="574992" y="230978"/>
            <a:ext cx="10309318" cy="12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41% growth in online retail sales year-on-year </a:t>
            </a:r>
            <a:b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</a:br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for the 12 months to October 2020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664776-D07C-4374-B33F-9DA682FB5ADB}"/>
              </a:ext>
            </a:extLst>
          </p:cNvPr>
          <p:cNvSpPr txBox="1"/>
          <p:nvPr/>
        </p:nvSpPr>
        <p:spPr>
          <a:xfrm>
            <a:off x="9292590" y="2090729"/>
            <a:ext cx="1747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August2020 up 67% YoY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17C52A3-2CC8-44E6-9630-C809D73C0BCA}"/>
              </a:ext>
            </a:extLst>
          </p:cNvPr>
          <p:cNvSpPr txBox="1"/>
          <p:nvPr/>
        </p:nvSpPr>
        <p:spPr>
          <a:xfrm>
            <a:off x="81280" y="6523424"/>
            <a:ext cx="11325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Sources: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NAB Online Retail Sales Index</a:t>
            </a:r>
            <a:r>
              <a:rPr lang="en-US" sz="900" dirty="0">
                <a:solidFill>
                  <a:schemeClr val="bg1"/>
                </a:solidFill>
              </a:rPr>
              <a:t>, Australian Bureau of Statistics (ABS). *Data seasonally adjusted (</a:t>
            </a:r>
            <a:r>
              <a:rPr lang="en-US" sz="900" dirty="0" err="1">
                <a:solidFill>
                  <a:schemeClr val="bg1"/>
                </a:solidFill>
              </a:rPr>
              <a:t>s.a.</a:t>
            </a:r>
            <a:r>
              <a:rPr lang="en-US" sz="900" dirty="0">
                <a:solidFill>
                  <a:schemeClr val="bg1"/>
                </a:solidFill>
              </a:rPr>
              <a:t>) using TRAMO/SEATS (incl. trading-day &amp; Easter adjustment.) *p – Preliminary release from the ABS for September 2020. </a:t>
            </a:r>
            <a:endParaRPr lang="en-AU" sz="9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323" t="34409" r="45807" b="13548"/>
          <a:stretch/>
        </p:blipFill>
        <p:spPr>
          <a:xfrm>
            <a:off x="5899355" y="2511572"/>
            <a:ext cx="5958348" cy="356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A69EF23-472F-4430-9DC8-B9A45FD7D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958" t="39407" r="8730" b="15869"/>
          <a:stretch/>
        </p:blipFill>
        <p:spPr>
          <a:xfrm>
            <a:off x="1040081" y="1501458"/>
            <a:ext cx="9898312" cy="44219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39C348-5A56-42F8-A7B5-6A27A55FD1F6}"/>
              </a:ext>
            </a:extLst>
          </p:cNvPr>
          <p:cNvSpPr txBox="1"/>
          <p:nvPr/>
        </p:nvSpPr>
        <p:spPr>
          <a:xfrm>
            <a:off x="193040" y="6528594"/>
            <a:ext cx="10373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Historical Statistics of the United States, Volume 3, Bureau of Economic Analysis ;McKinsey Covid-19 Analysis as reported by </a:t>
            </a:r>
            <a:r>
              <a:rPr lang="en-US" sz="10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Ebiquity</a:t>
            </a:r>
            <a:r>
              <a:rPr lang="en-US" sz="1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.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endParaRPr lang="en-AU" sz="1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5241E6-63A8-4E6B-A389-1E1B59D65B74}"/>
              </a:ext>
            </a:extLst>
          </p:cNvPr>
          <p:cNvSpPr txBox="1"/>
          <p:nvPr/>
        </p:nvSpPr>
        <p:spPr>
          <a:xfrm>
            <a:off x="952500" y="1618615"/>
            <a:ext cx="84315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MEDIA INVESTMENTS FOLLOW RISES AND FALLS IN GDP, WITH MORE EXTREME MOVEMENTS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828C261D-D70D-4414-B04F-793CD1468948}"/>
              </a:ext>
            </a:extLst>
          </p:cNvPr>
          <p:cNvSpPr txBox="1">
            <a:spLocks/>
          </p:cNvSpPr>
          <p:nvPr/>
        </p:nvSpPr>
        <p:spPr>
          <a:xfrm>
            <a:off x="574992" y="230979"/>
            <a:ext cx="10011728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Fortunes of the ad market are linked to GDP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A4E79B8-87B5-4C6F-91E6-76A0DF244E17}"/>
              </a:ext>
            </a:extLst>
          </p:cNvPr>
          <p:cNvSpPr/>
          <p:nvPr/>
        </p:nvSpPr>
        <p:spPr>
          <a:xfrm>
            <a:off x="10093124" y="4378962"/>
            <a:ext cx="1700088" cy="1674597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Negative </a:t>
            </a:r>
          </a:p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-1.5% real GDP for 2020-21 </a:t>
            </a:r>
          </a:p>
        </p:txBody>
      </p:sp>
    </p:spTree>
    <p:extLst>
      <p:ext uri="{BB962C8B-B14F-4D97-AF65-F5344CB8AC3E}">
        <p14:creationId xmlns:p14="http://schemas.microsoft.com/office/powerpoint/2010/main" val="167846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405675-3271-468A-A359-C047C1839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1" t="27593" r="13166" b="6111"/>
          <a:stretch/>
        </p:blipFill>
        <p:spPr>
          <a:xfrm>
            <a:off x="2133600" y="1333500"/>
            <a:ext cx="7658100" cy="507140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82616664-F6A2-4281-B861-0DD2ADEAA023}"/>
              </a:ext>
            </a:extLst>
          </p:cNvPr>
          <p:cNvSpPr txBox="1">
            <a:spLocks/>
          </p:cNvSpPr>
          <p:nvPr/>
        </p:nvSpPr>
        <p:spPr>
          <a:xfrm>
            <a:off x="574992" y="230978"/>
            <a:ext cx="10011728" cy="1305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Consumers are gaining confidence about their future financial outlook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CBAD6B-6C38-400F-8E20-7BA6E2575D60}"/>
              </a:ext>
            </a:extLst>
          </p:cNvPr>
          <p:cNvSpPr txBox="1"/>
          <p:nvPr/>
        </p:nvSpPr>
        <p:spPr>
          <a:xfrm>
            <a:off x="2540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</a:t>
            </a:r>
            <a:r>
              <a:rPr lang="en-US" sz="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ANZ – Roy Morgan, ANZ Research, Australia Consumer Confidence Media Release 17 November 2020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919AAEC-A561-4231-9C16-2E6A5B01E5D1}"/>
              </a:ext>
            </a:extLst>
          </p:cNvPr>
          <p:cNvSpPr/>
          <p:nvPr/>
        </p:nvSpPr>
        <p:spPr>
          <a:xfrm>
            <a:off x="9281160" y="1143000"/>
            <a:ext cx="1932180" cy="1813029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Consumer confidence is gaining after collapse in mid-March.</a:t>
            </a:r>
          </a:p>
        </p:txBody>
      </p:sp>
    </p:spTree>
    <p:extLst>
      <p:ext uri="{BB962C8B-B14F-4D97-AF65-F5344CB8AC3E}">
        <p14:creationId xmlns:p14="http://schemas.microsoft.com/office/powerpoint/2010/main" val="3693712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FAADC8-C39C-4E7E-A7DC-18BD75A35A22}"/>
              </a:ext>
            </a:extLst>
          </p:cNvPr>
          <p:cNvSpPr txBox="1"/>
          <p:nvPr/>
        </p:nvSpPr>
        <p:spPr>
          <a:xfrm>
            <a:off x="838200" y="1522362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IPSOS ESSENTIALS TRACKING  - I FEEL LIKE THINGS IN MY COUNTRY ARE OUT OF CONTROL RIGHT NOW </a:t>
            </a:r>
            <a:b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</a:br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(TOP 2 BOX AGREEMENT)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6642B499-8993-466E-A610-2EBEB90B01E0}"/>
              </a:ext>
            </a:extLst>
          </p:cNvPr>
          <p:cNvSpPr txBox="1">
            <a:spLocks/>
          </p:cNvSpPr>
          <p:nvPr/>
        </p:nvSpPr>
        <p:spPr>
          <a:xfrm>
            <a:off x="574992" y="230979"/>
            <a:ext cx="10011728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Australian consumer sentiment is fairing better than other countries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547066-7F22-4151-980C-92C8B8148AB6}"/>
              </a:ext>
            </a:extLst>
          </p:cNvPr>
          <p:cNvSpPr txBox="1"/>
          <p:nvPr/>
        </p:nvSpPr>
        <p:spPr>
          <a:xfrm>
            <a:off x="81280" y="6512719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Ipsos Essentials Tracking, October 8-13th, 2020 </a:t>
            </a:r>
            <a:r>
              <a:rPr lang="en-US" sz="9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(Ipsos Measure UP 2020 Presentation)</a:t>
            </a:r>
            <a:endParaRPr lang="en-AU" sz="9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4D2E6C-C676-470C-A89D-3324413C20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43" t="35666" r="16656" b="17000"/>
          <a:stretch/>
        </p:blipFill>
        <p:spPr>
          <a:xfrm>
            <a:off x="963930" y="2172132"/>
            <a:ext cx="10168014" cy="38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5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7B7638-016D-47F1-9B3A-3686BBD37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31166" r="20594" b="19500"/>
          <a:stretch/>
        </p:blipFill>
        <p:spPr>
          <a:xfrm>
            <a:off x="1181099" y="1897380"/>
            <a:ext cx="9762623" cy="4126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FAADC8-C39C-4E7E-A7DC-18BD75A35A22}"/>
              </a:ext>
            </a:extLst>
          </p:cNvPr>
          <p:cNvSpPr txBox="1"/>
          <p:nvPr/>
        </p:nvSpPr>
        <p:spPr>
          <a:xfrm>
            <a:off x="838200" y="1613802"/>
            <a:ext cx="10515600" cy="34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IPSOS ESSENTIALS TRACKING  - CONSUMER ANXIETY V RESTARTING THE ECONOMY (TOP 2 BOX AGREEMENT)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6642B499-8993-466E-A610-2EBEB90B01E0}"/>
              </a:ext>
            </a:extLst>
          </p:cNvPr>
          <p:cNvSpPr txBox="1">
            <a:spLocks/>
          </p:cNvSpPr>
          <p:nvPr/>
        </p:nvSpPr>
        <p:spPr>
          <a:xfrm>
            <a:off x="574992" y="194311"/>
            <a:ext cx="103687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We need to resolve the tension between the support for economic recovery and personal anxiety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547066-7F22-4151-980C-92C8B8148AB6}"/>
              </a:ext>
            </a:extLst>
          </p:cNvPr>
          <p:cNvSpPr txBox="1"/>
          <p:nvPr/>
        </p:nvSpPr>
        <p:spPr>
          <a:xfrm>
            <a:off x="81280" y="6454844"/>
            <a:ext cx="992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Ipsos Essentials tracking, October 8-13th, 2020; Q - To what extent do you agree with the following [Thinking about resuming normal activities after the pandemic makes me feel very anxious]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 [We should restart the economy and allow businesses to open or operate as they choose] (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Ipsos Measure UP 2020 Presentation)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0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BCBBC2-397B-42FF-9B0E-9CE031B98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5" t="29166" r="15156" b="9930"/>
          <a:stretch/>
        </p:blipFill>
        <p:spPr>
          <a:xfrm>
            <a:off x="2388870" y="1885950"/>
            <a:ext cx="8835390" cy="4176713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xmlns="" id="{FCAAEC2C-F9AE-4597-979F-5240AC0C528B}"/>
              </a:ext>
            </a:extLst>
          </p:cNvPr>
          <p:cNvSpPr txBox="1">
            <a:spLocks/>
          </p:cNvSpPr>
          <p:nvPr/>
        </p:nvSpPr>
        <p:spPr>
          <a:xfrm>
            <a:off x="517842" y="137161"/>
            <a:ext cx="103687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Investment in digital advertising is bouncing back, up 11% in September quarter on previous quarter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6C5655-A222-4D2B-8970-4CC6631E9394}"/>
              </a:ext>
            </a:extLst>
          </p:cNvPr>
          <p:cNvSpPr txBox="1"/>
          <p:nvPr/>
        </p:nvSpPr>
        <p:spPr>
          <a:xfrm>
            <a:off x="0" y="1555100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TOTAL ONLINE ADVERTISING EXPENDITURE BY QUARTER ($ MILLION)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7B91EEC-36B2-4AF7-B3ED-611D06EAA903}"/>
              </a:ext>
            </a:extLst>
          </p:cNvPr>
          <p:cNvSpPr/>
          <p:nvPr/>
        </p:nvSpPr>
        <p:spPr>
          <a:xfrm>
            <a:off x="517842" y="3174193"/>
            <a:ext cx="2617470" cy="248365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FY20 online advertising market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$9.1  billion, </a:t>
            </a:r>
          </a:p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up 1% year on year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927C49-5F74-4AB3-8C45-D423BD0D158D}"/>
              </a:ext>
            </a:extLst>
          </p:cNvPr>
          <p:cNvSpPr txBox="1"/>
          <p:nvPr/>
        </p:nvSpPr>
        <p:spPr>
          <a:xfrm>
            <a:off x="81280" y="652342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IAB Online Advertising Expenditure Report Compiled by PWC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8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75C648-B7DD-40D7-A963-AF462BCD700E}"/>
              </a:ext>
            </a:extLst>
          </p:cNvPr>
          <p:cNvSpPr txBox="1"/>
          <p:nvPr/>
        </p:nvSpPr>
        <p:spPr>
          <a:xfrm>
            <a:off x="838200" y="1762826"/>
            <a:ext cx="675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TOTAL TIME FOR TOTAL AUDIENCE OF </a:t>
            </a:r>
            <a:b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</a:br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TOP 150 TAGGED DIGITAL CONTENT BRANDS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C91339-0D99-4743-ABE5-CF5AA096EE63}"/>
              </a:ext>
            </a:extLst>
          </p:cNvPr>
          <p:cNvSpPr/>
          <p:nvPr/>
        </p:nvSpPr>
        <p:spPr>
          <a:xfrm>
            <a:off x="8012430" y="2360690"/>
            <a:ext cx="2665731" cy="25199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Total time spent on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top 150 digital content brands up 19% YoY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date.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E1DDDF8A-5926-498B-8514-7D020CC885C0}"/>
              </a:ext>
            </a:extLst>
          </p:cNvPr>
          <p:cNvSpPr txBox="1">
            <a:spLocks/>
          </p:cNvSpPr>
          <p:nvPr/>
        </p:nvSpPr>
        <p:spPr>
          <a:xfrm>
            <a:off x="574992" y="230979"/>
            <a:ext cx="10011728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It’s been a boom year for digital content consumption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DDA791-C58A-451B-A4CA-C7EB2B9EDD9A}"/>
              </a:ext>
            </a:extLst>
          </p:cNvPr>
          <p:cNvSpPr txBox="1"/>
          <p:nvPr/>
        </p:nvSpPr>
        <p:spPr>
          <a:xfrm>
            <a:off x="2723394" y="3672945"/>
            <a:ext cx="163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March 2020 up 28% YoY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2FB51F-6DC3-48B8-AC1D-1A3D9D69C7BD}"/>
              </a:ext>
            </a:extLst>
          </p:cNvPr>
          <p:cNvSpPr txBox="1"/>
          <p:nvPr/>
        </p:nvSpPr>
        <p:spPr>
          <a:xfrm>
            <a:off x="81280" y="653485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  Monthly Tagged, January  2019 – November 2020, P2+, Digital c/m, Test, Top 150 brands,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10B5E7CE-27F6-4EA7-941A-B8CCC2F62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195106"/>
              </p:ext>
            </p:extLst>
          </p:nvPr>
        </p:nvGraphicFramePr>
        <p:xfrm>
          <a:off x="838200" y="2440200"/>
          <a:ext cx="6847390" cy="3613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688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xmlns="" id="{FCAAEC2C-F9AE-4597-979F-5240AC0C528B}"/>
              </a:ext>
            </a:extLst>
          </p:cNvPr>
          <p:cNvSpPr txBox="1">
            <a:spLocks/>
          </p:cNvSpPr>
          <p:nvPr/>
        </p:nvSpPr>
        <p:spPr>
          <a:xfrm>
            <a:off x="517842" y="137161"/>
            <a:ext cx="103687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Video Now Attracts More than Half of General Display Revenue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pic>
        <p:nvPicPr>
          <p:cNvPr id="10" name="Google Shape;1914;p26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2711" y="1132934"/>
            <a:ext cx="8579932" cy="49177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919;p266"/>
          <p:cNvSpPr txBox="1">
            <a:spLocks noGrp="1"/>
          </p:cNvSpPr>
          <p:nvPr>
            <p:ph type="title"/>
          </p:nvPr>
        </p:nvSpPr>
        <p:spPr>
          <a:xfrm>
            <a:off x="2828729" y="2382674"/>
            <a:ext cx="391358" cy="2296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vert="horz" wrap="square" lIns="82939" tIns="82939" rIns="82939" bIns="82939" rtlCol="0" anchor="t" anchorCtr="0">
            <a:noAutofit/>
          </a:bodyPr>
          <a:lstStyle/>
          <a:p>
            <a:pPr algn="ctr"/>
            <a:r>
              <a:rPr lang="en-US"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48%</a:t>
            </a:r>
            <a:endParaRPr sz="81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920;p266"/>
          <p:cNvSpPr txBox="1">
            <a:spLocks/>
          </p:cNvSpPr>
          <p:nvPr/>
        </p:nvSpPr>
        <p:spPr>
          <a:xfrm>
            <a:off x="3484247" y="2097278"/>
            <a:ext cx="391358" cy="2321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vert="horz" wrap="square" lIns="82939" tIns="82939" rIns="82939" bIns="82939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r>
              <a:rPr lang="en-US" sz="90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</a:p>
        </p:txBody>
      </p:sp>
      <p:sp>
        <p:nvSpPr>
          <p:cNvPr id="13" name="Google Shape;1921;p266"/>
          <p:cNvSpPr txBox="1">
            <a:spLocks/>
          </p:cNvSpPr>
          <p:nvPr/>
        </p:nvSpPr>
        <p:spPr>
          <a:xfrm>
            <a:off x="9150611" y="1744668"/>
            <a:ext cx="624867" cy="889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9%</a:t>
            </a:r>
          </a:p>
        </p:txBody>
      </p:sp>
      <p:sp>
        <p:nvSpPr>
          <p:cNvPr id="14" name="Google Shape;1922;p266"/>
          <p:cNvSpPr txBox="1">
            <a:spLocks/>
          </p:cNvSpPr>
          <p:nvPr/>
        </p:nvSpPr>
        <p:spPr>
          <a:xfrm>
            <a:off x="7177345" y="1744677"/>
            <a:ext cx="655076" cy="889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5%</a:t>
            </a:r>
          </a:p>
        </p:txBody>
      </p:sp>
      <p:sp>
        <p:nvSpPr>
          <p:cNvPr id="15" name="Google Shape;1923;p266"/>
          <p:cNvSpPr txBox="1">
            <a:spLocks/>
          </p:cNvSpPr>
          <p:nvPr/>
        </p:nvSpPr>
        <p:spPr>
          <a:xfrm>
            <a:off x="5239647" y="1716328"/>
            <a:ext cx="655076" cy="889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</a:p>
        </p:txBody>
      </p:sp>
      <p:sp>
        <p:nvSpPr>
          <p:cNvPr id="16" name="Google Shape;1924;p266"/>
          <p:cNvSpPr txBox="1">
            <a:spLocks/>
          </p:cNvSpPr>
          <p:nvPr/>
        </p:nvSpPr>
        <p:spPr>
          <a:xfrm>
            <a:off x="3352389" y="1716328"/>
            <a:ext cx="655076" cy="889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9%</a:t>
            </a:r>
          </a:p>
        </p:txBody>
      </p:sp>
      <p:sp>
        <p:nvSpPr>
          <p:cNvPr id="17" name="Google Shape;1925;p266"/>
          <p:cNvSpPr/>
          <p:nvPr/>
        </p:nvSpPr>
        <p:spPr>
          <a:xfrm>
            <a:off x="5197657" y="6151693"/>
            <a:ext cx="122470" cy="73210"/>
          </a:xfrm>
          <a:prstGeom prst="rect">
            <a:avLst/>
          </a:prstGeom>
          <a:solidFill>
            <a:srgbClr val="F1BAC3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18" name="Google Shape;1926;p266"/>
          <p:cNvSpPr txBox="1"/>
          <p:nvPr/>
        </p:nvSpPr>
        <p:spPr>
          <a:xfrm>
            <a:off x="5368750" y="6124384"/>
            <a:ext cx="624867" cy="18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7">
                <a:solidFill>
                  <a:schemeClr val="dk1"/>
                </a:solidFill>
              </a:rPr>
              <a:t>Q3 2019</a:t>
            </a:r>
            <a:endParaRPr sz="907"/>
          </a:p>
        </p:txBody>
      </p:sp>
      <p:sp>
        <p:nvSpPr>
          <p:cNvPr id="19" name="Google Shape;1927;p266"/>
          <p:cNvSpPr/>
          <p:nvPr/>
        </p:nvSpPr>
        <p:spPr>
          <a:xfrm>
            <a:off x="6234546" y="6151693"/>
            <a:ext cx="122470" cy="7321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0" name="Google Shape;1928;p266"/>
          <p:cNvSpPr txBox="1"/>
          <p:nvPr/>
        </p:nvSpPr>
        <p:spPr>
          <a:xfrm>
            <a:off x="6405639" y="6124384"/>
            <a:ext cx="624867" cy="18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907">
                <a:solidFill>
                  <a:schemeClr val="dk1"/>
                </a:solidFill>
              </a:rPr>
              <a:t>Q3 2020</a:t>
            </a:r>
            <a:endParaRPr sz="907"/>
          </a:p>
        </p:txBody>
      </p:sp>
      <p:sp>
        <p:nvSpPr>
          <p:cNvPr id="21" name="Google Shape;1929;p266"/>
          <p:cNvSpPr txBox="1">
            <a:spLocks/>
          </p:cNvSpPr>
          <p:nvPr/>
        </p:nvSpPr>
        <p:spPr>
          <a:xfrm>
            <a:off x="4744231" y="3170555"/>
            <a:ext cx="391358" cy="2296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vert="horz" wrap="square" lIns="82939" tIns="82939" rIns="82939" bIns="82939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34%</a:t>
            </a:r>
          </a:p>
        </p:txBody>
      </p:sp>
      <p:sp>
        <p:nvSpPr>
          <p:cNvPr id="22" name="Google Shape;1930;p266"/>
          <p:cNvSpPr txBox="1">
            <a:spLocks/>
          </p:cNvSpPr>
          <p:nvPr/>
        </p:nvSpPr>
        <p:spPr>
          <a:xfrm>
            <a:off x="5371491" y="3474886"/>
            <a:ext cx="391358" cy="2321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vert="horz" wrap="square" lIns="82939" tIns="82939" rIns="82939" bIns="82939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31%</a:t>
            </a:r>
          </a:p>
        </p:txBody>
      </p:sp>
      <p:sp>
        <p:nvSpPr>
          <p:cNvPr id="23" name="Google Shape;1931;p266"/>
          <p:cNvSpPr txBox="1">
            <a:spLocks/>
          </p:cNvSpPr>
          <p:nvPr/>
        </p:nvSpPr>
        <p:spPr>
          <a:xfrm>
            <a:off x="6682571" y="4487346"/>
            <a:ext cx="391358" cy="2296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vert="horz" wrap="square" lIns="82939" tIns="82939" rIns="82939" bIns="82939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17%</a:t>
            </a:r>
          </a:p>
        </p:txBody>
      </p:sp>
      <p:sp>
        <p:nvSpPr>
          <p:cNvPr id="24" name="Google Shape;1932;p266"/>
          <p:cNvSpPr txBox="1">
            <a:spLocks/>
          </p:cNvSpPr>
          <p:nvPr/>
        </p:nvSpPr>
        <p:spPr>
          <a:xfrm>
            <a:off x="7309217" y="4434190"/>
            <a:ext cx="391358" cy="2321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vert="horz" wrap="square" lIns="82939" tIns="82939" rIns="82939" bIns="82939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16%</a:t>
            </a:r>
          </a:p>
        </p:txBody>
      </p:sp>
      <p:sp>
        <p:nvSpPr>
          <p:cNvPr id="25" name="Google Shape;1933;p266"/>
          <p:cNvSpPr txBox="1">
            <a:spLocks/>
          </p:cNvSpPr>
          <p:nvPr/>
        </p:nvSpPr>
        <p:spPr>
          <a:xfrm>
            <a:off x="8588139" y="5086568"/>
            <a:ext cx="391358" cy="2296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vert="horz" wrap="square" lIns="82939" tIns="82939" rIns="82939" bIns="82939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1%</a:t>
            </a:r>
          </a:p>
        </p:txBody>
      </p:sp>
      <p:sp>
        <p:nvSpPr>
          <p:cNvPr id="26" name="Google Shape;1934;p266"/>
          <p:cNvSpPr txBox="1">
            <a:spLocks/>
          </p:cNvSpPr>
          <p:nvPr/>
        </p:nvSpPr>
        <p:spPr>
          <a:xfrm>
            <a:off x="9190451" y="5108493"/>
            <a:ext cx="391358" cy="2321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vert="horz" wrap="square" lIns="82939" tIns="82939" rIns="82939" bIns="82939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1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1%</a:t>
            </a:r>
          </a:p>
        </p:txBody>
      </p:sp>
      <p:sp>
        <p:nvSpPr>
          <p:cNvPr id="27" name="Google Shape;1935;p266"/>
          <p:cNvSpPr txBox="1">
            <a:spLocks/>
          </p:cNvSpPr>
          <p:nvPr/>
        </p:nvSpPr>
        <p:spPr>
          <a:xfrm>
            <a:off x="1812299" y="1716323"/>
            <a:ext cx="1088618" cy="732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7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 ($)</a:t>
            </a:r>
          </a:p>
        </p:txBody>
      </p:sp>
      <p:sp>
        <p:nvSpPr>
          <p:cNvPr id="28" name="Google Shape;1937;p266"/>
          <p:cNvSpPr/>
          <p:nvPr/>
        </p:nvSpPr>
        <p:spPr>
          <a:xfrm rot="10800000" flipH="1">
            <a:off x="4816139" y="1687152"/>
            <a:ext cx="391358" cy="27814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29" name="Google Shape;1938;p266"/>
          <p:cNvSpPr/>
          <p:nvPr/>
        </p:nvSpPr>
        <p:spPr>
          <a:xfrm rot="10800000" flipH="1">
            <a:off x="8687265" y="1687152"/>
            <a:ext cx="391358" cy="27814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0" name="Google Shape;1944;p266"/>
          <p:cNvSpPr/>
          <p:nvPr/>
        </p:nvSpPr>
        <p:spPr>
          <a:xfrm>
            <a:off x="2897853" y="1650088"/>
            <a:ext cx="391358" cy="27814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175C2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31" name="Google Shape;1945;p266"/>
          <p:cNvSpPr/>
          <p:nvPr/>
        </p:nvSpPr>
        <p:spPr>
          <a:xfrm>
            <a:off x="6699852" y="1650088"/>
            <a:ext cx="391358" cy="27814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175C2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6C5655-A222-4D2B-8970-4CC6631E9394}"/>
              </a:ext>
            </a:extLst>
          </p:cNvPr>
          <p:cNvSpPr txBox="1"/>
          <p:nvPr/>
        </p:nvSpPr>
        <p:spPr>
          <a:xfrm>
            <a:off x="-102383" y="124012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GENERAL ONLINE ADVERTISING EXPENDITURE SEPTEMBER QUARTER ($ MILLION)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B9B5B5C-F5BE-4036-8800-1EA84767BBBD}"/>
              </a:ext>
            </a:extLst>
          </p:cNvPr>
          <p:cNvSpPr txBox="1"/>
          <p:nvPr/>
        </p:nvSpPr>
        <p:spPr>
          <a:xfrm>
            <a:off x="81280" y="652342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</a:t>
            </a:r>
            <a:r>
              <a:rPr lang="en-US" sz="9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IAB Online Advertising Expenditure Report Compiled by PWC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74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F056360-C234-432B-838A-BA477D726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121546"/>
              </p:ext>
            </p:extLst>
          </p:nvPr>
        </p:nvGraphicFramePr>
        <p:xfrm>
          <a:off x="2044065" y="2199957"/>
          <a:ext cx="8103870" cy="386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xmlns="" id="{58CACEEC-E873-4073-93D5-FFC755E957A0}"/>
              </a:ext>
            </a:extLst>
          </p:cNvPr>
          <p:cNvSpPr txBox="1">
            <a:spLocks/>
          </p:cNvSpPr>
          <p:nvPr/>
        </p:nvSpPr>
        <p:spPr>
          <a:xfrm>
            <a:off x="517842" y="137161"/>
            <a:ext cx="103687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Investment in digital advertising forecast to bounce back at 6.6% year on year for 2021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8F0637-F28E-4645-8356-B4D27393E810}"/>
              </a:ext>
            </a:extLst>
          </p:cNvPr>
          <p:cNvSpPr txBox="1"/>
          <p:nvPr/>
        </p:nvSpPr>
        <p:spPr>
          <a:xfrm>
            <a:off x="0" y="153224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PWC ONLINE MEDIA AND ENTERTAINMENT REPORT 2020 - 2024 </a:t>
            </a:r>
            <a:b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</a:br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ONLINE ADVERTISING EXPENDITURE FORECAST ($ MILLION)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957050A-12E0-4511-8F5C-46EB95A9D005}"/>
              </a:ext>
            </a:extLst>
          </p:cNvPr>
          <p:cNvSpPr/>
          <p:nvPr/>
        </p:nvSpPr>
        <p:spPr>
          <a:xfrm>
            <a:off x="873567" y="4149145"/>
            <a:ext cx="1700088" cy="167459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 pitchFamily="34" charset="-79"/>
              </a:rPr>
              <a:t>Display </a:t>
            </a:r>
            <a:br>
              <a:rPr lang="en-US" sz="1600" b="1" dirty="0">
                <a:solidFill>
                  <a:schemeClr val="bg2"/>
                </a:solidFill>
                <a:cs typeface="Futura Medium" panose="020B0602020204020303" pitchFamily="34" charset="-79"/>
              </a:rPr>
            </a:br>
            <a:r>
              <a:rPr lang="en-US" sz="1600" b="1" dirty="0">
                <a:solidFill>
                  <a:schemeClr val="bg2"/>
                </a:solidFill>
                <a:cs typeface="Futura Medium" panose="020B0602020204020303" pitchFamily="34" charset="-79"/>
              </a:rPr>
              <a:t>CAGR 7.7%, driven by video at 19.6%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31F211-9A22-448C-AD5E-6A424C3917A2}"/>
              </a:ext>
            </a:extLst>
          </p:cNvPr>
          <p:cNvSpPr/>
          <p:nvPr/>
        </p:nvSpPr>
        <p:spPr>
          <a:xfrm>
            <a:off x="343977" y="2755902"/>
            <a:ext cx="1700088" cy="1674597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Total online advertising</a:t>
            </a:r>
          </a:p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2019-2024</a:t>
            </a:r>
          </a:p>
          <a:p>
            <a:pPr algn="ctr"/>
            <a:r>
              <a:rPr lang="en-US" sz="1600" b="1" dirty="0">
                <a:solidFill>
                  <a:schemeClr val="bg2"/>
                </a:solidFill>
                <a:cs typeface="Futura Medium" panose="020B0602020204020303"/>
              </a:rPr>
              <a:t>CAGR 4.4%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174F6C-43F7-4E36-9A5C-A52C2B1F06E0}"/>
              </a:ext>
            </a:extLst>
          </p:cNvPr>
          <p:cNvSpPr txBox="1"/>
          <p:nvPr/>
        </p:nvSpPr>
        <p:spPr>
          <a:xfrm>
            <a:off x="81280" y="652342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PWC Online Media and Entertainment Outlook Report 2020 - 2024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08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67031" y="225911"/>
            <a:ext cx="9056863" cy="6404026"/>
            <a:chOff x="266700" y="266700"/>
            <a:chExt cx="10692130" cy="7560309"/>
          </a:xfrm>
        </p:grpSpPr>
        <p:sp>
          <p:nvSpPr>
            <p:cNvPr id="4" name="object 4"/>
            <p:cNvSpPr/>
            <p:nvPr/>
          </p:nvSpPr>
          <p:spPr>
            <a:xfrm>
              <a:off x="1104202" y="7567463"/>
              <a:ext cx="265598" cy="1998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25"/>
            </a:p>
          </p:txBody>
        </p:sp>
        <p:sp>
          <p:nvSpPr>
            <p:cNvPr id="5" name="object 5"/>
            <p:cNvSpPr/>
            <p:nvPr/>
          </p:nvSpPr>
          <p:spPr>
            <a:xfrm>
              <a:off x="266700" y="266700"/>
              <a:ext cx="10692130" cy="7560309"/>
            </a:xfrm>
            <a:custGeom>
              <a:avLst/>
              <a:gdLst/>
              <a:ahLst/>
              <a:cxnLst/>
              <a:rect l="l" t="t" r="r" b="b"/>
              <a:pathLst>
                <a:path w="10692130" h="7560309">
                  <a:moveTo>
                    <a:pt x="1069201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0692015" y="7560005"/>
                  </a:lnTo>
                  <a:lnTo>
                    <a:pt x="10692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25"/>
            </a:p>
          </p:txBody>
        </p:sp>
        <p:sp>
          <p:nvSpPr>
            <p:cNvPr id="6" name="object 6"/>
            <p:cNvSpPr/>
            <p:nvPr/>
          </p:nvSpPr>
          <p:spPr>
            <a:xfrm>
              <a:off x="7294436" y="4025427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70">
                  <a:moveTo>
                    <a:pt x="292493" y="0"/>
                  </a:moveTo>
                  <a:lnTo>
                    <a:pt x="245048" y="3827"/>
                  </a:lnTo>
                  <a:lnTo>
                    <a:pt x="200041" y="14906"/>
                  </a:lnTo>
                  <a:lnTo>
                    <a:pt x="158074" y="32637"/>
                  </a:lnTo>
                  <a:lnTo>
                    <a:pt x="119748" y="56418"/>
                  </a:lnTo>
                  <a:lnTo>
                    <a:pt x="85667" y="85645"/>
                  </a:lnTo>
                  <a:lnTo>
                    <a:pt x="56433" y="119718"/>
                  </a:lnTo>
                  <a:lnTo>
                    <a:pt x="32646" y="158035"/>
                  </a:lnTo>
                  <a:lnTo>
                    <a:pt x="14911" y="199994"/>
                  </a:lnTo>
                  <a:lnTo>
                    <a:pt x="3828" y="244993"/>
                  </a:lnTo>
                  <a:lnTo>
                    <a:pt x="0" y="292430"/>
                  </a:lnTo>
                  <a:lnTo>
                    <a:pt x="3828" y="339861"/>
                  </a:lnTo>
                  <a:lnTo>
                    <a:pt x="14911" y="384856"/>
                  </a:lnTo>
                  <a:lnTo>
                    <a:pt x="32646" y="426813"/>
                  </a:lnTo>
                  <a:lnTo>
                    <a:pt x="56433" y="465130"/>
                  </a:lnTo>
                  <a:lnTo>
                    <a:pt x="85667" y="499205"/>
                  </a:lnTo>
                  <a:lnTo>
                    <a:pt x="119748" y="528435"/>
                  </a:lnTo>
                  <a:lnTo>
                    <a:pt x="158074" y="552217"/>
                  </a:lnTo>
                  <a:lnTo>
                    <a:pt x="200041" y="569951"/>
                  </a:lnTo>
                  <a:lnTo>
                    <a:pt x="245048" y="581032"/>
                  </a:lnTo>
                  <a:lnTo>
                    <a:pt x="292493" y="584860"/>
                  </a:lnTo>
                  <a:lnTo>
                    <a:pt x="339914" y="581032"/>
                  </a:lnTo>
                  <a:lnTo>
                    <a:pt x="384902" y="569951"/>
                  </a:lnTo>
                  <a:lnTo>
                    <a:pt x="426854" y="552217"/>
                  </a:lnTo>
                  <a:lnTo>
                    <a:pt x="465168" y="528435"/>
                  </a:lnTo>
                  <a:lnTo>
                    <a:pt x="499241" y="499205"/>
                  </a:lnTo>
                  <a:lnTo>
                    <a:pt x="528471" y="465130"/>
                  </a:lnTo>
                  <a:lnTo>
                    <a:pt x="552254" y="426813"/>
                  </a:lnTo>
                  <a:lnTo>
                    <a:pt x="569988" y="384856"/>
                  </a:lnTo>
                  <a:lnTo>
                    <a:pt x="581070" y="339861"/>
                  </a:lnTo>
                  <a:lnTo>
                    <a:pt x="584898" y="292430"/>
                  </a:lnTo>
                  <a:lnTo>
                    <a:pt x="581070" y="244993"/>
                  </a:lnTo>
                  <a:lnTo>
                    <a:pt x="569988" y="199994"/>
                  </a:lnTo>
                  <a:lnTo>
                    <a:pt x="552254" y="158035"/>
                  </a:lnTo>
                  <a:lnTo>
                    <a:pt x="528471" y="119718"/>
                  </a:lnTo>
                  <a:lnTo>
                    <a:pt x="499241" y="85645"/>
                  </a:lnTo>
                  <a:lnTo>
                    <a:pt x="465168" y="56418"/>
                  </a:lnTo>
                  <a:lnTo>
                    <a:pt x="426854" y="32637"/>
                  </a:lnTo>
                  <a:lnTo>
                    <a:pt x="384902" y="14906"/>
                  </a:lnTo>
                  <a:lnTo>
                    <a:pt x="339914" y="3827"/>
                  </a:lnTo>
                  <a:lnTo>
                    <a:pt x="292493" y="0"/>
                  </a:lnTo>
                  <a:close/>
                </a:path>
              </a:pathLst>
            </a:custGeom>
            <a:solidFill>
              <a:srgbClr val="EC3624"/>
            </a:solidFill>
          </p:spPr>
          <p:txBody>
            <a:bodyPr wrap="square" lIns="0" tIns="0" rIns="0" bIns="0" rtlCol="0"/>
            <a:lstStyle/>
            <a:p>
              <a:endParaRPr sz="1525"/>
            </a:p>
          </p:txBody>
        </p:sp>
        <p:sp>
          <p:nvSpPr>
            <p:cNvPr id="7" name="object 7"/>
            <p:cNvSpPr/>
            <p:nvPr/>
          </p:nvSpPr>
          <p:spPr>
            <a:xfrm>
              <a:off x="3319260" y="2361578"/>
              <a:ext cx="585470" cy="584835"/>
            </a:xfrm>
            <a:custGeom>
              <a:avLst/>
              <a:gdLst/>
              <a:ahLst/>
              <a:cxnLst/>
              <a:rect l="l" t="t" r="r" b="b"/>
              <a:pathLst>
                <a:path w="585470" h="584835">
                  <a:moveTo>
                    <a:pt x="292430" y="0"/>
                  </a:moveTo>
                  <a:lnTo>
                    <a:pt x="244993" y="3827"/>
                  </a:lnTo>
                  <a:lnTo>
                    <a:pt x="199994" y="14908"/>
                  </a:lnTo>
                  <a:lnTo>
                    <a:pt x="158035" y="32640"/>
                  </a:lnTo>
                  <a:lnTo>
                    <a:pt x="119718" y="56421"/>
                  </a:lnTo>
                  <a:lnTo>
                    <a:pt x="85645" y="85650"/>
                  </a:lnTo>
                  <a:lnTo>
                    <a:pt x="56418" y="119724"/>
                  </a:lnTo>
                  <a:lnTo>
                    <a:pt x="32637" y="158041"/>
                  </a:lnTo>
                  <a:lnTo>
                    <a:pt x="14906" y="199999"/>
                  </a:lnTo>
                  <a:lnTo>
                    <a:pt x="3827" y="244996"/>
                  </a:lnTo>
                  <a:lnTo>
                    <a:pt x="0" y="292430"/>
                  </a:lnTo>
                  <a:lnTo>
                    <a:pt x="3827" y="339859"/>
                  </a:lnTo>
                  <a:lnTo>
                    <a:pt x="14906" y="384851"/>
                  </a:lnTo>
                  <a:lnTo>
                    <a:pt x="32637" y="426802"/>
                  </a:lnTo>
                  <a:lnTo>
                    <a:pt x="56418" y="465112"/>
                  </a:lnTo>
                  <a:lnTo>
                    <a:pt x="85645" y="499179"/>
                  </a:lnTo>
                  <a:lnTo>
                    <a:pt x="119718" y="528402"/>
                  </a:lnTo>
                  <a:lnTo>
                    <a:pt x="158035" y="552177"/>
                  </a:lnTo>
                  <a:lnTo>
                    <a:pt x="199994" y="569905"/>
                  </a:lnTo>
                  <a:lnTo>
                    <a:pt x="244993" y="580983"/>
                  </a:lnTo>
                  <a:lnTo>
                    <a:pt x="292430" y="584809"/>
                  </a:lnTo>
                  <a:lnTo>
                    <a:pt x="339864" y="580983"/>
                  </a:lnTo>
                  <a:lnTo>
                    <a:pt x="384863" y="569905"/>
                  </a:lnTo>
                  <a:lnTo>
                    <a:pt x="426824" y="552177"/>
                  </a:lnTo>
                  <a:lnTo>
                    <a:pt x="465145" y="528402"/>
                  </a:lnTo>
                  <a:lnTo>
                    <a:pt x="499222" y="499179"/>
                  </a:lnTo>
                  <a:lnTo>
                    <a:pt x="528455" y="465112"/>
                  </a:lnTo>
                  <a:lnTo>
                    <a:pt x="552240" y="426802"/>
                  </a:lnTo>
                  <a:lnTo>
                    <a:pt x="569974" y="384851"/>
                  </a:lnTo>
                  <a:lnTo>
                    <a:pt x="581057" y="339859"/>
                  </a:lnTo>
                  <a:lnTo>
                    <a:pt x="584885" y="292430"/>
                  </a:lnTo>
                  <a:lnTo>
                    <a:pt x="581057" y="244996"/>
                  </a:lnTo>
                  <a:lnTo>
                    <a:pt x="569974" y="199999"/>
                  </a:lnTo>
                  <a:lnTo>
                    <a:pt x="552240" y="158041"/>
                  </a:lnTo>
                  <a:lnTo>
                    <a:pt x="528455" y="119724"/>
                  </a:lnTo>
                  <a:lnTo>
                    <a:pt x="499222" y="85650"/>
                  </a:lnTo>
                  <a:lnTo>
                    <a:pt x="465145" y="56421"/>
                  </a:lnTo>
                  <a:lnTo>
                    <a:pt x="426824" y="32640"/>
                  </a:lnTo>
                  <a:lnTo>
                    <a:pt x="384863" y="14908"/>
                  </a:lnTo>
                  <a:lnTo>
                    <a:pt x="339864" y="3827"/>
                  </a:lnTo>
                  <a:lnTo>
                    <a:pt x="292430" y="0"/>
                  </a:lnTo>
                  <a:close/>
                </a:path>
              </a:pathLst>
            </a:custGeom>
            <a:solidFill>
              <a:srgbClr val="EC3324"/>
            </a:solidFill>
          </p:spPr>
          <p:txBody>
            <a:bodyPr wrap="square" lIns="0" tIns="0" rIns="0" bIns="0" rtlCol="0"/>
            <a:lstStyle/>
            <a:p>
              <a:endParaRPr sz="1525"/>
            </a:p>
          </p:txBody>
        </p:sp>
        <p:sp>
          <p:nvSpPr>
            <p:cNvPr id="8" name="object 8"/>
            <p:cNvSpPr/>
            <p:nvPr/>
          </p:nvSpPr>
          <p:spPr>
            <a:xfrm>
              <a:off x="3387331" y="2321597"/>
              <a:ext cx="3742054" cy="2278380"/>
            </a:xfrm>
            <a:custGeom>
              <a:avLst/>
              <a:gdLst/>
              <a:ahLst/>
              <a:cxnLst/>
              <a:rect l="l" t="t" r="r" b="b"/>
              <a:pathLst>
                <a:path w="3742054" h="2278379">
                  <a:moveTo>
                    <a:pt x="448754" y="827024"/>
                  </a:moveTo>
                  <a:lnTo>
                    <a:pt x="0" y="827024"/>
                  </a:lnTo>
                  <a:lnTo>
                    <a:pt x="0" y="2277910"/>
                  </a:lnTo>
                  <a:lnTo>
                    <a:pt x="448754" y="2277910"/>
                  </a:lnTo>
                  <a:lnTo>
                    <a:pt x="448754" y="827024"/>
                  </a:lnTo>
                  <a:close/>
                </a:path>
                <a:path w="3742054" h="2278379">
                  <a:moveTo>
                    <a:pt x="2083930" y="827036"/>
                  </a:moveTo>
                  <a:lnTo>
                    <a:pt x="1635188" y="827036"/>
                  </a:lnTo>
                  <a:lnTo>
                    <a:pt x="1635188" y="951369"/>
                  </a:lnTo>
                  <a:lnTo>
                    <a:pt x="1634502" y="950912"/>
                  </a:lnTo>
                  <a:lnTo>
                    <a:pt x="1634502" y="1549336"/>
                  </a:lnTo>
                  <a:lnTo>
                    <a:pt x="1630680" y="1596771"/>
                  </a:lnTo>
                  <a:lnTo>
                    <a:pt x="1619592" y="1641767"/>
                  </a:lnTo>
                  <a:lnTo>
                    <a:pt x="1601863" y="1683727"/>
                  </a:lnTo>
                  <a:lnTo>
                    <a:pt x="1578089" y="1722043"/>
                  </a:lnTo>
                  <a:lnTo>
                    <a:pt x="1548853" y="1756117"/>
                  </a:lnTo>
                  <a:lnTo>
                    <a:pt x="1514779" y="1785353"/>
                  </a:lnTo>
                  <a:lnTo>
                    <a:pt x="1476451" y="1809127"/>
                  </a:lnTo>
                  <a:lnTo>
                    <a:pt x="1434490" y="1826869"/>
                  </a:lnTo>
                  <a:lnTo>
                    <a:pt x="1389481" y="1837944"/>
                  </a:lnTo>
                  <a:lnTo>
                    <a:pt x="1342034" y="1841779"/>
                  </a:lnTo>
                  <a:lnTo>
                    <a:pt x="1294612" y="1837944"/>
                  </a:lnTo>
                  <a:lnTo>
                    <a:pt x="1249616" y="1826869"/>
                  </a:lnTo>
                  <a:lnTo>
                    <a:pt x="1207668" y="1809127"/>
                  </a:lnTo>
                  <a:lnTo>
                    <a:pt x="1169352" y="1785353"/>
                  </a:lnTo>
                  <a:lnTo>
                    <a:pt x="1135291" y="1756117"/>
                  </a:lnTo>
                  <a:lnTo>
                    <a:pt x="1106068" y="1722043"/>
                  </a:lnTo>
                  <a:lnTo>
                    <a:pt x="1082294" y="1683727"/>
                  </a:lnTo>
                  <a:lnTo>
                    <a:pt x="1064577" y="1641767"/>
                  </a:lnTo>
                  <a:lnTo>
                    <a:pt x="1053490" y="1596771"/>
                  </a:lnTo>
                  <a:lnTo>
                    <a:pt x="1049667" y="1549336"/>
                  </a:lnTo>
                  <a:lnTo>
                    <a:pt x="1053490" y="1501902"/>
                  </a:lnTo>
                  <a:lnTo>
                    <a:pt x="1064577" y="1456905"/>
                  </a:lnTo>
                  <a:lnTo>
                    <a:pt x="1082294" y="1414957"/>
                  </a:lnTo>
                  <a:lnTo>
                    <a:pt x="1106068" y="1376641"/>
                  </a:lnTo>
                  <a:lnTo>
                    <a:pt x="1135291" y="1342580"/>
                  </a:lnTo>
                  <a:lnTo>
                    <a:pt x="1169352" y="1313357"/>
                  </a:lnTo>
                  <a:lnTo>
                    <a:pt x="1207668" y="1289583"/>
                  </a:lnTo>
                  <a:lnTo>
                    <a:pt x="1249616" y="1271854"/>
                  </a:lnTo>
                  <a:lnTo>
                    <a:pt x="1294612" y="1260779"/>
                  </a:lnTo>
                  <a:lnTo>
                    <a:pt x="1342034" y="1256957"/>
                  </a:lnTo>
                  <a:lnTo>
                    <a:pt x="1389481" y="1260779"/>
                  </a:lnTo>
                  <a:lnTo>
                    <a:pt x="1434490" y="1271854"/>
                  </a:lnTo>
                  <a:lnTo>
                    <a:pt x="1476451" y="1289583"/>
                  </a:lnTo>
                  <a:lnTo>
                    <a:pt x="1514779" y="1313357"/>
                  </a:lnTo>
                  <a:lnTo>
                    <a:pt x="1548853" y="1342580"/>
                  </a:lnTo>
                  <a:lnTo>
                    <a:pt x="1578089" y="1376641"/>
                  </a:lnTo>
                  <a:lnTo>
                    <a:pt x="1601863" y="1414957"/>
                  </a:lnTo>
                  <a:lnTo>
                    <a:pt x="1619592" y="1456905"/>
                  </a:lnTo>
                  <a:lnTo>
                    <a:pt x="1630680" y="1501902"/>
                  </a:lnTo>
                  <a:lnTo>
                    <a:pt x="1634502" y="1549336"/>
                  </a:lnTo>
                  <a:lnTo>
                    <a:pt x="1634502" y="950912"/>
                  </a:lnTo>
                  <a:lnTo>
                    <a:pt x="1593253" y="923378"/>
                  </a:lnTo>
                  <a:lnTo>
                    <a:pt x="1549323" y="898588"/>
                  </a:lnTo>
                  <a:lnTo>
                    <a:pt x="1503553" y="877176"/>
                  </a:lnTo>
                  <a:lnTo>
                    <a:pt x="1456118" y="859282"/>
                  </a:lnTo>
                  <a:lnTo>
                    <a:pt x="1407185" y="845096"/>
                  </a:lnTo>
                  <a:lnTo>
                    <a:pt x="1356893" y="834758"/>
                  </a:lnTo>
                  <a:lnTo>
                    <a:pt x="1305433" y="828433"/>
                  </a:lnTo>
                  <a:lnTo>
                    <a:pt x="1252956" y="826312"/>
                  </a:lnTo>
                  <a:lnTo>
                    <a:pt x="1202270" y="828281"/>
                  </a:lnTo>
                  <a:lnTo>
                    <a:pt x="1152525" y="834174"/>
                  </a:lnTo>
                  <a:lnTo>
                    <a:pt x="1103871" y="843813"/>
                  </a:lnTo>
                  <a:lnTo>
                    <a:pt x="1056436" y="857059"/>
                  </a:lnTo>
                  <a:lnTo>
                    <a:pt x="1010386" y="873772"/>
                  </a:lnTo>
                  <a:lnTo>
                    <a:pt x="965873" y="893813"/>
                  </a:lnTo>
                  <a:lnTo>
                    <a:pt x="923048" y="917016"/>
                  </a:lnTo>
                  <a:lnTo>
                    <a:pt x="882040" y="943241"/>
                  </a:lnTo>
                  <a:lnTo>
                    <a:pt x="843026" y="972350"/>
                  </a:lnTo>
                  <a:lnTo>
                    <a:pt x="806132" y="1004189"/>
                  </a:lnTo>
                  <a:lnTo>
                    <a:pt x="771525" y="1038618"/>
                  </a:lnTo>
                  <a:lnTo>
                    <a:pt x="739178" y="1075448"/>
                  </a:lnTo>
                  <a:lnTo>
                    <a:pt x="709256" y="1114717"/>
                  </a:lnTo>
                  <a:lnTo>
                    <a:pt x="681913" y="1156258"/>
                  </a:lnTo>
                  <a:lnTo>
                    <a:pt x="657275" y="1199908"/>
                  </a:lnTo>
                  <a:lnTo>
                    <a:pt x="635482" y="1245501"/>
                  </a:lnTo>
                  <a:lnTo>
                    <a:pt x="616673" y="1292885"/>
                  </a:lnTo>
                  <a:lnTo>
                    <a:pt x="600976" y="1341907"/>
                  </a:lnTo>
                  <a:lnTo>
                    <a:pt x="588543" y="1392402"/>
                  </a:lnTo>
                  <a:lnTo>
                    <a:pt x="579488" y="1444205"/>
                  </a:lnTo>
                  <a:lnTo>
                    <a:pt x="573963" y="1497164"/>
                  </a:lnTo>
                  <a:lnTo>
                    <a:pt x="572109" y="1551114"/>
                  </a:lnTo>
                  <a:lnTo>
                    <a:pt x="573963" y="1605064"/>
                  </a:lnTo>
                  <a:lnTo>
                    <a:pt x="579488" y="1658023"/>
                  </a:lnTo>
                  <a:lnTo>
                    <a:pt x="588543" y="1709839"/>
                  </a:lnTo>
                  <a:lnTo>
                    <a:pt x="600976" y="1760321"/>
                  </a:lnTo>
                  <a:lnTo>
                    <a:pt x="616673" y="1809343"/>
                  </a:lnTo>
                  <a:lnTo>
                    <a:pt x="635482" y="1856727"/>
                  </a:lnTo>
                  <a:lnTo>
                    <a:pt x="657275" y="1902307"/>
                  </a:lnTo>
                  <a:lnTo>
                    <a:pt x="681913" y="1945957"/>
                  </a:lnTo>
                  <a:lnTo>
                    <a:pt x="709256" y="1987486"/>
                  </a:lnTo>
                  <a:lnTo>
                    <a:pt x="739178" y="2026742"/>
                  </a:lnTo>
                  <a:lnTo>
                    <a:pt x="771525" y="2063572"/>
                  </a:lnTo>
                  <a:lnTo>
                    <a:pt x="806132" y="2098001"/>
                  </a:lnTo>
                  <a:lnTo>
                    <a:pt x="843026" y="2129866"/>
                  </a:lnTo>
                  <a:lnTo>
                    <a:pt x="882040" y="2158974"/>
                  </a:lnTo>
                  <a:lnTo>
                    <a:pt x="923048" y="2185212"/>
                  </a:lnTo>
                  <a:lnTo>
                    <a:pt x="965873" y="2208428"/>
                  </a:lnTo>
                  <a:lnTo>
                    <a:pt x="1010386" y="2228456"/>
                  </a:lnTo>
                  <a:lnTo>
                    <a:pt x="1056436" y="2245182"/>
                  </a:lnTo>
                  <a:lnTo>
                    <a:pt x="1103871" y="2258428"/>
                  </a:lnTo>
                  <a:lnTo>
                    <a:pt x="1152525" y="2268067"/>
                  </a:lnTo>
                  <a:lnTo>
                    <a:pt x="1202270" y="2273935"/>
                  </a:lnTo>
                  <a:lnTo>
                    <a:pt x="1252956" y="2275916"/>
                  </a:lnTo>
                  <a:lnTo>
                    <a:pt x="1253337" y="2275916"/>
                  </a:lnTo>
                  <a:lnTo>
                    <a:pt x="1305750" y="2273770"/>
                  </a:lnTo>
                  <a:lnTo>
                    <a:pt x="1357160" y="2267445"/>
                  </a:lnTo>
                  <a:lnTo>
                    <a:pt x="1407401" y="2257107"/>
                  </a:lnTo>
                  <a:lnTo>
                    <a:pt x="1456296" y="2242909"/>
                  </a:lnTo>
                  <a:lnTo>
                    <a:pt x="1503692" y="2225027"/>
                  </a:lnTo>
                  <a:lnTo>
                    <a:pt x="1549412" y="2203615"/>
                  </a:lnTo>
                  <a:lnTo>
                    <a:pt x="1593303" y="2178850"/>
                  </a:lnTo>
                  <a:lnTo>
                    <a:pt x="1635188" y="2150884"/>
                  </a:lnTo>
                  <a:lnTo>
                    <a:pt x="1635188" y="2277922"/>
                  </a:lnTo>
                  <a:lnTo>
                    <a:pt x="2083930" y="2277922"/>
                  </a:lnTo>
                  <a:lnTo>
                    <a:pt x="2083930" y="2150884"/>
                  </a:lnTo>
                  <a:lnTo>
                    <a:pt x="2083930" y="1841779"/>
                  </a:lnTo>
                  <a:lnTo>
                    <a:pt x="2083930" y="1256957"/>
                  </a:lnTo>
                  <a:lnTo>
                    <a:pt x="2083930" y="951369"/>
                  </a:lnTo>
                  <a:lnTo>
                    <a:pt x="2083930" y="827036"/>
                  </a:lnTo>
                  <a:close/>
                </a:path>
                <a:path w="3742054" h="2278379">
                  <a:moveTo>
                    <a:pt x="3741940" y="1551114"/>
                  </a:moveTo>
                  <a:lnTo>
                    <a:pt x="3740086" y="1497164"/>
                  </a:lnTo>
                  <a:lnTo>
                    <a:pt x="3734562" y="1444218"/>
                  </a:lnTo>
                  <a:lnTo>
                    <a:pt x="3725494" y="1392415"/>
                  </a:lnTo>
                  <a:lnTo>
                    <a:pt x="3713035" y="1341920"/>
                  </a:lnTo>
                  <a:lnTo>
                    <a:pt x="3697325" y="1292910"/>
                  </a:lnTo>
                  <a:lnTo>
                    <a:pt x="3683025" y="1256944"/>
                  </a:lnTo>
                  <a:lnTo>
                    <a:pt x="3656660" y="1199921"/>
                  </a:lnTo>
                  <a:lnTo>
                    <a:pt x="3631984" y="1156271"/>
                  </a:lnTo>
                  <a:lnTo>
                    <a:pt x="3604603" y="1114729"/>
                  </a:lnTo>
                  <a:lnTo>
                    <a:pt x="3574656" y="1075461"/>
                  </a:lnTo>
                  <a:lnTo>
                    <a:pt x="3542271" y="1038618"/>
                  </a:lnTo>
                  <a:lnTo>
                    <a:pt x="3507613" y="1004189"/>
                  </a:lnTo>
                  <a:lnTo>
                    <a:pt x="3470668" y="972350"/>
                  </a:lnTo>
                  <a:lnTo>
                    <a:pt x="3431590" y="943254"/>
                  </a:lnTo>
                  <a:lnTo>
                    <a:pt x="3390531" y="917016"/>
                  </a:lnTo>
                  <a:lnTo>
                    <a:pt x="3347631" y="893813"/>
                  </a:lnTo>
                  <a:lnTo>
                    <a:pt x="3303054" y="873785"/>
                  </a:lnTo>
                  <a:lnTo>
                    <a:pt x="3263404" y="859421"/>
                  </a:lnTo>
                  <a:lnTo>
                    <a:pt x="3263404" y="1549336"/>
                  </a:lnTo>
                  <a:lnTo>
                    <a:pt x="3259582" y="1596771"/>
                  </a:lnTo>
                  <a:lnTo>
                    <a:pt x="3248495" y="1641754"/>
                  </a:lnTo>
                  <a:lnTo>
                    <a:pt x="3230753" y="1683715"/>
                  </a:lnTo>
                  <a:lnTo>
                    <a:pt x="3206978" y="1722031"/>
                  </a:lnTo>
                  <a:lnTo>
                    <a:pt x="3177743" y="1756117"/>
                  </a:lnTo>
                  <a:lnTo>
                    <a:pt x="3143656" y="1785340"/>
                  </a:lnTo>
                  <a:lnTo>
                    <a:pt x="3105340" y="1809127"/>
                  </a:lnTo>
                  <a:lnTo>
                    <a:pt x="3063379" y="1826869"/>
                  </a:lnTo>
                  <a:lnTo>
                    <a:pt x="3018371" y="1837956"/>
                  </a:lnTo>
                  <a:lnTo>
                    <a:pt x="2970936" y="1841779"/>
                  </a:lnTo>
                  <a:lnTo>
                    <a:pt x="2923514" y="1837956"/>
                  </a:lnTo>
                  <a:lnTo>
                    <a:pt x="2878518" y="1826869"/>
                  </a:lnTo>
                  <a:lnTo>
                    <a:pt x="2836570" y="1809127"/>
                  </a:lnTo>
                  <a:lnTo>
                    <a:pt x="2798267" y="1785340"/>
                  </a:lnTo>
                  <a:lnTo>
                    <a:pt x="2764193" y="1756117"/>
                  </a:lnTo>
                  <a:lnTo>
                    <a:pt x="2734970" y="1722031"/>
                  </a:lnTo>
                  <a:lnTo>
                    <a:pt x="2711196" y="1683715"/>
                  </a:lnTo>
                  <a:lnTo>
                    <a:pt x="2693479" y="1641754"/>
                  </a:lnTo>
                  <a:lnTo>
                    <a:pt x="2682392" y="1596771"/>
                  </a:lnTo>
                  <a:lnTo>
                    <a:pt x="2678569" y="1549336"/>
                  </a:lnTo>
                  <a:lnTo>
                    <a:pt x="2682392" y="1501902"/>
                  </a:lnTo>
                  <a:lnTo>
                    <a:pt x="2693479" y="1456905"/>
                  </a:lnTo>
                  <a:lnTo>
                    <a:pt x="2711196" y="1414957"/>
                  </a:lnTo>
                  <a:lnTo>
                    <a:pt x="2734970" y="1376641"/>
                  </a:lnTo>
                  <a:lnTo>
                    <a:pt x="2764193" y="1342580"/>
                  </a:lnTo>
                  <a:lnTo>
                    <a:pt x="2798267" y="1313357"/>
                  </a:lnTo>
                  <a:lnTo>
                    <a:pt x="2836570" y="1289570"/>
                  </a:lnTo>
                  <a:lnTo>
                    <a:pt x="2878518" y="1271854"/>
                  </a:lnTo>
                  <a:lnTo>
                    <a:pt x="2923514" y="1260767"/>
                  </a:lnTo>
                  <a:lnTo>
                    <a:pt x="2970936" y="1256944"/>
                  </a:lnTo>
                  <a:lnTo>
                    <a:pt x="3018371" y="1260767"/>
                  </a:lnTo>
                  <a:lnTo>
                    <a:pt x="3063379" y="1271854"/>
                  </a:lnTo>
                  <a:lnTo>
                    <a:pt x="3105340" y="1289570"/>
                  </a:lnTo>
                  <a:lnTo>
                    <a:pt x="3143656" y="1313357"/>
                  </a:lnTo>
                  <a:lnTo>
                    <a:pt x="3177743" y="1342580"/>
                  </a:lnTo>
                  <a:lnTo>
                    <a:pt x="3206978" y="1376641"/>
                  </a:lnTo>
                  <a:lnTo>
                    <a:pt x="3230753" y="1414957"/>
                  </a:lnTo>
                  <a:lnTo>
                    <a:pt x="3248495" y="1456905"/>
                  </a:lnTo>
                  <a:lnTo>
                    <a:pt x="3259582" y="1501902"/>
                  </a:lnTo>
                  <a:lnTo>
                    <a:pt x="3263404" y="1549336"/>
                  </a:lnTo>
                  <a:lnTo>
                    <a:pt x="3263404" y="859421"/>
                  </a:lnTo>
                  <a:lnTo>
                    <a:pt x="3209429" y="843826"/>
                  </a:lnTo>
                  <a:lnTo>
                    <a:pt x="3160687" y="834199"/>
                  </a:lnTo>
                  <a:lnTo>
                    <a:pt x="3110852" y="828319"/>
                  </a:lnTo>
                  <a:lnTo>
                    <a:pt x="3060090" y="826350"/>
                  </a:lnTo>
                  <a:lnTo>
                    <a:pt x="3007804" y="828446"/>
                  </a:lnTo>
                  <a:lnTo>
                    <a:pt x="2956522" y="834694"/>
                  </a:lnTo>
                  <a:lnTo>
                    <a:pt x="2906407" y="844918"/>
                  </a:lnTo>
                  <a:lnTo>
                    <a:pt x="2857614" y="858964"/>
                  </a:lnTo>
                  <a:lnTo>
                    <a:pt x="2810306" y="876681"/>
                  </a:lnTo>
                  <a:lnTo>
                    <a:pt x="2764650" y="897890"/>
                  </a:lnTo>
                  <a:lnTo>
                    <a:pt x="2720810" y="922439"/>
                  </a:lnTo>
                  <a:lnTo>
                    <a:pt x="2678938" y="950163"/>
                  </a:lnTo>
                  <a:lnTo>
                    <a:pt x="2678938" y="0"/>
                  </a:lnTo>
                  <a:lnTo>
                    <a:pt x="2230221" y="0"/>
                  </a:lnTo>
                  <a:lnTo>
                    <a:pt x="2230221" y="2277910"/>
                  </a:lnTo>
                  <a:lnTo>
                    <a:pt x="2678938" y="2277910"/>
                  </a:lnTo>
                  <a:lnTo>
                    <a:pt x="2678938" y="2152027"/>
                  </a:lnTo>
                  <a:lnTo>
                    <a:pt x="2720759" y="2179751"/>
                  </a:lnTo>
                  <a:lnTo>
                    <a:pt x="2764561" y="2204301"/>
                  </a:lnTo>
                  <a:lnTo>
                    <a:pt x="2810167" y="2225510"/>
                  </a:lnTo>
                  <a:lnTo>
                    <a:pt x="2857436" y="2243226"/>
                  </a:lnTo>
                  <a:lnTo>
                    <a:pt x="2906191" y="2257285"/>
                  </a:lnTo>
                  <a:lnTo>
                    <a:pt x="2956268" y="2267521"/>
                  </a:lnTo>
                  <a:lnTo>
                    <a:pt x="3007525" y="2273782"/>
                  </a:lnTo>
                  <a:lnTo>
                    <a:pt x="3059773" y="2275903"/>
                  </a:lnTo>
                  <a:lnTo>
                    <a:pt x="3110852" y="2273922"/>
                  </a:lnTo>
                  <a:lnTo>
                    <a:pt x="3160687" y="2268029"/>
                  </a:lnTo>
                  <a:lnTo>
                    <a:pt x="3209429" y="2258390"/>
                  </a:lnTo>
                  <a:lnTo>
                    <a:pt x="3256927" y="2245144"/>
                  </a:lnTo>
                  <a:lnTo>
                    <a:pt x="3303054" y="2228418"/>
                  </a:lnTo>
                  <a:lnTo>
                    <a:pt x="3347631" y="2208390"/>
                  </a:lnTo>
                  <a:lnTo>
                    <a:pt x="3390531" y="2185174"/>
                  </a:lnTo>
                  <a:lnTo>
                    <a:pt x="3431590" y="2158949"/>
                  </a:lnTo>
                  <a:lnTo>
                    <a:pt x="3440874" y="2152027"/>
                  </a:lnTo>
                  <a:lnTo>
                    <a:pt x="3470668" y="2129840"/>
                  </a:lnTo>
                  <a:lnTo>
                    <a:pt x="3507613" y="2097989"/>
                  </a:lnTo>
                  <a:lnTo>
                    <a:pt x="3542271" y="2063559"/>
                  </a:lnTo>
                  <a:lnTo>
                    <a:pt x="3574656" y="2026729"/>
                  </a:lnTo>
                  <a:lnTo>
                    <a:pt x="3604603" y="1987473"/>
                  </a:lnTo>
                  <a:lnTo>
                    <a:pt x="3631984" y="1945944"/>
                  </a:lnTo>
                  <a:lnTo>
                    <a:pt x="3656660" y="1902307"/>
                  </a:lnTo>
                  <a:lnTo>
                    <a:pt x="3678478" y="1856714"/>
                  </a:lnTo>
                  <a:lnTo>
                    <a:pt x="3697325" y="1809330"/>
                  </a:lnTo>
                  <a:lnTo>
                    <a:pt x="3713035" y="1760321"/>
                  </a:lnTo>
                  <a:lnTo>
                    <a:pt x="3725494" y="1709826"/>
                  </a:lnTo>
                  <a:lnTo>
                    <a:pt x="3734562" y="1658023"/>
                  </a:lnTo>
                  <a:lnTo>
                    <a:pt x="3740086" y="1605064"/>
                  </a:lnTo>
                  <a:lnTo>
                    <a:pt x="3741940" y="1551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525"/>
            </a:p>
          </p:txBody>
        </p:sp>
        <p:sp>
          <p:nvSpPr>
            <p:cNvPr id="9" name="object 9"/>
            <p:cNvSpPr/>
            <p:nvPr/>
          </p:nvSpPr>
          <p:spPr>
            <a:xfrm>
              <a:off x="3387407" y="5089309"/>
              <a:ext cx="1826895" cy="664210"/>
            </a:xfrm>
            <a:custGeom>
              <a:avLst/>
              <a:gdLst/>
              <a:ahLst/>
              <a:cxnLst/>
              <a:rect l="l" t="t" r="r" b="b"/>
              <a:pathLst>
                <a:path w="1826895" h="664210">
                  <a:moveTo>
                    <a:pt x="628586" y="15214"/>
                  </a:moveTo>
                  <a:lnTo>
                    <a:pt x="528370" y="15214"/>
                  </a:lnTo>
                  <a:lnTo>
                    <a:pt x="528370" y="329526"/>
                  </a:lnTo>
                  <a:lnTo>
                    <a:pt x="524408" y="379323"/>
                  </a:lnTo>
                  <a:lnTo>
                    <a:pt x="512889" y="424624"/>
                  </a:lnTo>
                  <a:lnTo>
                    <a:pt x="494411" y="464756"/>
                  </a:lnTo>
                  <a:lnTo>
                    <a:pt x="469519" y="499059"/>
                  </a:lnTo>
                  <a:lnTo>
                    <a:pt x="438797" y="526884"/>
                  </a:lnTo>
                  <a:lnTo>
                    <a:pt x="402793" y="547585"/>
                  </a:lnTo>
                  <a:lnTo>
                    <a:pt x="362102" y="560476"/>
                  </a:lnTo>
                  <a:lnTo>
                    <a:pt x="317284" y="564921"/>
                  </a:lnTo>
                  <a:lnTo>
                    <a:pt x="273964" y="560349"/>
                  </a:lnTo>
                  <a:lnTo>
                    <a:pt x="234403" y="547103"/>
                  </a:lnTo>
                  <a:lnTo>
                    <a:pt x="199224" y="525919"/>
                  </a:lnTo>
                  <a:lnTo>
                    <a:pt x="169037" y="497535"/>
                  </a:lnTo>
                  <a:lnTo>
                    <a:pt x="144475" y="462661"/>
                  </a:lnTo>
                  <a:lnTo>
                    <a:pt x="126161" y="422046"/>
                  </a:lnTo>
                  <a:lnTo>
                    <a:pt x="114719" y="376415"/>
                  </a:lnTo>
                  <a:lnTo>
                    <a:pt x="110769" y="326491"/>
                  </a:lnTo>
                  <a:lnTo>
                    <a:pt x="116078" y="273240"/>
                  </a:lnTo>
                  <a:lnTo>
                    <a:pt x="131292" y="224891"/>
                  </a:lnTo>
                  <a:lnTo>
                    <a:pt x="155346" y="182651"/>
                  </a:lnTo>
                  <a:lnTo>
                    <a:pt x="187198" y="147726"/>
                  </a:lnTo>
                  <a:lnTo>
                    <a:pt x="225755" y="121285"/>
                  </a:lnTo>
                  <a:lnTo>
                    <a:pt x="269976" y="104559"/>
                  </a:lnTo>
                  <a:lnTo>
                    <a:pt x="318795" y="98704"/>
                  </a:lnTo>
                  <a:lnTo>
                    <a:pt x="363118" y="103022"/>
                  </a:lnTo>
                  <a:lnTo>
                    <a:pt x="403428" y="115557"/>
                  </a:lnTo>
                  <a:lnTo>
                    <a:pt x="439166" y="135712"/>
                  </a:lnTo>
                  <a:lnTo>
                    <a:pt x="469709" y="162877"/>
                  </a:lnTo>
                  <a:lnTo>
                    <a:pt x="494487" y="196443"/>
                  </a:lnTo>
                  <a:lnTo>
                    <a:pt x="512914" y="235813"/>
                  </a:lnTo>
                  <a:lnTo>
                    <a:pt x="524408" y="280377"/>
                  </a:lnTo>
                  <a:lnTo>
                    <a:pt x="528370" y="329526"/>
                  </a:lnTo>
                  <a:lnTo>
                    <a:pt x="528370" y="15214"/>
                  </a:lnTo>
                  <a:lnTo>
                    <a:pt x="520763" y="15214"/>
                  </a:lnTo>
                  <a:lnTo>
                    <a:pt x="520763" y="104787"/>
                  </a:lnTo>
                  <a:lnTo>
                    <a:pt x="514807" y="98704"/>
                  </a:lnTo>
                  <a:lnTo>
                    <a:pt x="482701" y="65913"/>
                  </a:lnTo>
                  <a:lnTo>
                    <a:pt x="442607" y="36423"/>
                  </a:lnTo>
                  <a:lnTo>
                    <a:pt x="399516" y="15900"/>
                  </a:lnTo>
                  <a:lnTo>
                    <a:pt x="352488" y="3911"/>
                  </a:lnTo>
                  <a:lnTo>
                    <a:pt x="300583" y="0"/>
                  </a:lnTo>
                  <a:lnTo>
                    <a:pt x="254558" y="3365"/>
                  </a:lnTo>
                  <a:lnTo>
                    <a:pt x="211162" y="13195"/>
                  </a:lnTo>
                  <a:lnTo>
                    <a:pt x="170764" y="29095"/>
                  </a:lnTo>
                  <a:lnTo>
                    <a:pt x="133743" y="50673"/>
                  </a:lnTo>
                  <a:lnTo>
                    <a:pt x="100457" y="77546"/>
                  </a:lnTo>
                  <a:lnTo>
                    <a:pt x="71272" y="109321"/>
                  </a:lnTo>
                  <a:lnTo>
                    <a:pt x="46570" y="145605"/>
                  </a:lnTo>
                  <a:lnTo>
                    <a:pt x="26708" y="186004"/>
                  </a:lnTo>
                  <a:lnTo>
                    <a:pt x="12065" y="230136"/>
                  </a:lnTo>
                  <a:lnTo>
                    <a:pt x="3009" y="277609"/>
                  </a:lnTo>
                  <a:lnTo>
                    <a:pt x="0" y="326491"/>
                  </a:lnTo>
                  <a:lnTo>
                    <a:pt x="0" y="329526"/>
                  </a:lnTo>
                  <a:lnTo>
                    <a:pt x="3009" y="379653"/>
                  </a:lnTo>
                  <a:lnTo>
                    <a:pt x="12077" y="428244"/>
                  </a:lnTo>
                  <a:lnTo>
                    <a:pt x="26771" y="473417"/>
                  </a:lnTo>
                  <a:lnTo>
                    <a:pt x="46710" y="514756"/>
                  </a:lnTo>
                  <a:lnTo>
                    <a:pt x="71551" y="551865"/>
                  </a:lnTo>
                  <a:lnTo>
                    <a:pt x="100952" y="584352"/>
                  </a:lnTo>
                  <a:lnTo>
                    <a:pt x="134531" y="611835"/>
                  </a:lnTo>
                  <a:lnTo>
                    <a:pt x="171932" y="633895"/>
                  </a:lnTo>
                  <a:lnTo>
                    <a:pt x="212826" y="650138"/>
                  </a:lnTo>
                  <a:lnTo>
                    <a:pt x="256844" y="660184"/>
                  </a:lnTo>
                  <a:lnTo>
                    <a:pt x="303618" y="663613"/>
                  </a:lnTo>
                  <a:lnTo>
                    <a:pt x="354774" y="659561"/>
                  </a:lnTo>
                  <a:lnTo>
                    <a:pt x="401269" y="647192"/>
                  </a:lnTo>
                  <a:lnTo>
                    <a:pt x="443890" y="626224"/>
                  </a:lnTo>
                  <a:lnTo>
                    <a:pt x="483463" y="596366"/>
                  </a:lnTo>
                  <a:lnTo>
                    <a:pt x="513486" y="564921"/>
                  </a:lnTo>
                  <a:lnTo>
                    <a:pt x="520763" y="557314"/>
                  </a:lnTo>
                  <a:lnTo>
                    <a:pt x="520763" y="663613"/>
                  </a:lnTo>
                  <a:lnTo>
                    <a:pt x="628586" y="663613"/>
                  </a:lnTo>
                  <a:lnTo>
                    <a:pt x="628586" y="557314"/>
                  </a:lnTo>
                  <a:lnTo>
                    <a:pt x="628586" y="104787"/>
                  </a:lnTo>
                  <a:lnTo>
                    <a:pt x="628586" y="15214"/>
                  </a:lnTo>
                  <a:close/>
                </a:path>
                <a:path w="1826895" h="664210">
                  <a:moveTo>
                    <a:pt x="1284643" y="15214"/>
                  </a:moveTo>
                  <a:lnTo>
                    <a:pt x="1176832" y="15214"/>
                  </a:lnTo>
                  <a:lnTo>
                    <a:pt x="1176832" y="382701"/>
                  </a:lnTo>
                  <a:lnTo>
                    <a:pt x="1175664" y="422338"/>
                  </a:lnTo>
                  <a:lnTo>
                    <a:pt x="1165923" y="479412"/>
                  </a:lnTo>
                  <a:lnTo>
                    <a:pt x="1136586" y="527761"/>
                  </a:lnTo>
                  <a:lnTo>
                    <a:pt x="1074013" y="560514"/>
                  </a:lnTo>
                  <a:lnTo>
                    <a:pt x="1035608" y="564921"/>
                  </a:lnTo>
                  <a:lnTo>
                    <a:pt x="996315" y="560514"/>
                  </a:lnTo>
                  <a:lnTo>
                    <a:pt x="933094" y="527761"/>
                  </a:lnTo>
                  <a:lnTo>
                    <a:pt x="903744" y="479412"/>
                  </a:lnTo>
                  <a:lnTo>
                    <a:pt x="894016" y="422338"/>
                  </a:lnTo>
                  <a:lnTo>
                    <a:pt x="892860" y="382701"/>
                  </a:lnTo>
                  <a:lnTo>
                    <a:pt x="892860" y="15214"/>
                  </a:lnTo>
                  <a:lnTo>
                    <a:pt x="785050" y="15214"/>
                  </a:lnTo>
                  <a:lnTo>
                    <a:pt x="785050" y="394843"/>
                  </a:lnTo>
                  <a:lnTo>
                    <a:pt x="788085" y="456958"/>
                  </a:lnTo>
                  <a:lnTo>
                    <a:pt x="797953" y="506831"/>
                  </a:lnTo>
                  <a:lnTo>
                    <a:pt x="815797" y="548170"/>
                  </a:lnTo>
                  <a:lnTo>
                    <a:pt x="842759" y="584657"/>
                  </a:lnTo>
                  <a:lnTo>
                    <a:pt x="880999" y="618769"/>
                  </a:lnTo>
                  <a:lnTo>
                    <a:pt x="926642" y="643496"/>
                  </a:lnTo>
                  <a:lnTo>
                    <a:pt x="978560" y="658533"/>
                  </a:lnTo>
                  <a:lnTo>
                    <a:pt x="1035608" y="663613"/>
                  </a:lnTo>
                  <a:lnTo>
                    <a:pt x="1091755" y="658533"/>
                  </a:lnTo>
                  <a:lnTo>
                    <a:pt x="1143228" y="643496"/>
                  </a:lnTo>
                  <a:lnTo>
                    <a:pt x="1188707" y="618769"/>
                  </a:lnTo>
                  <a:lnTo>
                    <a:pt x="1226934" y="584657"/>
                  </a:lnTo>
                  <a:lnTo>
                    <a:pt x="1253883" y="548170"/>
                  </a:lnTo>
                  <a:lnTo>
                    <a:pt x="1271727" y="506831"/>
                  </a:lnTo>
                  <a:lnTo>
                    <a:pt x="1281607" y="456958"/>
                  </a:lnTo>
                  <a:lnTo>
                    <a:pt x="1284643" y="394843"/>
                  </a:lnTo>
                  <a:lnTo>
                    <a:pt x="1284643" y="15214"/>
                  </a:lnTo>
                  <a:close/>
                </a:path>
                <a:path w="1826895" h="664210">
                  <a:moveTo>
                    <a:pt x="1826780" y="458597"/>
                  </a:moveTo>
                  <a:lnTo>
                    <a:pt x="1822272" y="416737"/>
                  </a:lnTo>
                  <a:lnTo>
                    <a:pt x="1808937" y="379831"/>
                  </a:lnTo>
                  <a:lnTo>
                    <a:pt x="1787055" y="347776"/>
                  </a:lnTo>
                  <a:lnTo>
                    <a:pt x="1756918" y="320408"/>
                  </a:lnTo>
                  <a:lnTo>
                    <a:pt x="1713471" y="293471"/>
                  </a:lnTo>
                  <a:lnTo>
                    <a:pt x="1636966" y="259689"/>
                  </a:lnTo>
                  <a:lnTo>
                    <a:pt x="1587119" y="236715"/>
                  </a:lnTo>
                  <a:lnTo>
                    <a:pt x="1555915" y="216027"/>
                  </a:lnTo>
                  <a:lnTo>
                    <a:pt x="1539811" y="194767"/>
                  </a:lnTo>
                  <a:lnTo>
                    <a:pt x="1535226" y="170091"/>
                  </a:lnTo>
                  <a:lnTo>
                    <a:pt x="1541322" y="143167"/>
                  </a:lnTo>
                  <a:lnTo>
                    <a:pt x="1557807" y="120929"/>
                  </a:lnTo>
                  <a:lnTo>
                    <a:pt x="1581988" y="105816"/>
                  </a:lnTo>
                  <a:lnTo>
                    <a:pt x="1611160" y="100228"/>
                  </a:lnTo>
                  <a:lnTo>
                    <a:pt x="1637715" y="103987"/>
                  </a:lnTo>
                  <a:lnTo>
                    <a:pt x="1660867" y="115417"/>
                  </a:lnTo>
                  <a:lnTo>
                    <a:pt x="1681187" y="134835"/>
                  </a:lnTo>
                  <a:lnTo>
                    <a:pt x="1699209" y="162496"/>
                  </a:lnTo>
                  <a:lnTo>
                    <a:pt x="1788807" y="115430"/>
                  </a:lnTo>
                  <a:lnTo>
                    <a:pt x="1763090" y="73837"/>
                  </a:lnTo>
                  <a:lnTo>
                    <a:pt x="1733130" y="41871"/>
                  </a:lnTo>
                  <a:lnTo>
                    <a:pt x="1698726" y="19304"/>
                  </a:lnTo>
                  <a:lnTo>
                    <a:pt x="1659648" y="5930"/>
                  </a:lnTo>
                  <a:lnTo>
                    <a:pt x="1615694" y="1511"/>
                  </a:lnTo>
                  <a:lnTo>
                    <a:pt x="1565706" y="7607"/>
                  </a:lnTo>
                  <a:lnTo>
                    <a:pt x="1521498" y="24917"/>
                  </a:lnTo>
                  <a:lnTo>
                    <a:pt x="1484541" y="52019"/>
                  </a:lnTo>
                  <a:lnTo>
                    <a:pt x="1456321" y="87464"/>
                  </a:lnTo>
                  <a:lnTo>
                    <a:pt x="1438300" y="129844"/>
                  </a:lnTo>
                  <a:lnTo>
                    <a:pt x="1431963" y="177685"/>
                  </a:lnTo>
                  <a:lnTo>
                    <a:pt x="1435341" y="215874"/>
                  </a:lnTo>
                  <a:lnTo>
                    <a:pt x="1468412" y="276961"/>
                  </a:lnTo>
                  <a:lnTo>
                    <a:pt x="1502156" y="303999"/>
                  </a:lnTo>
                  <a:lnTo>
                    <a:pt x="1550085" y="331457"/>
                  </a:lnTo>
                  <a:lnTo>
                    <a:pt x="1614195" y="361403"/>
                  </a:lnTo>
                  <a:lnTo>
                    <a:pt x="1663407" y="385051"/>
                  </a:lnTo>
                  <a:lnTo>
                    <a:pt x="1694675" y="408114"/>
                  </a:lnTo>
                  <a:lnTo>
                    <a:pt x="1711134" y="434022"/>
                  </a:lnTo>
                  <a:lnTo>
                    <a:pt x="1715922" y="466178"/>
                  </a:lnTo>
                  <a:lnTo>
                    <a:pt x="1708111" y="505333"/>
                  </a:lnTo>
                  <a:lnTo>
                    <a:pt x="1686496" y="536638"/>
                  </a:lnTo>
                  <a:lnTo>
                    <a:pt x="1653781" y="557403"/>
                  </a:lnTo>
                  <a:lnTo>
                    <a:pt x="1612671" y="564921"/>
                  </a:lnTo>
                  <a:lnTo>
                    <a:pt x="1573110" y="559701"/>
                  </a:lnTo>
                  <a:lnTo>
                    <a:pt x="1541106" y="542518"/>
                  </a:lnTo>
                  <a:lnTo>
                    <a:pt x="1513370" y="511086"/>
                  </a:lnTo>
                  <a:lnTo>
                    <a:pt x="1486623" y="463156"/>
                  </a:lnTo>
                  <a:lnTo>
                    <a:pt x="1390967" y="502627"/>
                  </a:lnTo>
                  <a:lnTo>
                    <a:pt x="1414233" y="551472"/>
                  </a:lnTo>
                  <a:lnTo>
                    <a:pt x="1442986" y="591616"/>
                  </a:lnTo>
                  <a:lnTo>
                    <a:pt x="1477149" y="622998"/>
                  </a:lnTo>
                  <a:lnTo>
                    <a:pt x="1516608" y="645502"/>
                  </a:lnTo>
                  <a:lnTo>
                    <a:pt x="1561312" y="659079"/>
                  </a:lnTo>
                  <a:lnTo>
                    <a:pt x="1611160" y="663613"/>
                  </a:lnTo>
                  <a:lnTo>
                    <a:pt x="1661833" y="658393"/>
                  </a:lnTo>
                  <a:lnTo>
                    <a:pt x="1707692" y="643432"/>
                  </a:lnTo>
                  <a:lnTo>
                    <a:pt x="1747659" y="619747"/>
                  </a:lnTo>
                  <a:lnTo>
                    <a:pt x="1780641" y="588378"/>
                  </a:lnTo>
                  <a:lnTo>
                    <a:pt x="1805546" y="550379"/>
                  </a:lnTo>
                  <a:lnTo>
                    <a:pt x="1821294" y="506780"/>
                  </a:lnTo>
                  <a:lnTo>
                    <a:pt x="1826780" y="458597"/>
                  </a:lnTo>
                  <a:close/>
                </a:path>
              </a:pathLst>
            </a:custGeom>
            <a:solidFill>
              <a:srgbClr val="EC3324"/>
            </a:solidFill>
          </p:spPr>
          <p:txBody>
            <a:bodyPr wrap="square" lIns="0" tIns="0" rIns="0" bIns="0" rtlCol="0"/>
            <a:lstStyle/>
            <a:p>
              <a:endParaRPr sz="1525"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0424" y="4627676"/>
              <a:ext cx="2609215" cy="1125855"/>
            </a:xfrm>
            <a:custGeom>
              <a:avLst/>
              <a:gdLst/>
              <a:ahLst/>
              <a:cxnLst/>
              <a:rect l="l" t="t" r="r" b="b"/>
              <a:pathLst>
                <a:path w="2609215" h="1125854">
                  <a:moveTo>
                    <a:pt x="285483" y="476275"/>
                  </a:moveTo>
                  <a:lnTo>
                    <a:pt x="173113" y="476275"/>
                  </a:lnTo>
                  <a:lnTo>
                    <a:pt x="173113" y="248945"/>
                  </a:lnTo>
                  <a:lnTo>
                    <a:pt x="65303" y="248945"/>
                  </a:lnTo>
                  <a:lnTo>
                    <a:pt x="65303" y="476275"/>
                  </a:lnTo>
                  <a:lnTo>
                    <a:pt x="0" y="476275"/>
                  </a:lnTo>
                  <a:lnTo>
                    <a:pt x="0" y="576605"/>
                  </a:lnTo>
                  <a:lnTo>
                    <a:pt x="65303" y="576605"/>
                  </a:lnTo>
                  <a:lnTo>
                    <a:pt x="65303" y="1125245"/>
                  </a:lnTo>
                  <a:lnTo>
                    <a:pt x="173113" y="1125245"/>
                  </a:lnTo>
                  <a:lnTo>
                    <a:pt x="173113" y="576605"/>
                  </a:lnTo>
                  <a:lnTo>
                    <a:pt x="285483" y="576605"/>
                  </a:lnTo>
                  <a:lnTo>
                    <a:pt x="285483" y="476275"/>
                  </a:lnTo>
                  <a:close/>
                </a:path>
                <a:path w="2609215" h="1125854">
                  <a:moveTo>
                    <a:pt x="697001" y="488988"/>
                  </a:moveTo>
                  <a:lnTo>
                    <a:pt x="670953" y="475742"/>
                  </a:lnTo>
                  <a:lnTo>
                    <a:pt x="648030" y="467334"/>
                  </a:lnTo>
                  <a:lnTo>
                    <a:pt x="625690" y="462915"/>
                  </a:lnTo>
                  <a:lnTo>
                    <a:pt x="601332" y="461632"/>
                  </a:lnTo>
                  <a:lnTo>
                    <a:pt x="561936" y="465289"/>
                  </a:lnTo>
                  <a:lnTo>
                    <a:pt x="528815" y="478345"/>
                  </a:lnTo>
                  <a:lnTo>
                    <a:pt x="496265" y="503923"/>
                  </a:lnTo>
                  <a:lnTo>
                    <a:pt x="458584" y="545172"/>
                  </a:lnTo>
                  <a:lnTo>
                    <a:pt x="458584" y="476846"/>
                  </a:lnTo>
                  <a:lnTo>
                    <a:pt x="350786" y="476846"/>
                  </a:lnTo>
                  <a:lnTo>
                    <a:pt x="350786" y="1125245"/>
                  </a:lnTo>
                  <a:lnTo>
                    <a:pt x="458584" y="1125245"/>
                  </a:lnTo>
                  <a:lnTo>
                    <a:pt x="458584" y="774458"/>
                  </a:lnTo>
                  <a:lnTo>
                    <a:pt x="460032" y="722985"/>
                  </a:lnTo>
                  <a:lnTo>
                    <a:pt x="464477" y="681456"/>
                  </a:lnTo>
                  <a:lnTo>
                    <a:pt x="482879" y="622630"/>
                  </a:lnTo>
                  <a:lnTo>
                    <a:pt x="524446" y="580669"/>
                  </a:lnTo>
                  <a:lnTo>
                    <a:pt x="583133" y="564908"/>
                  </a:lnTo>
                  <a:lnTo>
                    <a:pt x="598843" y="565886"/>
                  </a:lnTo>
                  <a:lnTo>
                    <a:pt x="613283" y="569277"/>
                  </a:lnTo>
                  <a:lnTo>
                    <a:pt x="628586" y="575805"/>
                  </a:lnTo>
                  <a:lnTo>
                    <a:pt x="646874" y="586181"/>
                  </a:lnTo>
                  <a:lnTo>
                    <a:pt x="697001" y="488988"/>
                  </a:lnTo>
                  <a:close/>
                </a:path>
                <a:path w="2609215" h="1125854">
                  <a:moveTo>
                    <a:pt x="1333284" y="476846"/>
                  </a:moveTo>
                  <a:lnTo>
                    <a:pt x="1233068" y="476846"/>
                  </a:lnTo>
                  <a:lnTo>
                    <a:pt x="1233068" y="791159"/>
                  </a:lnTo>
                  <a:lnTo>
                    <a:pt x="1229106" y="840955"/>
                  </a:lnTo>
                  <a:lnTo>
                    <a:pt x="1217599" y="886256"/>
                  </a:lnTo>
                  <a:lnTo>
                    <a:pt x="1199121" y="926388"/>
                  </a:lnTo>
                  <a:lnTo>
                    <a:pt x="1174229" y="960691"/>
                  </a:lnTo>
                  <a:lnTo>
                    <a:pt x="1143495" y="988517"/>
                  </a:lnTo>
                  <a:lnTo>
                    <a:pt x="1107503" y="1009218"/>
                  </a:lnTo>
                  <a:lnTo>
                    <a:pt x="1066812" y="1022108"/>
                  </a:lnTo>
                  <a:lnTo>
                    <a:pt x="1021981" y="1026553"/>
                  </a:lnTo>
                  <a:lnTo>
                    <a:pt x="978674" y="1021981"/>
                  </a:lnTo>
                  <a:lnTo>
                    <a:pt x="939114" y="1008735"/>
                  </a:lnTo>
                  <a:lnTo>
                    <a:pt x="903935" y="987552"/>
                  </a:lnTo>
                  <a:lnTo>
                    <a:pt x="873747" y="959167"/>
                  </a:lnTo>
                  <a:lnTo>
                    <a:pt x="849185" y="924293"/>
                  </a:lnTo>
                  <a:lnTo>
                    <a:pt x="830872" y="883678"/>
                  </a:lnTo>
                  <a:lnTo>
                    <a:pt x="819429" y="838047"/>
                  </a:lnTo>
                  <a:lnTo>
                    <a:pt x="815467" y="788123"/>
                  </a:lnTo>
                  <a:lnTo>
                    <a:pt x="820775" y="734872"/>
                  </a:lnTo>
                  <a:lnTo>
                    <a:pt x="835990" y="686523"/>
                  </a:lnTo>
                  <a:lnTo>
                    <a:pt x="860056" y="644283"/>
                  </a:lnTo>
                  <a:lnTo>
                    <a:pt x="891895" y="609358"/>
                  </a:lnTo>
                  <a:lnTo>
                    <a:pt x="930465" y="582917"/>
                  </a:lnTo>
                  <a:lnTo>
                    <a:pt x="974686" y="566191"/>
                  </a:lnTo>
                  <a:lnTo>
                    <a:pt x="1023493" y="560336"/>
                  </a:lnTo>
                  <a:lnTo>
                    <a:pt x="1067816" y="564654"/>
                  </a:lnTo>
                  <a:lnTo>
                    <a:pt x="1108138" y="577189"/>
                  </a:lnTo>
                  <a:lnTo>
                    <a:pt x="1143863" y="597344"/>
                  </a:lnTo>
                  <a:lnTo>
                    <a:pt x="1174419" y="624509"/>
                  </a:lnTo>
                  <a:lnTo>
                    <a:pt x="1199197" y="658075"/>
                  </a:lnTo>
                  <a:lnTo>
                    <a:pt x="1217625" y="697445"/>
                  </a:lnTo>
                  <a:lnTo>
                    <a:pt x="1229118" y="742010"/>
                  </a:lnTo>
                  <a:lnTo>
                    <a:pt x="1233068" y="791159"/>
                  </a:lnTo>
                  <a:lnTo>
                    <a:pt x="1233068" y="476846"/>
                  </a:lnTo>
                  <a:lnTo>
                    <a:pt x="1225461" y="476846"/>
                  </a:lnTo>
                  <a:lnTo>
                    <a:pt x="1225461" y="566420"/>
                  </a:lnTo>
                  <a:lnTo>
                    <a:pt x="1219504" y="560336"/>
                  </a:lnTo>
                  <a:lnTo>
                    <a:pt x="1187399" y="527545"/>
                  </a:lnTo>
                  <a:lnTo>
                    <a:pt x="1147292" y="498055"/>
                  </a:lnTo>
                  <a:lnTo>
                    <a:pt x="1104214" y="477532"/>
                  </a:lnTo>
                  <a:lnTo>
                    <a:pt x="1057186" y="465543"/>
                  </a:lnTo>
                  <a:lnTo>
                    <a:pt x="1005281" y="461632"/>
                  </a:lnTo>
                  <a:lnTo>
                    <a:pt x="959269" y="464997"/>
                  </a:lnTo>
                  <a:lnTo>
                    <a:pt x="915873" y="474827"/>
                  </a:lnTo>
                  <a:lnTo>
                    <a:pt x="875474" y="490728"/>
                  </a:lnTo>
                  <a:lnTo>
                    <a:pt x="838454" y="512305"/>
                  </a:lnTo>
                  <a:lnTo>
                    <a:pt x="805167" y="539178"/>
                  </a:lnTo>
                  <a:lnTo>
                    <a:pt x="775982" y="570953"/>
                  </a:lnTo>
                  <a:lnTo>
                    <a:pt x="751281" y="607237"/>
                  </a:lnTo>
                  <a:lnTo>
                    <a:pt x="731418" y="647636"/>
                  </a:lnTo>
                  <a:lnTo>
                    <a:pt x="716788" y="691769"/>
                  </a:lnTo>
                  <a:lnTo>
                    <a:pt x="707720" y="739241"/>
                  </a:lnTo>
                  <a:lnTo>
                    <a:pt x="704723" y="788123"/>
                  </a:lnTo>
                  <a:lnTo>
                    <a:pt x="704710" y="791159"/>
                  </a:lnTo>
                  <a:lnTo>
                    <a:pt x="707732" y="841286"/>
                  </a:lnTo>
                  <a:lnTo>
                    <a:pt x="716800" y="889876"/>
                  </a:lnTo>
                  <a:lnTo>
                    <a:pt x="731481" y="935050"/>
                  </a:lnTo>
                  <a:lnTo>
                    <a:pt x="751420" y="976388"/>
                  </a:lnTo>
                  <a:lnTo>
                    <a:pt x="776274" y="1013498"/>
                  </a:lnTo>
                  <a:lnTo>
                    <a:pt x="805662" y="1045984"/>
                  </a:lnTo>
                  <a:lnTo>
                    <a:pt x="839241" y="1073467"/>
                  </a:lnTo>
                  <a:lnTo>
                    <a:pt x="876655" y="1095527"/>
                  </a:lnTo>
                  <a:lnTo>
                    <a:pt x="917536" y="1111770"/>
                  </a:lnTo>
                  <a:lnTo>
                    <a:pt x="961555" y="1121816"/>
                  </a:lnTo>
                  <a:lnTo>
                    <a:pt x="1008329" y="1125245"/>
                  </a:lnTo>
                  <a:lnTo>
                    <a:pt x="1059484" y="1121194"/>
                  </a:lnTo>
                  <a:lnTo>
                    <a:pt x="1105966" y="1108824"/>
                  </a:lnTo>
                  <a:lnTo>
                    <a:pt x="1148588" y="1087856"/>
                  </a:lnTo>
                  <a:lnTo>
                    <a:pt x="1188161" y="1057998"/>
                  </a:lnTo>
                  <a:lnTo>
                    <a:pt x="1218196" y="1026553"/>
                  </a:lnTo>
                  <a:lnTo>
                    <a:pt x="1225461" y="1018946"/>
                  </a:lnTo>
                  <a:lnTo>
                    <a:pt x="1225461" y="1125245"/>
                  </a:lnTo>
                  <a:lnTo>
                    <a:pt x="1333284" y="1125245"/>
                  </a:lnTo>
                  <a:lnTo>
                    <a:pt x="1333284" y="1018946"/>
                  </a:lnTo>
                  <a:lnTo>
                    <a:pt x="1333284" y="566420"/>
                  </a:lnTo>
                  <a:lnTo>
                    <a:pt x="1333284" y="476846"/>
                  </a:lnTo>
                  <a:close/>
                </a:path>
                <a:path w="2609215" h="1125854">
                  <a:moveTo>
                    <a:pt x="1597558" y="0"/>
                  </a:moveTo>
                  <a:lnTo>
                    <a:pt x="1489748" y="0"/>
                  </a:lnTo>
                  <a:lnTo>
                    <a:pt x="1489748" y="1125245"/>
                  </a:lnTo>
                  <a:lnTo>
                    <a:pt x="1597558" y="1125245"/>
                  </a:lnTo>
                  <a:lnTo>
                    <a:pt x="1597558" y="0"/>
                  </a:lnTo>
                  <a:close/>
                </a:path>
                <a:path w="2609215" h="1125854">
                  <a:moveTo>
                    <a:pt x="1863293" y="476846"/>
                  </a:moveTo>
                  <a:lnTo>
                    <a:pt x="1755482" y="476846"/>
                  </a:lnTo>
                  <a:lnTo>
                    <a:pt x="1755482" y="1125245"/>
                  </a:lnTo>
                  <a:lnTo>
                    <a:pt x="1863293" y="1125245"/>
                  </a:lnTo>
                  <a:lnTo>
                    <a:pt x="1863293" y="476846"/>
                  </a:lnTo>
                  <a:close/>
                </a:path>
                <a:path w="2609215" h="1125854">
                  <a:moveTo>
                    <a:pt x="1887588" y="238442"/>
                  </a:moveTo>
                  <a:lnTo>
                    <a:pt x="1881466" y="208407"/>
                  </a:lnTo>
                  <a:lnTo>
                    <a:pt x="1864817" y="183769"/>
                  </a:lnTo>
                  <a:lnTo>
                    <a:pt x="1840191" y="167119"/>
                  </a:lnTo>
                  <a:lnTo>
                    <a:pt x="1810156" y="160985"/>
                  </a:lnTo>
                  <a:lnTo>
                    <a:pt x="1780120" y="167093"/>
                  </a:lnTo>
                  <a:lnTo>
                    <a:pt x="1755482" y="183578"/>
                  </a:lnTo>
                  <a:lnTo>
                    <a:pt x="1738833" y="207759"/>
                  </a:lnTo>
                  <a:lnTo>
                    <a:pt x="1732711" y="236905"/>
                  </a:lnTo>
                  <a:lnTo>
                    <a:pt x="1738833" y="267830"/>
                  </a:lnTo>
                  <a:lnTo>
                    <a:pt x="1755482" y="292912"/>
                  </a:lnTo>
                  <a:lnTo>
                    <a:pt x="1780120" y="309740"/>
                  </a:lnTo>
                  <a:lnTo>
                    <a:pt x="1810156" y="315874"/>
                  </a:lnTo>
                  <a:lnTo>
                    <a:pt x="1840191" y="309765"/>
                  </a:lnTo>
                  <a:lnTo>
                    <a:pt x="1864804" y="293103"/>
                  </a:lnTo>
                  <a:lnTo>
                    <a:pt x="1881466" y="268478"/>
                  </a:lnTo>
                  <a:lnTo>
                    <a:pt x="1887588" y="238442"/>
                  </a:lnTo>
                  <a:close/>
                </a:path>
                <a:path w="2609215" h="1125854">
                  <a:moveTo>
                    <a:pt x="2608910" y="476846"/>
                  </a:moveTo>
                  <a:lnTo>
                    <a:pt x="2508720" y="476846"/>
                  </a:lnTo>
                  <a:lnTo>
                    <a:pt x="2508720" y="791159"/>
                  </a:lnTo>
                  <a:lnTo>
                    <a:pt x="2504757" y="840955"/>
                  </a:lnTo>
                  <a:lnTo>
                    <a:pt x="2493238" y="886256"/>
                  </a:lnTo>
                  <a:lnTo>
                    <a:pt x="2474760" y="926388"/>
                  </a:lnTo>
                  <a:lnTo>
                    <a:pt x="2449855" y="960691"/>
                  </a:lnTo>
                  <a:lnTo>
                    <a:pt x="2419134" y="988517"/>
                  </a:lnTo>
                  <a:lnTo>
                    <a:pt x="2383129" y="1009218"/>
                  </a:lnTo>
                  <a:lnTo>
                    <a:pt x="2342426" y="1022108"/>
                  </a:lnTo>
                  <a:lnTo>
                    <a:pt x="2297607" y="1026553"/>
                  </a:lnTo>
                  <a:lnTo>
                    <a:pt x="2254300" y="1021981"/>
                  </a:lnTo>
                  <a:lnTo>
                    <a:pt x="2214740" y="1008735"/>
                  </a:lnTo>
                  <a:lnTo>
                    <a:pt x="2179561" y="987552"/>
                  </a:lnTo>
                  <a:lnTo>
                    <a:pt x="2149386" y="959167"/>
                  </a:lnTo>
                  <a:lnTo>
                    <a:pt x="2124824" y="924293"/>
                  </a:lnTo>
                  <a:lnTo>
                    <a:pt x="2106511" y="883678"/>
                  </a:lnTo>
                  <a:lnTo>
                    <a:pt x="2095068" y="838047"/>
                  </a:lnTo>
                  <a:lnTo>
                    <a:pt x="2091118" y="788123"/>
                  </a:lnTo>
                  <a:lnTo>
                    <a:pt x="2096427" y="734872"/>
                  </a:lnTo>
                  <a:lnTo>
                    <a:pt x="2111629" y="686523"/>
                  </a:lnTo>
                  <a:lnTo>
                    <a:pt x="2135695" y="644283"/>
                  </a:lnTo>
                  <a:lnTo>
                    <a:pt x="2167534" y="609358"/>
                  </a:lnTo>
                  <a:lnTo>
                    <a:pt x="2206091" y="582917"/>
                  </a:lnTo>
                  <a:lnTo>
                    <a:pt x="2250313" y="566191"/>
                  </a:lnTo>
                  <a:lnTo>
                    <a:pt x="2299131" y="560336"/>
                  </a:lnTo>
                  <a:lnTo>
                    <a:pt x="2343454" y="564654"/>
                  </a:lnTo>
                  <a:lnTo>
                    <a:pt x="2383777" y="577189"/>
                  </a:lnTo>
                  <a:lnTo>
                    <a:pt x="2419502" y="597344"/>
                  </a:lnTo>
                  <a:lnTo>
                    <a:pt x="2450046" y="624509"/>
                  </a:lnTo>
                  <a:lnTo>
                    <a:pt x="2474836" y="658075"/>
                  </a:lnTo>
                  <a:lnTo>
                    <a:pt x="2493264" y="697445"/>
                  </a:lnTo>
                  <a:lnTo>
                    <a:pt x="2504757" y="742010"/>
                  </a:lnTo>
                  <a:lnTo>
                    <a:pt x="2508720" y="791159"/>
                  </a:lnTo>
                  <a:lnTo>
                    <a:pt x="2508720" y="476846"/>
                  </a:lnTo>
                  <a:lnTo>
                    <a:pt x="2501100" y="476846"/>
                  </a:lnTo>
                  <a:lnTo>
                    <a:pt x="2501100" y="566420"/>
                  </a:lnTo>
                  <a:lnTo>
                    <a:pt x="2495143" y="560336"/>
                  </a:lnTo>
                  <a:lnTo>
                    <a:pt x="2463038" y="527545"/>
                  </a:lnTo>
                  <a:lnTo>
                    <a:pt x="2422931" y="498055"/>
                  </a:lnTo>
                  <a:lnTo>
                    <a:pt x="2379840" y="477532"/>
                  </a:lnTo>
                  <a:lnTo>
                    <a:pt x="2332812" y="465543"/>
                  </a:lnTo>
                  <a:lnTo>
                    <a:pt x="2280907" y="461632"/>
                  </a:lnTo>
                  <a:lnTo>
                    <a:pt x="2234882" y="464997"/>
                  </a:lnTo>
                  <a:lnTo>
                    <a:pt x="2191486" y="474827"/>
                  </a:lnTo>
                  <a:lnTo>
                    <a:pt x="2151100" y="490728"/>
                  </a:lnTo>
                  <a:lnTo>
                    <a:pt x="2114080" y="512305"/>
                  </a:lnTo>
                  <a:lnTo>
                    <a:pt x="2080793" y="539178"/>
                  </a:lnTo>
                  <a:lnTo>
                    <a:pt x="2051621" y="570953"/>
                  </a:lnTo>
                  <a:lnTo>
                    <a:pt x="2026920" y="607237"/>
                  </a:lnTo>
                  <a:lnTo>
                    <a:pt x="2007057" y="647636"/>
                  </a:lnTo>
                  <a:lnTo>
                    <a:pt x="1992426" y="691769"/>
                  </a:lnTo>
                  <a:lnTo>
                    <a:pt x="1983371" y="739241"/>
                  </a:lnTo>
                  <a:lnTo>
                    <a:pt x="1980361" y="788123"/>
                  </a:lnTo>
                  <a:lnTo>
                    <a:pt x="1980361" y="791159"/>
                  </a:lnTo>
                  <a:lnTo>
                    <a:pt x="1983371" y="841286"/>
                  </a:lnTo>
                  <a:lnTo>
                    <a:pt x="1992439" y="889876"/>
                  </a:lnTo>
                  <a:lnTo>
                    <a:pt x="2007120" y="935050"/>
                  </a:lnTo>
                  <a:lnTo>
                    <a:pt x="2027059" y="976388"/>
                  </a:lnTo>
                  <a:lnTo>
                    <a:pt x="2051900" y="1013498"/>
                  </a:lnTo>
                  <a:lnTo>
                    <a:pt x="2081288" y="1045984"/>
                  </a:lnTo>
                  <a:lnTo>
                    <a:pt x="2114867" y="1073467"/>
                  </a:lnTo>
                  <a:lnTo>
                    <a:pt x="2152281" y="1095527"/>
                  </a:lnTo>
                  <a:lnTo>
                    <a:pt x="2193163" y="1111770"/>
                  </a:lnTo>
                  <a:lnTo>
                    <a:pt x="2237181" y="1121816"/>
                  </a:lnTo>
                  <a:lnTo>
                    <a:pt x="2283968" y="1125245"/>
                  </a:lnTo>
                  <a:lnTo>
                    <a:pt x="2335111" y="1121194"/>
                  </a:lnTo>
                  <a:lnTo>
                    <a:pt x="2381605" y="1108824"/>
                  </a:lnTo>
                  <a:lnTo>
                    <a:pt x="2424226" y="1087856"/>
                  </a:lnTo>
                  <a:lnTo>
                    <a:pt x="2463787" y="1057998"/>
                  </a:lnTo>
                  <a:lnTo>
                    <a:pt x="2493822" y="1026553"/>
                  </a:lnTo>
                  <a:lnTo>
                    <a:pt x="2501100" y="1018946"/>
                  </a:lnTo>
                  <a:lnTo>
                    <a:pt x="2501100" y="1125245"/>
                  </a:lnTo>
                  <a:lnTo>
                    <a:pt x="2608910" y="1125245"/>
                  </a:lnTo>
                  <a:lnTo>
                    <a:pt x="2608910" y="1018946"/>
                  </a:lnTo>
                  <a:lnTo>
                    <a:pt x="2608910" y="566420"/>
                  </a:lnTo>
                  <a:lnTo>
                    <a:pt x="2608910" y="476846"/>
                  </a:lnTo>
                  <a:close/>
                </a:path>
              </a:pathLst>
            </a:custGeom>
            <a:solidFill>
              <a:srgbClr val="EC3624"/>
            </a:solidFill>
          </p:spPr>
          <p:txBody>
            <a:bodyPr wrap="square" lIns="0" tIns="0" rIns="0" bIns="0" rtlCol="0"/>
            <a:lstStyle/>
            <a:p>
              <a:endParaRPr sz="1525"/>
            </a:p>
          </p:txBody>
        </p:sp>
      </p:grpSp>
      <p:sp>
        <p:nvSpPr>
          <p:cNvPr id="2" name="Rectangle 1"/>
          <p:cNvSpPr/>
          <p:nvPr/>
        </p:nvSpPr>
        <p:spPr>
          <a:xfrm>
            <a:off x="3047462" y="516001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Futura Lt BT" panose="020B0402020204020303"/>
              </a:rPr>
              <a:t>For </a:t>
            </a:r>
            <a:r>
              <a:rPr lang="en-AU" sz="2800" dirty="0">
                <a:latin typeface="Futura Lt BT" panose="020B0402020204020303"/>
              </a:rPr>
              <a:t>More research and resources can be found at </a:t>
            </a:r>
          </a:p>
          <a:p>
            <a:pPr algn="ctr"/>
            <a:r>
              <a:rPr lang="en-AU" sz="2800" dirty="0">
                <a:latin typeface="Futura Lt BT" panose="020B0402020204020303"/>
              </a:rPr>
              <a:t>iabaustralia.com.au </a:t>
            </a:r>
          </a:p>
          <a:p>
            <a:pPr algn="ctr"/>
            <a:endParaRPr lang="en-AU" sz="2800" dirty="0">
              <a:latin typeface="Futura Lt BT" panose="020B04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99072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9B9311-D6C7-46BE-80F1-AC198032272A}"/>
              </a:ext>
            </a:extLst>
          </p:cNvPr>
          <p:cNvSpPr txBox="1"/>
          <p:nvPr/>
        </p:nvSpPr>
        <p:spPr>
          <a:xfrm>
            <a:off x="4495482" y="1522363"/>
            <a:ext cx="697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SHARE OF INTERNET TIME BY ACTIVITY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0C292B7F-2FAF-471D-B689-3A38F0A6980C}"/>
              </a:ext>
            </a:extLst>
          </p:cNvPr>
          <p:cNvSpPr txBox="1">
            <a:spLocks/>
          </p:cNvSpPr>
          <p:nvPr/>
        </p:nvSpPr>
        <p:spPr>
          <a:xfrm>
            <a:off x="574992" y="222520"/>
            <a:ext cx="10011728" cy="108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53% of online time is spent consuming content and 47% using internet tools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7FDBAB76-12DA-4B15-AD35-E369837832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278853"/>
              </p:ext>
            </p:extLst>
          </p:nvPr>
        </p:nvGraphicFramePr>
        <p:xfrm>
          <a:off x="5212080" y="1691640"/>
          <a:ext cx="697992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ight Bracket 7">
            <a:extLst>
              <a:ext uri="{FF2B5EF4-FFF2-40B4-BE49-F238E27FC236}">
                <a16:creationId xmlns:a16="http://schemas.microsoft.com/office/drawing/2014/main" xmlns="" id="{32CCEBBA-B382-413E-8394-49203D95B36B}"/>
              </a:ext>
            </a:extLst>
          </p:cNvPr>
          <p:cNvSpPr/>
          <p:nvPr/>
        </p:nvSpPr>
        <p:spPr>
          <a:xfrm rot="10800000">
            <a:off x="4728596" y="2366960"/>
            <a:ext cx="250371" cy="3632026"/>
          </a:xfrm>
          <a:prstGeom prst="rightBracke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4B39FE-BA8B-437A-B4AB-C83723087E0A}"/>
              </a:ext>
            </a:extLst>
          </p:cNvPr>
          <p:cNvSpPr txBox="1"/>
          <p:nvPr/>
        </p:nvSpPr>
        <p:spPr>
          <a:xfrm>
            <a:off x="1155972" y="3372800"/>
            <a:ext cx="3048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GROWTH IN TIME SPENT USING INTERNET TOOLS: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Instant Messaging 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E82A47-088E-4B42-829F-3D9BDC6B665F}"/>
              </a:ext>
            </a:extLst>
          </p:cNvPr>
          <p:cNvSpPr txBox="1"/>
          <p:nvPr/>
        </p:nvSpPr>
        <p:spPr>
          <a:xfrm>
            <a:off x="2540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Panel , text, average total time 12 months to August 2020 versus 12 month to August 2019, PC P2+, Smartphone and  P18+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9B9311-D6C7-46BE-80F1-AC198032272A}"/>
              </a:ext>
            </a:extLst>
          </p:cNvPr>
          <p:cNvSpPr txBox="1"/>
          <p:nvPr/>
        </p:nvSpPr>
        <p:spPr>
          <a:xfrm>
            <a:off x="-11862" y="1347602"/>
            <a:ext cx="731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SHARE OF ONLINE CONTENT TIME SPENT</a:t>
            </a:r>
          </a:p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(BREAKDOWN OF 53% OF TOTAL ONLINE TIME SPENT ON CONTENT)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0C292B7F-2FAF-471D-B689-3A38F0A6980C}"/>
              </a:ext>
            </a:extLst>
          </p:cNvPr>
          <p:cNvSpPr txBox="1">
            <a:spLocks/>
          </p:cNvSpPr>
          <p:nvPr/>
        </p:nvSpPr>
        <p:spPr>
          <a:xfrm>
            <a:off x="414972" y="90007"/>
            <a:ext cx="10432098" cy="1269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59% of online time spent consuming content is spent on entertainment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xmlns="" id="{32CCEBBA-B382-413E-8394-49203D95B36B}"/>
              </a:ext>
            </a:extLst>
          </p:cNvPr>
          <p:cNvSpPr/>
          <p:nvPr/>
        </p:nvSpPr>
        <p:spPr>
          <a:xfrm>
            <a:off x="6968059" y="2065858"/>
            <a:ext cx="129971" cy="3928307"/>
          </a:xfrm>
          <a:prstGeom prst="rightBracke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4B39FE-BA8B-437A-B4AB-C83723087E0A}"/>
              </a:ext>
            </a:extLst>
          </p:cNvPr>
          <p:cNvSpPr txBox="1"/>
          <p:nvPr/>
        </p:nvSpPr>
        <p:spPr>
          <a:xfrm>
            <a:off x="7447280" y="1997278"/>
            <a:ext cx="39941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GROWTH IN TIME SPENT CONSUMING CONTENT: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news, insurance, online trading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Health, Fitness, 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Major retailers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&amp; cooking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and garden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Kids, games, toys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Pets and animal care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E82A47-088E-4B42-829F-3D9BDC6B665F}"/>
              </a:ext>
            </a:extLst>
          </p:cNvPr>
          <p:cNvSpPr txBox="1"/>
          <p:nvPr/>
        </p:nvSpPr>
        <p:spPr>
          <a:xfrm>
            <a:off x="2540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Panel , text, average total time 12 months to August 2020 versus 12 month to August 2019, PC P2+, Smartphone and  P18+</a:t>
            </a:r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D3F61FD1-8C9B-4A8E-B2B9-37C158D52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309919"/>
              </p:ext>
            </p:extLst>
          </p:nvPr>
        </p:nvGraphicFramePr>
        <p:xfrm>
          <a:off x="304210" y="1942882"/>
          <a:ext cx="6663849" cy="419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977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F64311A-E27E-BD4E-A46F-08486E2C8903}"/>
              </a:ext>
            </a:extLst>
          </p:cNvPr>
          <p:cNvSpPr/>
          <p:nvPr/>
        </p:nvSpPr>
        <p:spPr bwMode="auto">
          <a:xfrm flipH="1">
            <a:off x="4806" y="3739040"/>
            <a:ext cx="12192000" cy="1331229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  <a:miter lim="800000"/>
            <a:headEnd/>
            <a:tailEnd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 defTabSz="144000" eaLnBrk="0" hangingPunct="0">
              <a:buFont typeface="Arial" panose="020B0604020202020204" pitchFamily="34" charset="0"/>
              <a:buChar char="•"/>
            </a:pPr>
            <a:endParaRPr lang="en-AU" sz="1600" dirty="0">
              <a:latin typeface="Century Gothic" pitchFamily="-65" charset="0"/>
              <a:cs typeface="Tahoma" pitchFamily="-65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AF65195-3232-7445-BC33-0CE68E4CD57A}"/>
              </a:ext>
            </a:extLst>
          </p:cNvPr>
          <p:cNvSpPr/>
          <p:nvPr/>
        </p:nvSpPr>
        <p:spPr>
          <a:xfrm>
            <a:off x="0" y="5647764"/>
            <a:ext cx="12192000" cy="537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RN_Deck5">
            <a:extLst>
              <a:ext uri="{FF2B5EF4-FFF2-40B4-BE49-F238E27FC236}">
                <a16:creationId xmlns:a16="http://schemas.microsoft.com/office/drawing/2014/main" xmlns="" id="{D1078346-6C00-4A43-AD74-3860D77F632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1" b="48572"/>
          <a:stretch/>
        </p:blipFill>
        <p:spPr>
          <a:xfrm>
            <a:off x="29980" y="1767412"/>
            <a:ext cx="12192000" cy="165462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2A5D0A5-6E2F-43D4-BA0E-822B89AB466D}"/>
              </a:ext>
            </a:extLst>
          </p:cNvPr>
          <p:cNvSpPr txBox="1">
            <a:spLocks/>
          </p:cNvSpPr>
          <p:nvPr/>
        </p:nvSpPr>
        <p:spPr>
          <a:xfrm>
            <a:off x="3106184" y="3913381"/>
            <a:ext cx="2204720" cy="1120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DESKTOP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8.6 million PC</a:t>
            </a:r>
          </a:p>
          <a:p>
            <a:pPr marL="0" indent="0" algn="ctr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3.0 million MAC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EF4C8F9-0C3B-4601-A077-4E9C0920F042}"/>
              </a:ext>
            </a:extLst>
          </p:cNvPr>
          <p:cNvSpPr txBox="1">
            <a:spLocks/>
          </p:cNvSpPr>
          <p:nvPr/>
        </p:nvSpPr>
        <p:spPr>
          <a:xfrm>
            <a:off x="6066966" y="3928371"/>
            <a:ext cx="2204719" cy="1054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CONNECTED TV</a:t>
            </a:r>
            <a:endParaRPr lang="en-AU" sz="5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7.1 million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BD57E65F-816C-4FBD-B375-D80805580581}"/>
              </a:ext>
            </a:extLst>
          </p:cNvPr>
          <p:cNvSpPr txBox="1">
            <a:spLocks/>
          </p:cNvSpPr>
          <p:nvPr/>
        </p:nvSpPr>
        <p:spPr>
          <a:xfrm>
            <a:off x="8862857" y="3913381"/>
            <a:ext cx="2543100" cy="120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TABLET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4.3 million iPad </a:t>
            </a:r>
          </a:p>
          <a:p>
            <a:pPr marL="0" indent="0" algn="ctr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1.4 million Android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97847C-4383-45B0-8A64-8AB0A9380974}"/>
              </a:ext>
            </a:extLst>
          </p:cNvPr>
          <p:cNvSpPr txBox="1"/>
          <p:nvPr/>
        </p:nvSpPr>
        <p:spPr>
          <a:xfrm>
            <a:off x="55153" y="6457176"/>
            <a:ext cx="5017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Source; IAB Australia Nielsen Digital Enumeration Study Jul 20 – Sep 20 quarter ages 14+ n=3000 per quarter; </a:t>
            </a:r>
            <a:r>
              <a:rPr lang="en-US" sz="800" dirty="0" err="1">
                <a:solidFill>
                  <a:schemeClr val="bg1"/>
                </a:solidFill>
              </a:rPr>
              <a:t>ThinkTV</a:t>
            </a:r>
            <a:r>
              <a:rPr lang="en-US" sz="800" dirty="0">
                <a:solidFill>
                  <a:schemeClr val="bg1"/>
                </a:solidFill>
              </a:rPr>
              <a:t> TV Fact Pack Tech Penetration H1 2020</a:t>
            </a:r>
            <a:endParaRPr lang="en-AU" sz="800" dirty="0">
              <a:solidFill>
                <a:schemeClr val="bg1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5E836952-89C2-DB4D-9590-E8F89609A12C}"/>
              </a:ext>
            </a:extLst>
          </p:cNvPr>
          <p:cNvSpPr txBox="1">
            <a:spLocks/>
          </p:cNvSpPr>
          <p:nvPr/>
        </p:nvSpPr>
        <p:spPr>
          <a:xfrm>
            <a:off x="576182" y="371587"/>
            <a:ext cx="9875757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Australians continue to access online content </a:t>
            </a:r>
            <a:r>
              <a:rPr lang="en-US" sz="3200" u="sng" dirty="0">
                <a:solidFill>
                  <a:srgbClr val="595959"/>
                </a:solidFill>
                <a:latin typeface="Futura PT Heavy" panose="020B0802020204020303" pitchFamily="34" charset="0"/>
              </a:rPr>
              <a:t>daily</a:t>
            </a:r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 across multiple screens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7E391F2-AC1D-0643-B35F-954A9EC4BFDD}"/>
              </a:ext>
            </a:extLst>
          </p:cNvPr>
          <p:cNvSpPr/>
          <p:nvPr/>
        </p:nvSpPr>
        <p:spPr>
          <a:xfrm>
            <a:off x="6215782" y="1925248"/>
            <a:ext cx="1917048" cy="1041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31DD1A2-38E3-014E-AA8C-F381D8462F3E}"/>
              </a:ext>
            </a:extLst>
          </p:cNvPr>
          <p:cNvSpPr/>
          <p:nvPr/>
        </p:nvSpPr>
        <p:spPr>
          <a:xfrm>
            <a:off x="1340165" y="2791290"/>
            <a:ext cx="278772" cy="4286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5EACBB-9C4C-E641-85DE-75F40D9A8F49}"/>
              </a:ext>
            </a:extLst>
          </p:cNvPr>
          <p:cNvSpPr/>
          <p:nvPr/>
        </p:nvSpPr>
        <p:spPr>
          <a:xfrm>
            <a:off x="9968459" y="2674296"/>
            <a:ext cx="419724" cy="545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E7BD6-167E-4B7C-8925-DDA1D0905A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6182" y="3913382"/>
            <a:ext cx="1758950" cy="8896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MOBILE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17.0 million</a:t>
            </a:r>
          </a:p>
          <a:p>
            <a:pPr marL="0" indent="0" algn="ctr">
              <a:buNone/>
            </a:pPr>
            <a:endParaRPr lang="en-AU" sz="2000" b="1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xmlns="" id="{3621228D-F49A-BC45-AC31-896659594B46}"/>
              </a:ext>
            </a:extLst>
          </p:cNvPr>
          <p:cNvSpPr txBox="1">
            <a:spLocks/>
          </p:cNvSpPr>
          <p:nvPr/>
        </p:nvSpPr>
        <p:spPr>
          <a:xfrm>
            <a:off x="753034" y="5741893"/>
            <a:ext cx="10663519" cy="403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n-US" sz="23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Average 6.7 video capable screens per household</a:t>
            </a:r>
          </a:p>
        </p:txBody>
      </p:sp>
      <p:pic>
        <p:nvPicPr>
          <p:cNvPr id="27" name="Picture 26" descr="ARN_Deck5">
            <a:extLst>
              <a:ext uri="{FF2B5EF4-FFF2-40B4-BE49-F238E27FC236}">
                <a16:creationId xmlns:a16="http://schemas.microsoft.com/office/drawing/2014/main" xmlns="" id="{5291BE36-E864-0B4E-8CD9-0FDA47A0E2B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0" t="33861" r="57422" b="48572"/>
          <a:stretch/>
        </p:blipFill>
        <p:spPr>
          <a:xfrm>
            <a:off x="3334172" y="2321653"/>
            <a:ext cx="2043048" cy="120474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2EED2EA-C287-6C4C-9E92-634F938FF2F8}"/>
              </a:ext>
            </a:extLst>
          </p:cNvPr>
          <p:cNvSpPr/>
          <p:nvPr/>
        </p:nvSpPr>
        <p:spPr>
          <a:xfrm>
            <a:off x="3763796" y="2596697"/>
            <a:ext cx="1035776" cy="625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678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284CBA68-55A4-45CB-9689-1EA53D798179}"/>
              </a:ext>
            </a:extLst>
          </p:cNvPr>
          <p:cNvGraphicFramePr>
            <a:graphicFrameLocks/>
          </p:cNvGraphicFramePr>
          <p:nvPr/>
        </p:nvGraphicFramePr>
        <p:xfrm>
          <a:off x="1197430" y="2546779"/>
          <a:ext cx="6672942" cy="334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6C8F46A1-6765-4D44-BB59-6397F547183C}"/>
              </a:ext>
            </a:extLst>
          </p:cNvPr>
          <p:cNvSpPr/>
          <p:nvPr/>
        </p:nvSpPr>
        <p:spPr>
          <a:xfrm>
            <a:off x="8711556" y="2042160"/>
            <a:ext cx="3149600" cy="30886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10.6 million </a:t>
            </a:r>
            <a:r>
              <a:rPr lang="en-AU" sz="2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Australians have ever viewed Internet content on a TV screen,</a:t>
            </a:r>
            <a:br>
              <a:rPr lang="en-AU" sz="2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sz="20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7 million daily.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5858F3-B67F-4DF7-8F44-4D2BA0724747}"/>
              </a:ext>
            </a:extLst>
          </p:cNvPr>
          <p:cNvSpPr txBox="1"/>
          <p:nvPr/>
        </p:nvSpPr>
        <p:spPr>
          <a:xfrm>
            <a:off x="192415" y="6466392"/>
            <a:ext cx="720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IAB Australia Nielsen Digital Enumeration Study Jul 20 – Sep 20 quarter ages 14+ n=3000 per quarter</a:t>
            </a:r>
            <a:endParaRPr lang="en-AU" sz="900" dirty="0">
              <a:solidFill>
                <a:schemeClr val="bg1"/>
              </a:solidFill>
            </a:endParaRPr>
          </a:p>
          <a:p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5B416F-FF71-46E2-902F-235ED3BE2E01}"/>
              </a:ext>
            </a:extLst>
          </p:cNvPr>
          <p:cNvSpPr txBox="1"/>
          <p:nvPr/>
        </p:nvSpPr>
        <p:spPr>
          <a:xfrm>
            <a:off x="1290890" y="1929841"/>
            <a:ext cx="640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VIEW INTERNET CONTENT ON A </a:t>
            </a:r>
            <a:b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</a:br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CONNECTED TV DAILY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B7DE8F0F-9771-9844-93F0-5340ECC350B8}"/>
              </a:ext>
            </a:extLst>
          </p:cNvPr>
          <p:cNvSpPr txBox="1">
            <a:spLocks/>
          </p:cNvSpPr>
          <p:nvPr/>
        </p:nvSpPr>
        <p:spPr>
          <a:xfrm>
            <a:off x="983847" y="286324"/>
            <a:ext cx="9468092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Audience for Connected TV is growing strongly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F9F33FC-9B13-8049-9275-41E6E19A1CDA}"/>
              </a:ext>
            </a:extLst>
          </p:cNvPr>
          <p:cNvSpPr/>
          <p:nvPr/>
        </p:nvSpPr>
        <p:spPr>
          <a:xfrm>
            <a:off x="6482710" y="3476137"/>
            <a:ext cx="1514006" cy="1488273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FF41DC-5498-1F4C-BA25-5A2CCC721F62}"/>
              </a:ext>
            </a:extLst>
          </p:cNvPr>
          <p:cNvSpPr txBox="1"/>
          <p:nvPr/>
        </p:nvSpPr>
        <p:spPr>
          <a:xfrm>
            <a:off x="6510135" y="3712828"/>
            <a:ext cx="152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25% </a:t>
            </a:r>
            <a:br>
              <a:rPr lang="en-AU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YoY</a:t>
            </a:r>
            <a:br>
              <a:rPr lang="en-AU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9248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234979-35FF-415A-9FAA-9144A7F9CF96}"/>
              </a:ext>
            </a:extLst>
          </p:cNvPr>
          <p:cNvSpPr txBox="1"/>
          <p:nvPr/>
        </p:nvSpPr>
        <p:spPr>
          <a:xfrm>
            <a:off x="1937656" y="1877782"/>
            <a:ext cx="582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% WITH A SMART SPEAKER AT HOME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BA2379A6-D18F-45B1-91B1-09143529BB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642897"/>
              </p:ext>
            </p:extLst>
          </p:nvPr>
        </p:nvGraphicFramePr>
        <p:xfrm>
          <a:off x="1780032" y="2247114"/>
          <a:ext cx="5982472" cy="310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xmlns="" id="{3F25E022-3D33-42FE-B844-5EE114A0E1CA}"/>
              </a:ext>
            </a:extLst>
          </p:cNvPr>
          <p:cNvSpPr txBox="1">
            <a:spLocks/>
          </p:cNvSpPr>
          <p:nvPr/>
        </p:nvSpPr>
        <p:spPr>
          <a:xfrm>
            <a:off x="983847" y="320614"/>
            <a:ext cx="9468092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Smart speaker ownership is emerging, </a:t>
            </a:r>
            <a:br>
              <a:rPr lang="en-AU" sz="3200" dirty="0">
                <a:solidFill>
                  <a:srgbClr val="595959"/>
                </a:solidFill>
                <a:latin typeface="Futura PT Heavy" panose="020B0802020204020303" pitchFamily="34" charset="0"/>
              </a:rPr>
            </a:br>
            <a:r>
              <a:rPr lang="en-AU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with 19% of Australians owning this device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B003C6-A056-4ACD-BB9B-D2896520E636}"/>
              </a:ext>
            </a:extLst>
          </p:cNvPr>
          <p:cNvSpPr txBox="1"/>
          <p:nvPr/>
        </p:nvSpPr>
        <p:spPr>
          <a:xfrm>
            <a:off x="2540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IAB Australia Nielsen Digital Enumeration Study July 20 – September 20 quarter ages 14+ n=3000 per quarter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9C4FFBD-240D-4124-982E-FFF739FB100A}"/>
              </a:ext>
            </a:extLst>
          </p:cNvPr>
          <p:cNvSpPr/>
          <p:nvPr/>
        </p:nvSpPr>
        <p:spPr>
          <a:xfrm>
            <a:off x="8412480" y="2177812"/>
            <a:ext cx="2936240" cy="291592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</a:rPr>
              <a:t>4 million </a:t>
            </a:r>
            <a:br>
              <a:rPr lang="en-AU" sz="2400" b="1" dirty="0">
                <a:solidFill>
                  <a:schemeClr val="tx1"/>
                </a:solidFill>
              </a:rPr>
            </a:br>
            <a:r>
              <a:rPr lang="en-AU" sz="2000" dirty="0">
                <a:solidFill>
                  <a:schemeClr val="tx1"/>
                </a:solidFill>
              </a:rPr>
              <a:t> </a:t>
            </a:r>
            <a:r>
              <a:rPr lang="en-AU" sz="2000" b="1" dirty="0">
                <a:solidFill>
                  <a:schemeClr val="tx1"/>
                </a:solidFill>
              </a:rPr>
              <a:t>Australians own a Smart Speaker.</a:t>
            </a: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Of these, 32% use it daily and 58% at least weekly.</a:t>
            </a:r>
          </a:p>
        </p:txBody>
      </p:sp>
    </p:spTree>
    <p:extLst>
      <p:ext uri="{BB962C8B-B14F-4D97-AF65-F5344CB8AC3E}">
        <p14:creationId xmlns:p14="http://schemas.microsoft.com/office/powerpoint/2010/main" val="2054244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477085-C2B7-4156-9C44-E1A4C7291819}"/>
              </a:ext>
            </a:extLst>
          </p:cNvPr>
          <p:cNvSpPr txBox="1"/>
          <p:nvPr/>
        </p:nvSpPr>
        <p:spPr>
          <a:xfrm>
            <a:off x="1863271" y="1757576"/>
            <a:ext cx="52806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USES OF SMART SPEAKER</a:t>
            </a:r>
          </a:p>
          <a:p>
            <a:pPr algn="ctr"/>
            <a:r>
              <a:rPr lang="en-AU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(AMONGST THOSE USED A SMART SPEAKER IN LAST MONTH)</a:t>
            </a: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xmlns="" id="{85AF121F-71E8-4CE2-BF4F-0D8DBD45B75D}"/>
              </a:ext>
            </a:extLst>
          </p:cNvPr>
          <p:cNvSpPr/>
          <p:nvPr/>
        </p:nvSpPr>
        <p:spPr>
          <a:xfrm>
            <a:off x="8077199" y="2311574"/>
            <a:ext cx="250371" cy="3632026"/>
          </a:xfrm>
          <a:prstGeom prst="rightBracket">
            <a:avLst>
              <a:gd name="adj" fmla="val 0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CEAD6D-CCF7-4C84-98F9-4297E6180E60}"/>
              </a:ext>
            </a:extLst>
          </p:cNvPr>
          <p:cNvSpPr txBox="1"/>
          <p:nvPr/>
        </p:nvSpPr>
        <p:spPr>
          <a:xfrm>
            <a:off x="8472289" y="2572700"/>
            <a:ext cx="25536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2.7 million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Australians used Smart speaker in last month, </a:t>
            </a:r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38% growth in usage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year on year.</a:t>
            </a:r>
          </a:p>
          <a:p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Increased usage driven by – </a:t>
            </a: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Listening to podcasts +71%</a:t>
            </a: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Controlling devices +61%</a:t>
            </a: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Listening to radio +52%</a:t>
            </a:r>
          </a:p>
          <a:p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Streaming music +46%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E1DC4AD9-58B1-4B98-835E-B978F32AD7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250544"/>
              </p:ext>
            </p:extLst>
          </p:nvPr>
        </p:nvGraphicFramePr>
        <p:xfrm>
          <a:off x="1765005" y="2246258"/>
          <a:ext cx="5963851" cy="407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xmlns="" id="{BCDE7C8E-0319-4CDE-9A78-8962F58F0F81}"/>
              </a:ext>
            </a:extLst>
          </p:cNvPr>
          <p:cNvSpPr txBox="1">
            <a:spLocks/>
          </p:cNvSpPr>
          <p:nvPr/>
        </p:nvSpPr>
        <p:spPr>
          <a:xfrm>
            <a:off x="943207" y="279974"/>
            <a:ext cx="9468092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Usage of Smart Speaker is growing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401671E-C0D8-48D1-8ACA-F247BD06FCF1}"/>
              </a:ext>
            </a:extLst>
          </p:cNvPr>
          <p:cNvSpPr txBox="1"/>
          <p:nvPr/>
        </p:nvSpPr>
        <p:spPr>
          <a:xfrm>
            <a:off x="254000" y="6560021"/>
            <a:ext cx="719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IAB Australia Nielsen Digital Enumeration July 20 – September 20  quarter ages 14+ n=3000 per quarter</a:t>
            </a:r>
            <a:endParaRPr lang="en-AU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0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75C648-B7DD-40D7-A963-AF462BCD700E}"/>
              </a:ext>
            </a:extLst>
          </p:cNvPr>
          <p:cNvSpPr txBox="1"/>
          <p:nvPr/>
        </p:nvSpPr>
        <p:spPr>
          <a:xfrm>
            <a:off x="838200" y="1803768"/>
            <a:ext cx="647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TOTAL TIME SPENT FOR TOTAL AUDIENCE IN NEWS CATEGORY</a:t>
            </a:r>
          </a:p>
          <a:p>
            <a:pPr algn="ctr"/>
            <a:r>
              <a:rPr lang="en-A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Futura Medium" panose="020B0602020204020303" pitchFamily="34" charset="-79"/>
              </a:rPr>
              <a:t>(TAGGED CONTENT)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2C91339-0D99-4743-ABE5-CF5AA096EE63}"/>
              </a:ext>
            </a:extLst>
          </p:cNvPr>
          <p:cNvSpPr/>
          <p:nvPr/>
        </p:nvSpPr>
        <p:spPr>
          <a:xfrm>
            <a:off x="8196677" y="2360690"/>
            <a:ext cx="2481484" cy="23637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Total time spent on digital news content up 46% YoY </a:t>
            </a:r>
            <a:b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AU" b="1" dirty="0">
                <a:solidFill>
                  <a:schemeClr val="bg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date.</a:t>
            </a:r>
            <a:endParaRPr lang="en-AU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E1DDDF8A-5926-498B-8514-7D020CC885C0}"/>
              </a:ext>
            </a:extLst>
          </p:cNvPr>
          <p:cNvSpPr txBox="1">
            <a:spLocks/>
          </p:cNvSpPr>
          <p:nvPr/>
        </p:nvSpPr>
        <p:spPr>
          <a:xfrm>
            <a:off x="574992" y="230979"/>
            <a:ext cx="10011728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595959"/>
                </a:solidFill>
                <a:latin typeface="Futura PT Heavy" panose="020B0802020204020303" pitchFamily="34" charset="0"/>
              </a:rPr>
              <a:t>Digital news content engagement heightened this year from bushfires to COVID-19 to US politics</a:t>
            </a:r>
            <a:endParaRPr lang="en-AU" sz="3200" dirty="0">
              <a:solidFill>
                <a:srgbClr val="595959"/>
              </a:solidFill>
              <a:latin typeface="Futura PT Heavy" panose="020B0802020204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DDA791-C58A-451B-A4CA-C7EB2B9EDD9A}"/>
              </a:ext>
            </a:extLst>
          </p:cNvPr>
          <p:cNvSpPr txBox="1"/>
          <p:nvPr/>
        </p:nvSpPr>
        <p:spPr>
          <a:xfrm>
            <a:off x="2440464" y="2441199"/>
            <a:ext cx="163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>
                <a:solidFill>
                  <a:srgbClr val="C00000"/>
                </a:solidFill>
              </a:rPr>
              <a:t>Peak month March 2020 up 77% YoY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2FB51F-6DC3-48B8-AC1D-1A3D9D69C7BD}"/>
              </a:ext>
            </a:extLst>
          </p:cNvPr>
          <p:cNvSpPr txBox="1"/>
          <p:nvPr/>
        </p:nvSpPr>
        <p:spPr>
          <a:xfrm>
            <a:off x="81280" y="6534854"/>
            <a:ext cx="9926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Source; Nielsen Digital Content Ratings  Monthly Tagged, January  2019 – November 2020, P2+, Digital c/m, Test, Current Events and Global News Category , Total Time Spent</a:t>
            </a:r>
            <a:endParaRPr lang="en-AU" sz="9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561EF87C-5BA9-4874-BEA7-D3A1C84062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357909"/>
              </p:ext>
            </p:extLst>
          </p:nvPr>
        </p:nvGraphicFramePr>
        <p:xfrm>
          <a:off x="741924" y="2448547"/>
          <a:ext cx="6989965" cy="3790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1448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1360</Words>
  <Application>Microsoft Office PowerPoint</Application>
  <PresentationFormat>Widescreen</PresentationFormat>
  <Paragraphs>175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Futura Lt BT</vt:lpstr>
      <vt:lpstr>Futura Medium</vt:lpstr>
      <vt:lpstr>Futura PT Heavy</vt:lpstr>
      <vt:lpstr>Tahoma</vt:lpstr>
      <vt:lpstr>Office Theme</vt:lpstr>
      <vt:lpstr>NICKABLE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48%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TRENDS</dc:title>
  <dc:creator>Natalie Stanbury</dc:creator>
  <cp:lastModifiedBy>Gai Le Roy</cp:lastModifiedBy>
  <cp:revision>25</cp:revision>
  <dcterms:created xsi:type="dcterms:W3CDTF">2020-12-06T22:38:46Z</dcterms:created>
  <dcterms:modified xsi:type="dcterms:W3CDTF">2020-12-15T01:35:05Z</dcterms:modified>
</cp:coreProperties>
</file>