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91" r:id="rId2"/>
    <p:sldId id="2283" r:id="rId3"/>
    <p:sldId id="2301" r:id="rId4"/>
    <p:sldId id="2289" r:id="rId5"/>
    <p:sldId id="2300" r:id="rId6"/>
    <p:sldId id="431" r:id="rId7"/>
    <p:sldId id="420" r:id="rId8"/>
    <p:sldId id="387" r:id="rId9"/>
    <p:sldId id="2294" r:id="rId10"/>
    <p:sldId id="2284" r:id="rId11"/>
    <p:sldId id="2293" r:id="rId12"/>
    <p:sldId id="2292" r:id="rId13"/>
    <p:sldId id="2295" r:id="rId14"/>
    <p:sldId id="266" r:id="rId15"/>
    <p:sldId id="2287" r:id="rId16"/>
    <p:sldId id="2302" r:id="rId17"/>
    <p:sldId id="2290" r:id="rId18"/>
    <p:sldId id="2297" r:id="rId19"/>
    <p:sldId id="229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59" autoAdjust="0"/>
    <p:restoredTop sz="95859" autoAdjust="0"/>
  </p:normalViewPr>
  <p:slideViewPr>
    <p:cSldViewPr snapToGrid="0">
      <p:cViewPr varScale="1">
        <p:scale>
          <a:sx n="66" d="100"/>
          <a:sy n="66" d="100"/>
        </p:scale>
        <p:origin x="3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95767554917703"/>
          <c:y val="5.2889114904177852E-2"/>
          <c:w val="0.72546432773489522"/>
          <c:h val="0.53934228569281772"/>
        </c:manualLayout>
      </c:layout>
      <c:lineChart>
        <c:grouping val="standard"/>
        <c:varyColors val="0"/>
        <c:ser>
          <c:idx val="0"/>
          <c:order val="0"/>
          <c:tx>
            <c:strRef>
              <c:f>'top 150 brands'!$B$15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'top 150 brands'!$A$16:$A$27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'top 150 brands'!$B$16:$B$27</c:f>
              <c:numCache>
                <c:formatCode>_-* #,##0_-;\-* #,##0_-;_-* "-"??_-;_-@_-</c:formatCode>
                <c:ptCount val="12"/>
                <c:pt idx="0">
                  <c:v>69734129.435555533</c:v>
                </c:pt>
                <c:pt idx="1">
                  <c:v>69297351.658055559</c:v>
                </c:pt>
                <c:pt idx="2">
                  <c:v>80039052.742500037</c:v>
                </c:pt>
                <c:pt idx="3">
                  <c:v>74482653.235277757</c:v>
                </c:pt>
                <c:pt idx="4">
                  <c:v>81258936.590277717</c:v>
                </c:pt>
                <c:pt idx="5">
                  <c:v>78802208.295833319</c:v>
                </c:pt>
                <c:pt idx="6">
                  <c:v>77182960.116388857</c:v>
                </c:pt>
                <c:pt idx="7">
                  <c:v>80731186.305555552</c:v>
                </c:pt>
                <c:pt idx="8">
                  <c:v>75091644.065555528</c:v>
                </c:pt>
                <c:pt idx="9">
                  <c:v>75400131.676111117</c:v>
                </c:pt>
                <c:pt idx="10">
                  <c:v>73845771.593333319</c:v>
                </c:pt>
                <c:pt idx="11">
                  <c:v>67576589.682777777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F5F-415B-A256-589D6BBE70C9}"/>
            </c:ext>
          </c:extLst>
        </c:ser>
        <c:ser>
          <c:idx val="1"/>
          <c:order val="1"/>
          <c:tx>
            <c:strRef>
              <c:f>'top 150 brands'!$C$15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'top 150 brands'!$A$16:$A$27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'top 150 brands'!$C$16:$C$27</c:f>
              <c:numCache>
                <c:formatCode>_-* #,##0_-;\-* #,##0_-;_-* "-"??_-;_-@_-</c:formatCode>
                <c:ptCount val="12"/>
                <c:pt idx="0">
                  <c:v>79123458.784444436</c:v>
                </c:pt>
                <c:pt idx="1">
                  <c:v>79050024.247222215</c:v>
                </c:pt>
                <c:pt idx="2">
                  <c:v>102314502.06888887</c:v>
                </c:pt>
                <c:pt idx="3">
                  <c:v>99232080.589722216</c:v>
                </c:pt>
                <c:pt idx="4">
                  <c:v>92849823.527222201</c:v>
                </c:pt>
                <c:pt idx="5">
                  <c:v>88036413.216388866</c:v>
                </c:pt>
                <c:pt idx="6">
                  <c:v>98034909.336666659</c:v>
                </c:pt>
                <c:pt idx="7">
                  <c:v>95440905.069444388</c:v>
                </c:pt>
                <c:pt idx="8">
                  <c:v>86856962.472499996</c:v>
                </c:pt>
                <c:pt idx="9">
                  <c:v>88065676.67638883</c:v>
                </c:pt>
                <c:pt idx="10">
                  <c:v>86156813.588888884</c:v>
                </c:pt>
                <c:pt idx="11">
                  <c:v>76322567.005277738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F5F-415B-A256-589D6BBE70C9}"/>
            </c:ext>
          </c:extLst>
        </c:ser>
        <c:ser>
          <c:idx val="2"/>
          <c:order val="2"/>
          <c:tx>
            <c:strRef>
              <c:f>'top 150 brands'!$D$15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'top 150 brands'!$A$16:$A$27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'top 150 brands'!$D$16:$D$27</c:f>
              <c:numCache>
                <c:formatCode>_-* #,##0_-;\-* #,##0_-;_-* "-"??_-;_-@_-</c:formatCode>
                <c:ptCount val="12"/>
                <c:pt idx="0">
                  <c:v>87442172.700000003</c:v>
                </c:pt>
                <c:pt idx="1">
                  <c:v>76913861.066666663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F5F-415B-A256-589D6BBE70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62845360"/>
        <c:axId val="1062844968"/>
      </c:lineChart>
      <c:catAx>
        <c:axId val="106284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2844968"/>
        <c:crosses val="autoZero"/>
        <c:auto val="1"/>
        <c:lblAlgn val="ctr"/>
        <c:lblOffset val="100"/>
        <c:noMultiLvlLbl val="0"/>
      </c:catAx>
      <c:valAx>
        <c:axId val="10628449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400"/>
                  <a:t>total hours</a:t>
                </a:r>
              </a:p>
            </c:rich>
          </c:tx>
          <c:layout>
            <c:manualLayout>
              <c:xMode val="edge"/>
              <c:yMode val="edge"/>
              <c:x val="4.6100708259524094E-2"/>
              <c:y val="0.205188403693915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284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621458955561591"/>
          <c:y val="0.88707984420522901"/>
          <c:w val="0.58408970430420348"/>
          <c:h val="8.94919083383653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Sheet1!$A$6</c:f>
              <c:strCache>
                <c:ptCount val="1"/>
                <c:pt idx="0">
                  <c:v>Mass Merchandiser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Sheet1!$B$2:$M$2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 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Sheet1!$B$6:$M$6</c:f>
              <c:numCache>
                <c:formatCode>_-* #,##0_-;\-* #,##0_-;_-* "-"??_-;_-@_-</c:formatCode>
                <c:ptCount val="12"/>
                <c:pt idx="0">
                  <c:v>37466875</c:v>
                </c:pt>
                <c:pt idx="1">
                  <c:v>34957667</c:v>
                </c:pt>
                <c:pt idx="2">
                  <c:v>34048386</c:v>
                </c:pt>
                <c:pt idx="3">
                  <c:v>39653958</c:v>
                </c:pt>
                <c:pt idx="4">
                  <c:v>32757249</c:v>
                </c:pt>
                <c:pt idx="5">
                  <c:v>31164202</c:v>
                </c:pt>
                <c:pt idx="6">
                  <c:v>35658685</c:v>
                </c:pt>
                <c:pt idx="7">
                  <c:v>33480638</c:v>
                </c:pt>
                <c:pt idx="8">
                  <c:v>30868884</c:v>
                </c:pt>
                <c:pt idx="9">
                  <c:v>33691217</c:v>
                </c:pt>
                <c:pt idx="10">
                  <c:v>36745999</c:v>
                </c:pt>
                <c:pt idx="11">
                  <c:v>39392256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8F4-414C-82E2-5380602586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4094576"/>
        <c:axId val="634095752"/>
      </c:lineChart>
      <c:catAx>
        <c:axId val="634094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4095752"/>
        <c:crosses val="autoZero"/>
        <c:auto val="1"/>
        <c:lblAlgn val="ctr"/>
        <c:lblOffset val="100"/>
        <c:noMultiLvlLbl val="0"/>
      </c:catAx>
      <c:valAx>
        <c:axId val="6340957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200"/>
                  <a:t>Total hours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409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Total Internet</c:v>
                </c:pt>
              </c:strCache>
            </c:strRef>
          </c:tx>
          <c:spPr>
            <a:ln w="4445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Sheet1!$B$2:$K$2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Sheet1!$B$3:$K$3</c:f>
              <c:numCache>
                <c:formatCode>"$"#,##0</c:formatCode>
                <c:ptCount val="10"/>
                <c:pt idx="0">
                  <c:v>5794</c:v>
                </c:pt>
                <c:pt idx="1">
                  <c:v>7090</c:v>
                </c:pt>
                <c:pt idx="2">
                  <c:v>7642</c:v>
                </c:pt>
                <c:pt idx="3">
                  <c:v>8506</c:v>
                </c:pt>
                <c:pt idx="4">
                  <c:v>9026</c:v>
                </c:pt>
                <c:pt idx="5">
                  <c:v>9094</c:v>
                </c:pt>
                <c:pt idx="6">
                  <c:v>9693</c:v>
                </c:pt>
                <c:pt idx="7">
                  <c:v>10199</c:v>
                </c:pt>
                <c:pt idx="8">
                  <c:v>10668</c:v>
                </c:pt>
                <c:pt idx="9">
                  <c:v>11186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B57-4D12-A4FB-9E32EE1DE3F9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Search</c:v>
                </c:pt>
              </c:strCache>
            </c:strRef>
          </c:tx>
          <c:spPr>
            <a:ln w="444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Sheet1!$B$2:$K$2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Sheet1!$B$4:$K$4</c:f>
              <c:numCache>
                <c:formatCode>"$"#,##0</c:formatCode>
                <c:ptCount val="10"/>
                <c:pt idx="0">
                  <c:v>2539</c:v>
                </c:pt>
                <c:pt idx="1">
                  <c:v>3103</c:v>
                </c:pt>
                <c:pt idx="2">
                  <c:v>3294</c:v>
                </c:pt>
                <c:pt idx="3">
                  <c:v>3567</c:v>
                </c:pt>
                <c:pt idx="4">
                  <c:v>3892</c:v>
                </c:pt>
                <c:pt idx="5">
                  <c:v>3989</c:v>
                </c:pt>
                <c:pt idx="6">
                  <c:v>4117</c:v>
                </c:pt>
                <c:pt idx="7">
                  <c:v>4255</c:v>
                </c:pt>
                <c:pt idx="8">
                  <c:v>4347</c:v>
                </c:pt>
                <c:pt idx="9">
                  <c:v>4469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B57-4D12-A4FB-9E32EE1DE3F9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Display</c:v>
                </c:pt>
              </c:strCache>
            </c:strRef>
          </c:tx>
          <c:spPr>
            <a:ln w="444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Sheet1!$B$2:$K$2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Sheet1!$B$5:$K$5</c:f>
              <c:numCache>
                <c:formatCode>"$"#,##0</c:formatCode>
                <c:ptCount val="10"/>
                <c:pt idx="0">
                  <c:v>2120</c:v>
                </c:pt>
                <c:pt idx="1">
                  <c:v>2687</c:v>
                </c:pt>
                <c:pt idx="2">
                  <c:v>2848</c:v>
                </c:pt>
                <c:pt idx="3">
                  <c:v>3300</c:v>
                </c:pt>
                <c:pt idx="4">
                  <c:v>3467</c:v>
                </c:pt>
                <c:pt idx="5">
                  <c:v>3623</c:v>
                </c:pt>
                <c:pt idx="6">
                  <c:v>3956</c:v>
                </c:pt>
                <c:pt idx="7">
                  <c:v>4293</c:v>
                </c:pt>
                <c:pt idx="8">
                  <c:v>4640</c:v>
                </c:pt>
                <c:pt idx="9">
                  <c:v>5012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B57-4D12-A4FB-9E32EE1DE3F9}"/>
            </c:ext>
          </c:extLst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Classifieds</c:v>
                </c:pt>
              </c:strCache>
            </c:strRef>
          </c:tx>
          <c:spPr>
            <a:ln w="444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Sheet1!$B$2:$K$2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Sheet1!$B$6:$K$6</c:f>
              <c:numCache>
                <c:formatCode>"$"#,##0</c:formatCode>
                <c:ptCount val="10"/>
                <c:pt idx="0">
                  <c:v>1135</c:v>
                </c:pt>
                <c:pt idx="1">
                  <c:v>1300</c:v>
                </c:pt>
                <c:pt idx="2">
                  <c:v>1500</c:v>
                </c:pt>
                <c:pt idx="3">
                  <c:v>1640</c:v>
                </c:pt>
                <c:pt idx="4">
                  <c:v>1667</c:v>
                </c:pt>
                <c:pt idx="5">
                  <c:v>1482</c:v>
                </c:pt>
                <c:pt idx="6">
                  <c:v>1620</c:v>
                </c:pt>
                <c:pt idx="7">
                  <c:v>1651</c:v>
                </c:pt>
                <c:pt idx="8">
                  <c:v>1681</c:v>
                </c:pt>
                <c:pt idx="9">
                  <c:v>1705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B57-4D12-A4FB-9E32EE1DE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0272496"/>
        <c:axId val="480273280"/>
      </c:lineChart>
      <c:catAx>
        <c:axId val="48027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0273280"/>
        <c:crosses val="autoZero"/>
        <c:auto val="1"/>
        <c:lblAlgn val="ctr"/>
        <c:lblOffset val="100"/>
        <c:noMultiLvlLbl val="0"/>
      </c:catAx>
      <c:valAx>
        <c:axId val="4802732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/>
                  <a:t>$A millions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0272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859748490536003"/>
          <c:y val="0.94076301250874494"/>
          <c:w val="0.85895282130636352"/>
          <c:h val="5.92369136571277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890441267380861"/>
          <c:y val="1.5421285934169927E-2"/>
          <c:w val="0.50675834848767998"/>
          <c:h val="0.8069462424389819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DE5-4A63-92E2-D700AF0C21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DE5-4A63-92E2-D700AF0C21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DE5-4A63-92E2-D700AF0C21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DE5-4A63-92E2-D700AF0C216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DE5-4A63-92E2-D700AF0C2163}"/>
              </c:ext>
            </c:extLst>
          </c:dPt>
          <c:dLbls>
            <c:dLbl>
              <c:idx val="0"/>
              <c:layout>
                <c:manualLayout>
                  <c:x val="0.12253374870197301"/>
                  <c:y val="-0.10424546749339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DE5-4A63-92E2-D700AF0C216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668743509865005"/>
                  <c:y val="0.1042454674933928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DE5-4A63-92E2-D700AF0C216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9951456008757202E-2"/>
                  <c:y val="0.1815888217671037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DE5-4A63-92E2-D700AF0C216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27367659153842E-2"/>
                  <c:y val="0.1780606230888178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DE5-4A63-92E2-D700AF0C216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5659965868332207"/>
                  <c:y val="7.05636278586854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DE5-4A63-92E2-D700AF0C216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Sheet15!$P$22:$P$26</c:f>
              <c:strCache>
                <c:ptCount val="5"/>
                <c:pt idx="0">
                  <c:v>Social &amp; communities</c:v>
                </c:pt>
                <c:pt idx="1">
                  <c:v>Email &amp; messaging</c:v>
                </c:pt>
                <c:pt idx="2">
                  <c:v>Other Internet tools</c:v>
                </c:pt>
                <c:pt idx="3">
                  <c:v>Search</c:v>
                </c:pt>
                <c:pt idx="4">
                  <c:v>Other content</c:v>
                </c:pt>
              </c:strCache>
            </c:strRef>
          </c:cat>
          <c:val>
            <c:numRef>
              <c:f>Sheet15!$Q$22:$Q$26</c:f>
              <c:numCache>
                <c:formatCode>_-* #,##0_-;\-* #,##0_-;_-* "-"??_-;_-@_-</c:formatCode>
                <c:ptCount val="5"/>
                <c:pt idx="0">
                  <c:v>9068373719</c:v>
                </c:pt>
                <c:pt idx="1">
                  <c:v>3325140372</c:v>
                </c:pt>
                <c:pt idx="2">
                  <c:v>971695994</c:v>
                </c:pt>
                <c:pt idx="3">
                  <c:v>896028815</c:v>
                </c:pt>
                <c:pt idx="4">
                  <c:v>13825504893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DE5-4A63-92E2-D700AF0C2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65915747220482"/>
          <c:y val="0.12824235114850852"/>
          <c:w val="0.49471075461361724"/>
          <c:h val="0.8010195773358650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F26-42E4-BE7B-A3EC31E32D1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F26-42E4-BE7B-A3EC31E32D1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F26-42E4-BE7B-A3EC31E32D1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F26-42E4-BE7B-A3EC31E32D1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F26-42E4-BE7B-A3EC31E32D1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F26-42E4-BE7B-A3EC31E32D1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F26-42E4-BE7B-A3EC31E32D1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F26-42E4-BE7B-A3EC31E32D1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F26-42E4-BE7B-A3EC31E32D16}"/>
              </c:ext>
            </c:extLst>
          </c:dPt>
          <c:dLbls>
            <c:dLbl>
              <c:idx val="0"/>
              <c:layout>
                <c:manualLayout>
                  <c:x val="0.14200560662422965"/>
                  <c:y val="2.850675767280758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F26-42E4-BE7B-A3EC31E32D1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6736022433290766E-2"/>
                  <c:y val="0.1311310852949125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F26-42E4-BE7B-A3EC31E32D1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4739822459730165"/>
                  <c:y val="7.126689418201766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F26-42E4-BE7B-A3EC31E32D1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0605482013708289"/>
                  <c:y val="-5.2261785334209104E-1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F26-42E4-BE7B-A3EC31E32D1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1863759540758426"/>
                  <c:y val="-5.986419111289484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F26-42E4-BE7B-A3EC31E32D1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3481544932680029"/>
                  <c:y val="-0.1111763549239475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0F26-42E4-BE7B-A3EC31E32D1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1116337028149469E-2"/>
                  <c:y val="-0.1425337883640353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0F26-42E4-BE7B-A3EC31E32D1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9518624312383812E-2"/>
                  <c:y val="-0.1510858604543454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0F26-42E4-BE7B-A3EC31E32D1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0027223391486583E-2"/>
                  <c:y val="-0.1479498329420851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0F26-42E4-BE7B-A3EC31E32D1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Sheet15!$S$26:$S$34</c:f>
              <c:strCache>
                <c:ptCount val="9"/>
                <c:pt idx="0">
                  <c:v>Entertainment</c:v>
                </c:pt>
                <c:pt idx="1">
                  <c:v>Computers &amp; Electronics</c:v>
                </c:pt>
                <c:pt idx="2">
                  <c:v>Lifestyle &amp; home</c:v>
                </c:pt>
                <c:pt idx="3">
                  <c:v>News</c:v>
                </c:pt>
                <c:pt idx="4">
                  <c:v>Shopping</c:v>
                </c:pt>
                <c:pt idx="5">
                  <c:v>Corp, Govt &amp; Non-Profit</c:v>
                </c:pt>
                <c:pt idx="6">
                  <c:v>Finance</c:v>
                </c:pt>
                <c:pt idx="7">
                  <c:v>Travel</c:v>
                </c:pt>
                <c:pt idx="8">
                  <c:v>Other</c:v>
                </c:pt>
              </c:strCache>
            </c:strRef>
          </c:cat>
          <c:val>
            <c:numRef>
              <c:f>Sheet15!$T$26:$T$34</c:f>
              <c:numCache>
                <c:formatCode>_-* #,##0_-;\-* #,##0_-;_-* "-"??_-;_-@_-</c:formatCode>
                <c:ptCount val="9"/>
                <c:pt idx="0">
                  <c:v>6678063688</c:v>
                </c:pt>
                <c:pt idx="1">
                  <c:v>1806476890</c:v>
                </c:pt>
                <c:pt idx="2">
                  <c:v>1349469734</c:v>
                </c:pt>
                <c:pt idx="3">
                  <c:v>1054710931</c:v>
                </c:pt>
                <c:pt idx="4">
                  <c:v>900944090</c:v>
                </c:pt>
                <c:pt idx="5">
                  <c:v>749967636</c:v>
                </c:pt>
                <c:pt idx="6">
                  <c:v>527523698</c:v>
                </c:pt>
                <c:pt idx="7">
                  <c:v>384529142</c:v>
                </c:pt>
                <c:pt idx="8">
                  <c:v>373819084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0F26-42E4-BE7B-A3EC31E32D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utura Medium" panose="020B0602020204020303" pitchFamily="34" charset="-79"/>
                    <a:ea typeface="+mn-ea"/>
                    <a:cs typeface="Futura Medium" panose="020B0602020204020303" pitchFamily="34" charset="-79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Sheet1!$A$47:$C$47</c:f>
              <c:strCache>
                <c:ptCount val="3"/>
                <c:pt idx="0">
                  <c:v>Sep-Nov 18</c:v>
                </c:pt>
                <c:pt idx="1">
                  <c:v> Sep-Nov19 </c:v>
                </c:pt>
                <c:pt idx="2">
                  <c:v> Sep-Nov20 </c:v>
                </c:pt>
              </c:strCache>
            </c:strRef>
          </c:cat>
          <c:val>
            <c:numRef>
              <c:f>Sheet1!$A$48:$C$48</c:f>
              <c:numCache>
                <c:formatCode>_-* #,##0_-;\-* #,##0_-;_-* "-"??_-;_-@_-</c:formatCode>
                <c:ptCount val="3"/>
                <c:pt idx="0" formatCode="#,##0">
                  <c:v>4938474</c:v>
                </c:pt>
                <c:pt idx="1">
                  <c:v>5781084</c:v>
                </c:pt>
                <c:pt idx="2">
                  <c:v>7281377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F7-4D18-AEB9-FEBFF604F1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37"/>
        <c:axId val="852870056"/>
        <c:axId val="852870448"/>
      </c:barChart>
      <c:catAx>
        <c:axId val="852870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pPr>
            <a:endParaRPr lang="en-US"/>
          </a:p>
        </c:txPr>
        <c:crossAx val="852870448"/>
        <c:crosses val="autoZero"/>
        <c:auto val="1"/>
        <c:lblAlgn val="ctr"/>
        <c:lblOffset val="100"/>
        <c:noMultiLvlLbl val="0"/>
      </c:catAx>
      <c:valAx>
        <c:axId val="85287044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852870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Sheet1!$A$2:$H$2</c:f>
              <c:strCache>
                <c:ptCount val="8"/>
                <c:pt idx="0">
                  <c:v>14+</c:v>
                </c:pt>
                <c:pt idx="1">
                  <c:v> 14-17 </c:v>
                </c:pt>
                <c:pt idx="2">
                  <c:v> 18-24 </c:v>
                </c:pt>
                <c:pt idx="3">
                  <c:v> 25-34 </c:v>
                </c:pt>
                <c:pt idx="4">
                  <c:v> 35-44 </c:v>
                </c:pt>
                <c:pt idx="5">
                  <c:v> 45-54 </c:v>
                </c:pt>
                <c:pt idx="6">
                  <c:v> 55-64 </c:v>
                </c:pt>
                <c:pt idx="7">
                  <c:v> 65+ </c:v>
                </c:pt>
              </c:strCache>
            </c:strRef>
          </c:cat>
          <c:val>
            <c:numRef>
              <c:f>Sheet1!$A$3:$H$3</c:f>
              <c:numCache>
                <c:formatCode>0%</c:formatCode>
                <c:ptCount val="8"/>
                <c:pt idx="0">
                  <c:v>0.2</c:v>
                </c:pt>
                <c:pt idx="1">
                  <c:v>0.28607140795236169</c:v>
                </c:pt>
                <c:pt idx="2">
                  <c:v>0.23334816000948908</c:v>
                </c:pt>
                <c:pt idx="3">
                  <c:v>0.24321091180671112</c:v>
                </c:pt>
                <c:pt idx="4">
                  <c:v>0.22618341482530438</c:v>
                </c:pt>
                <c:pt idx="5">
                  <c:v>0.2146902384317102</c:v>
                </c:pt>
                <c:pt idx="6">
                  <c:v>0.17604531361955439</c:v>
                </c:pt>
                <c:pt idx="7">
                  <c:v>7.6936598999705799E-2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D0-4E5B-889B-2E00762A91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27"/>
        <c:axId val="852883384"/>
        <c:axId val="852883776"/>
      </c:barChart>
      <c:catAx>
        <c:axId val="852883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2883776"/>
        <c:crosses val="autoZero"/>
        <c:auto val="1"/>
        <c:lblAlgn val="ctr"/>
        <c:lblOffset val="100"/>
        <c:noMultiLvlLbl val="0"/>
      </c:catAx>
      <c:valAx>
        <c:axId val="8528837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52883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chart!$B$2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chart!$A$3:$A$14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chart!$B$3:$B$14</c:f>
              <c:numCache>
                <c:formatCode>_-* #,##0_-;\-* #,##0_-;_-* "-"??_-;_-@_-</c:formatCode>
                <c:ptCount val="12"/>
                <c:pt idx="0">
                  <c:v>26502165.133333333</c:v>
                </c:pt>
                <c:pt idx="1">
                  <c:v>24984620.456388883</c:v>
                </c:pt>
                <c:pt idx="2">
                  <c:v>28962900.421666674</c:v>
                </c:pt>
                <c:pt idx="3">
                  <c:v>25485483.452500001</c:v>
                </c:pt>
                <c:pt idx="4">
                  <c:v>31316857.570833322</c:v>
                </c:pt>
                <c:pt idx="5">
                  <c:v>28002971.535833336</c:v>
                </c:pt>
                <c:pt idx="6">
                  <c:v>29382336.122777782</c:v>
                </c:pt>
                <c:pt idx="7">
                  <c:v>28615588.19444444</c:v>
                </c:pt>
                <c:pt idx="8">
                  <c:v>28047833.464444455</c:v>
                </c:pt>
                <c:pt idx="9">
                  <c:v>27197223.798888888</c:v>
                </c:pt>
                <c:pt idx="10">
                  <c:v>29536845.53416666</c:v>
                </c:pt>
                <c:pt idx="11">
                  <c:v>29676978.670277774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0B9-489F-8448-47E3193060DB}"/>
            </c:ext>
          </c:extLst>
        </c:ser>
        <c:ser>
          <c:idx val="1"/>
          <c:order val="1"/>
          <c:tx>
            <c:strRef>
              <c:f>chart!$C$2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chart!$A$3:$A$14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chart!$C$3:$C$14</c:f>
              <c:numCache>
                <c:formatCode>_-* #,##0_-;\-* #,##0_-;_-* "-"??_-;_-@_-</c:formatCode>
                <c:ptCount val="12"/>
                <c:pt idx="0">
                  <c:v>35514651.797500007</c:v>
                </c:pt>
                <c:pt idx="1">
                  <c:v>32288920.514166668</c:v>
                </c:pt>
                <c:pt idx="2">
                  <c:v>51272656.270277783</c:v>
                </c:pt>
                <c:pt idx="3">
                  <c:v>47133840.339166656</c:v>
                </c:pt>
                <c:pt idx="4">
                  <c:v>39969545.735555559</c:v>
                </c:pt>
                <c:pt idx="5">
                  <c:v>36720803.344444439</c:v>
                </c:pt>
                <c:pt idx="6">
                  <c:v>44716581.19861111</c:v>
                </c:pt>
                <c:pt idx="7">
                  <c:v>43308054.404166676</c:v>
                </c:pt>
                <c:pt idx="8">
                  <c:v>38687186.013333321</c:v>
                </c:pt>
                <c:pt idx="9">
                  <c:v>39976877.268333346</c:v>
                </c:pt>
                <c:pt idx="10">
                  <c:v>40398858.629722215</c:v>
                </c:pt>
                <c:pt idx="11">
                  <c:v>36653388.850000001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0B9-489F-8448-47E3193060DB}"/>
            </c:ext>
          </c:extLst>
        </c:ser>
        <c:ser>
          <c:idx val="2"/>
          <c:order val="2"/>
          <c:tx>
            <c:strRef>
              <c:f>chart!$D$2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chart!$A$3:$A$14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chart!$D$3:$D$14</c:f>
              <c:numCache>
                <c:formatCode>_-* #,##0_-;\-* #,##0_-;_-* "-"??_-;_-@_-</c:formatCode>
                <c:ptCount val="12"/>
                <c:pt idx="0">
                  <c:v>41038144.616666667</c:v>
                </c:pt>
                <c:pt idx="1">
                  <c:v>33578682.966666669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0B9-489F-8448-47E3193060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2881424"/>
        <c:axId val="852881816"/>
      </c:lineChart>
      <c:catAx>
        <c:axId val="85288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2881816"/>
        <c:crosses val="autoZero"/>
        <c:auto val="1"/>
        <c:lblAlgn val="ctr"/>
        <c:lblOffset val="100"/>
        <c:noMultiLvlLbl val="0"/>
      </c:catAx>
      <c:valAx>
        <c:axId val="8528818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400"/>
                  <a:t>total</a:t>
                </a:r>
                <a:r>
                  <a:rPr lang="en-AU" sz="1400" baseline="0"/>
                  <a:t> hours</a:t>
                </a:r>
                <a:endParaRPr lang="en-AU" sz="1400"/>
              </a:p>
            </c:rich>
          </c:tx>
          <c:layout>
            <c:manualLayout>
              <c:xMode val="edge"/>
              <c:yMode val="edge"/>
              <c:x val="1.3599901603411572E-2"/>
              <c:y val="0.294985011157939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288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81365431049915"/>
          <c:y val="0.89308667678537224"/>
          <c:w val="0.52065935533193153"/>
          <c:h val="8.4731350695821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chart!$F$19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chart!$E$20:$E$31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chart!$F$20:$F$31</c:f>
              <c:numCache>
                <c:formatCode>_-* #,##0_-;\-* #,##0_-;_-* "-"??_-;_-@_-</c:formatCode>
                <c:ptCount val="12"/>
                <c:pt idx="0">
                  <c:v>1600123.180555555</c:v>
                </c:pt>
                <c:pt idx="1">
                  <c:v>1581980.3766666662</c:v>
                </c:pt>
                <c:pt idx="2">
                  <c:v>1442349.2763888889</c:v>
                </c:pt>
                <c:pt idx="3">
                  <c:v>1195063.2558333338</c:v>
                </c:pt>
                <c:pt idx="4">
                  <c:v>1476859.1230555554</c:v>
                </c:pt>
                <c:pt idx="5">
                  <c:v>1441542.8763888888</c:v>
                </c:pt>
                <c:pt idx="6">
                  <c:v>1661597.5730555558</c:v>
                </c:pt>
                <c:pt idx="7">
                  <c:v>1584812.3663888886</c:v>
                </c:pt>
                <c:pt idx="8">
                  <c:v>1411371.706666667</c:v>
                </c:pt>
                <c:pt idx="9">
                  <c:v>1511943.8283333331</c:v>
                </c:pt>
                <c:pt idx="10">
                  <c:v>1516027.5766666667</c:v>
                </c:pt>
                <c:pt idx="11">
                  <c:v>1333041.1319444447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81F-4448-960F-DC609147134C}"/>
            </c:ext>
          </c:extLst>
        </c:ser>
        <c:ser>
          <c:idx val="1"/>
          <c:order val="1"/>
          <c:tx>
            <c:strRef>
              <c:f>chart!$G$19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chart!$E$20:$E$31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chart!$G$20:$G$31</c:f>
              <c:numCache>
                <c:formatCode>_-* #,##0_-;\-* #,##0_-;_-* "-"??_-;_-@_-</c:formatCode>
                <c:ptCount val="12"/>
                <c:pt idx="0">
                  <c:v>1298720.1000000001</c:v>
                </c:pt>
                <c:pt idx="1">
                  <c:v>1447528.2630555558</c:v>
                </c:pt>
                <c:pt idx="2">
                  <c:v>2433219.5833333335</c:v>
                </c:pt>
                <c:pt idx="3">
                  <c:v>2127853.0224999995</c:v>
                </c:pt>
                <c:pt idx="4">
                  <c:v>2171330.7949999995</c:v>
                </c:pt>
                <c:pt idx="5">
                  <c:v>1904674.8233333328</c:v>
                </c:pt>
                <c:pt idx="6">
                  <c:v>1934002.8974999995</c:v>
                </c:pt>
                <c:pt idx="7">
                  <c:v>2020583.5897222222</c:v>
                </c:pt>
                <c:pt idx="8">
                  <c:v>2020033.6924999999</c:v>
                </c:pt>
                <c:pt idx="9">
                  <c:v>1618461.2327777783</c:v>
                </c:pt>
                <c:pt idx="10">
                  <c:v>1703939.4549999998</c:v>
                </c:pt>
                <c:pt idx="11">
                  <c:v>1715477.5333333334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81F-4448-960F-DC609147134C}"/>
            </c:ext>
          </c:extLst>
        </c:ser>
        <c:ser>
          <c:idx val="2"/>
          <c:order val="2"/>
          <c:tx>
            <c:strRef>
              <c:f>chart!$H$19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chart!$E$20:$E$31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chart!$H$20:$H$31</c:f>
              <c:numCache>
                <c:formatCode>_-* #,##0_-;\-* #,##0_-;_-* "-"??_-;_-@_-</c:formatCode>
                <c:ptCount val="12"/>
                <c:pt idx="0">
                  <c:v>1664595.9</c:v>
                </c:pt>
                <c:pt idx="1">
                  <c:v>1634541.5833333333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81F-4448-960F-DC60914713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2882992"/>
        <c:axId val="852882208"/>
      </c:lineChart>
      <c:catAx>
        <c:axId val="85288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2882208"/>
        <c:crosses val="autoZero"/>
        <c:auto val="1"/>
        <c:lblAlgn val="ctr"/>
        <c:lblOffset val="100"/>
        <c:noMultiLvlLbl val="0"/>
      </c:catAx>
      <c:valAx>
        <c:axId val="8528822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400"/>
                  <a:t>Total hours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288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chart!$J$3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chart!$I$4:$I$15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chart!$J$4:$J$15</c:f>
              <c:numCache>
                <c:formatCode>_-* #,##0_-;\-* #,##0_-;_-* "-"??_-;_-@_-</c:formatCode>
                <c:ptCount val="12"/>
                <c:pt idx="0">
                  <c:v>8881469.145833334</c:v>
                </c:pt>
                <c:pt idx="1">
                  <c:v>8137363.8630555551</c:v>
                </c:pt>
                <c:pt idx="2">
                  <c:v>8661043.3041666672</c:v>
                </c:pt>
                <c:pt idx="3">
                  <c:v>7966294.1025</c:v>
                </c:pt>
                <c:pt idx="4">
                  <c:v>8590924.8455555569</c:v>
                </c:pt>
                <c:pt idx="5">
                  <c:v>8498638.380277779</c:v>
                </c:pt>
                <c:pt idx="6">
                  <c:v>9086043.6066666674</c:v>
                </c:pt>
                <c:pt idx="7">
                  <c:v>9451377.3377777804</c:v>
                </c:pt>
                <c:pt idx="8">
                  <c:v>9164500.3436111081</c:v>
                </c:pt>
                <c:pt idx="9">
                  <c:v>9955233.0741666686</c:v>
                </c:pt>
                <c:pt idx="10">
                  <c:v>9425780.2230555527</c:v>
                </c:pt>
                <c:pt idx="11">
                  <c:v>7481130.6952777784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E84-4F48-9B37-35006F479CF0}"/>
            </c:ext>
          </c:extLst>
        </c:ser>
        <c:ser>
          <c:idx val="1"/>
          <c:order val="1"/>
          <c:tx>
            <c:strRef>
              <c:f>chart!$K$3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chart!$I$4:$I$15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chart!$K$4:$K$15</c:f>
              <c:numCache>
                <c:formatCode>_-* #,##0_-;\-* #,##0_-;_-* "-"??_-;_-@_-</c:formatCode>
                <c:ptCount val="12"/>
                <c:pt idx="0">
                  <c:v>9856708.8080555592</c:v>
                </c:pt>
                <c:pt idx="1">
                  <c:v>10016693.735833336</c:v>
                </c:pt>
                <c:pt idx="2">
                  <c:v>8852027.5438888874</c:v>
                </c:pt>
                <c:pt idx="3">
                  <c:v>9730932.2400000021</c:v>
                </c:pt>
                <c:pt idx="4">
                  <c:v>12130107.455555556</c:v>
                </c:pt>
                <c:pt idx="5">
                  <c:v>12363676.317777777</c:v>
                </c:pt>
                <c:pt idx="6">
                  <c:v>12351660.83777778</c:v>
                </c:pt>
                <c:pt idx="7">
                  <c:v>12079389.28083333</c:v>
                </c:pt>
                <c:pt idx="8">
                  <c:v>11528042.523055555</c:v>
                </c:pt>
                <c:pt idx="9">
                  <c:v>12917269.126388885</c:v>
                </c:pt>
                <c:pt idx="10">
                  <c:v>12345693.048333334</c:v>
                </c:pt>
                <c:pt idx="11">
                  <c:v>10387804.633333333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E84-4F48-9B37-35006F479CF0}"/>
            </c:ext>
          </c:extLst>
        </c:ser>
        <c:ser>
          <c:idx val="2"/>
          <c:order val="2"/>
          <c:tx>
            <c:strRef>
              <c:f>chart!$L$3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chart!$I$4:$I$15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chart!$L$4:$L$15</c:f>
              <c:numCache>
                <c:formatCode>_-* #,##0_-;\-* #,##0_-;_-* "-"??_-;_-@_-</c:formatCode>
                <c:ptCount val="12"/>
                <c:pt idx="0">
                  <c:v>13350409.916666666</c:v>
                </c:pt>
                <c:pt idx="1">
                  <c:v>12295000.866666667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E84-4F48-9B37-35006F479C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4100848"/>
        <c:axId val="634101240"/>
      </c:lineChart>
      <c:catAx>
        <c:axId val="63410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4101240"/>
        <c:crosses val="autoZero"/>
        <c:auto val="1"/>
        <c:lblAlgn val="ctr"/>
        <c:lblOffset val="100"/>
        <c:noMultiLvlLbl val="0"/>
      </c:catAx>
      <c:valAx>
        <c:axId val="6341012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400"/>
                  <a:t>total hours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410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chart!$F$19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chart!$E$20:$E$31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chart!$F$20:$F$31</c:f>
              <c:numCache>
                <c:formatCode>_-* #,##0_-;\-* #,##0_-;_-* "-"??_-;_-@_-</c:formatCode>
                <c:ptCount val="12"/>
                <c:pt idx="0">
                  <c:v>3491730.375</c:v>
                </c:pt>
                <c:pt idx="1">
                  <c:v>3299997.1166666662</c:v>
                </c:pt>
                <c:pt idx="2">
                  <c:v>3447355.0405555563</c:v>
                </c:pt>
                <c:pt idx="3">
                  <c:v>3449276.3602777771</c:v>
                </c:pt>
                <c:pt idx="4">
                  <c:v>3659647.2330555543</c:v>
                </c:pt>
                <c:pt idx="5">
                  <c:v>3894608.8041666672</c:v>
                </c:pt>
                <c:pt idx="6">
                  <c:v>3939125.6922222227</c:v>
                </c:pt>
                <c:pt idx="7">
                  <c:v>3772842.3313888879</c:v>
                </c:pt>
                <c:pt idx="8">
                  <c:v>3551968.0158333327</c:v>
                </c:pt>
                <c:pt idx="9">
                  <c:v>3675135.1811111113</c:v>
                </c:pt>
                <c:pt idx="10">
                  <c:v>3788935.9138888875</c:v>
                </c:pt>
                <c:pt idx="11">
                  <c:v>4056540.3469444443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012-4371-B82C-998515D50FC8}"/>
            </c:ext>
          </c:extLst>
        </c:ser>
        <c:ser>
          <c:idx val="1"/>
          <c:order val="1"/>
          <c:tx>
            <c:strRef>
              <c:f>chart!$G$19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chart!$E$20:$E$31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chart!$G$20:$G$31</c:f>
              <c:numCache>
                <c:formatCode>_-* #,##0_-;\-* #,##0_-;_-* "-"??_-;_-@_-</c:formatCode>
                <c:ptCount val="12"/>
                <c:pt idx="0">
                  <c:v>4239303.7991666654</c:v>
                </c:pt>
                <c:pt idx="1">
                  <c:v>4301306.6888888888</c:v>
                </c:pt>
                <c:pt idx="2">
                  <c:v>7001754.4497222239</c:v>
                </c:pt>
                <c:pt idx="3">
                  <c:v>6096786.0519444449</c:v>
                </c:pt>
                <c:pt idx="4">
                  <c:v>4984323.6038888879</c:v>
                </c:pt>
                <c:pt idx="5">
                  <c:v>4257693.5577777792</c:v>
                </c:pt>
                <c:pt idx="6">
                  <c:v>4109990.9772222224</c:v>
                </c:pt>
                <c:pt idx="7">
                  <c:v>4180980.7219444443</c:v>
                </c:pt>
                <c:pt idx="8">
                  <c:v>3519286.9866666659</c:v>
                </c:pt>
                <c:pt idx="9">
                  <c:v>3593979.4883333342</c:v>
                </c:pt>
                <c:pt idx="10">
                  <c:v>3378689.6905555557</c:v>
                </c:pt>
                <c:pt idx="11">
                  <c:v>4059986.7333333334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012-4371-B82C-998515D50FC8}"/>
            </c:ext>
          </c:extLst>
        </c:ser>
        <c:ser>
          <c:idx val="2"/>
          <c:order val="2"/>
          <c:tx>
            <c:strRef>
              <c:f>chart!$H$19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chart!$E$20:$E$31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chart!$H$20:$H$31</c:f>
              <c:numCache>
                <c:formatCode>_-* #,##0_-;\-* #,##0_-;_-* "-"??_-;_-@_-</c:formatCode>
                <c:ptCount val="12"/>
                <c:pt idx="0">
                  <c:v>3595429.45</c:v>
                </c:pt>
                <c:pt idx="1">
                  <c:v>3085301.9833333334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012-4371-B82C-998515D50F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62851240"/>
        <c:axId val="1062854376"/>
      </c:lineChart>
      <c:catAx>
        <c:axId val="1062851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2854376"/>
        <c:crosses val="autoZero"/>
        <c:auto val="1"/>
        <c:lblAlgn val="ctr"/>
        <c:lblOffset val="100"/>
        <c:noMultiLvlLbl val="0"/>
      </c:catAx>
      <c:valAx>
        <c:axId val="10628543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400" dirty="0"/>
                  <a:t>Total hours </a:t>
                </a:r>
              </a:p>
            </c:rich>
          </c:tx>
          <c:layout>
            <c:manualLayout>
              <c:xMode val="edge"/>
              <c:yMode val="edge"/>
              <c:x val="3.997002562802509E-3"/>
              <c:y val="0.278267308255939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2851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AE668-E5D0-48B6-80E3-286D10F8F6D6}" type="datetimeFigureOut">
              <a:rPr lang="en-AU" smtClean="0"/>
              <a:t>10/03/2021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8A4E9-0C0A-4CDC-BF9E-085C9657EB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4509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January 2021 up 10% year on year; February 2021 -3% year on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8A4E9-0C0A-4CDC-BF9E-085C9657EBC4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3816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8A4E9-0C0A-4CDC-BF9E-085C9657EBC4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7320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8A4E9-0C0A-4CDC-BF9E-085C9657EBC4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6519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8A4E9-0C0A-4CDC-BF9E-085C9657EBC4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1536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8A4E9-0C0A-4CDC-BF9E-085C9657EBC4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6304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8A4E9-0C0A-4CDC-BF9E-085C9657EBC4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1406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CEFA8-6C5D-4F50-B566-EC3B6DE15534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2696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CEFA8-6C5D-4F50-B566-EC3B6DE15534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8250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8A4E9-0C0A-4CDC-BF9E-085C9657EBC4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8587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8A4E9-0C0A-4CDC-BF9E-085C9657EBC4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2865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8A4E9-0C0A-4CDC-BF9E-085C9657EBC4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2764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8A4E9-0C0A-4CDC-BF9E-085C9657EBC4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4907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C0F93A-5D47-4D16-8398-75D526738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69329E2-B167-407D-8BEE-A0A1F15A8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6403C7-7EB4-477B-9286-5576B3F3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DF02-9117-4038-8165-F50AFBEEB73A}" type="datetimeFigureOut">
              <a:rPr lang="en-AU" smtClean="0"/>
              <a:t>10/03/2021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C6E7AD-4EF5-423C-BA19-2EC739E9F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891EE8-0679-48EB-9F27-17A9882D8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83DC-9EE4-4C76-B0D4-6F0DD94C4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0051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EB8D44-D0E2-4196-9AA3-A9EBCCF43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2D12038-1D6B-4D9E-9EA6-BF71F968B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17DF84-429C-4AEB-BB00-246FC933E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DF02-9117-4038-8165-F50AFBEEB73A}" type="datetimeFigureOut">
              <a:rPr lang="en-AU" smtClean="0"/>
              <a:t>10/03/2021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6D39A7-3758-42BE-A722-4F97C53DC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69099E-BE63-4339-AD93-B59B541A3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83DC-9EE4-4C76-B0D4-6F0DD94C4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936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372C670-B614-45B2-A8D6-EBC97EE3EB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594535E-FD04-4A20-8E38-DB3F7AEEA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8B11D6-B57F-43FB-9AF6-1FDED1FE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DF02-9117-4038-8165-F50AFBEEB73A}" type="datetimeFigureOut">
              <a:rPr lang="en-AU" smtClean="0"/>
              <a:t>10/03/2021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1CA5B4-9946-4404-800A-EC47FF1E3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96B770-BC15-4A16-B71A-F25ECF09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83DC-9EE4-4C76-B0D4-6F0DD94C4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7411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EB2FB55-1C08-F54D-A021-B35DAA230D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98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F0FEAF-813F-4551-9F7B-86A7FEDA7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367E3A-1936-4564-A532-1878E5E04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EB188B-3940-4635-8340-FC13E1F2A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DF02-9117-4038-8165-F50AFBEEB73A}" type="datetimeFigureOut">
              <a:rPr lang="en-AU" smtClean="0"/>
              <a:t>10/03/2021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C91CC6-3603-4BC4-BEC2-FB528FB9D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1A663B-B28A-429C-B7F5-7DFAC2BE1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83DC-9EE4-4C76-B0D4-6F0DD94C4756}" type="slidenum">
              <a:rPr lang="en-AU" smtClean="0"/>
              <a:t>‹#›</a:t>
            </a:fld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5ECF25B-05A7-423C-B91A-C7CEB3BA385D}"/>
              </a:ext>
            </a:extLst>
          </p:cNvPr>
          <p:cNvSpPr/>
          <p:nvPr userDrawn="1"/>
        </p:nvSpPr>
        <p:spPr>
          <a:xfrm>
            <a:off x="0" y="6428959"/>
            <a:ext cx="12192000" cy="4303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xmlns="" id="{35F5EA11-96F5-4A6B-8F30-07165C9105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086" y="96769"/>
            <a:ext cx="939420" cy="71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17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AD058C-3BD3-4F06-BDEA-0666C30AB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DBCE8B0-9E32-407F-9D61-0139DC240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A47F71-8442-4463-B81E-6EA80B87E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DF02-9117-4038-8165-F50AFBEEB73A}" type="datetimeFigureOut">
              <a:rPr lang="en-AU" smtClean="0"/>
              <a:t>10/03/2021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9F0F67-BC6D-43F0-B4E9-89304DE7E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046001-EF7F-4CBA-BF4E-2A8213903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83DC-9EE4-4C76-B0D4-6F0DD94C4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600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53C53B-B1E9-4349-95C6-B168608FF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799341-96AA-4D4F-BDEA-9107678CA7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318F4B5-9BEE-4F09-951E-297B52BF8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AB9E1B-8DD6-45D4-BEF1-DDCFB4148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DF02-9117-4038-8165-F50AFBEEB73A}" type="datetimeFigureOut">
              <a:rPr lang="en-AU" smtClean="0"/>
              <a:t>10/03/2021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3AF981A-A170-444B-A187-E9D5767F0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F4E5FF-4C06-463B-8089-887780053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83DC-9EE4-4C76-B0D4-6F0DD94C4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4153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AFF486-D631-48FF-8B48-0C30068F8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2E3AD3E-106E-4CB8-917A-3D92419B3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DF520B0-1F01-42DA-8A08-7BB695626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D03582E-1C44-4275-8E16-9BEFE59EAF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C94F657-41CF-4595-8E91-5473C09A05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A967FC3-0776-482C-914D-2236C0366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DF02-9117-4038-8165-F50AFBEEB73A}" type="datetimeFigureOut">
              <a:rPr lang="en-AU" smtClean="0"/>
              <a:t>10/03/2021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4A2D891-4D96-4B3B-AF0F-29AA0911D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1C1778A-E143-49FA-8B07-58D92B74F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83DC-9EE4-4C76-B0D4-6F0DD94C4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781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C560ED-AF19-427B-9B81-1E920F751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8DF5FBC-CA37-425F-90F6-EBE864464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DF02-9117-4038-8165-F50AFBEEB73A}" type="datetimeFigureOut">
              <a:rPr lang="en-AU" smtClean="0"/>
              <a:t>10/03/2021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111A347-2114-4EAB-A5BA-1F1B433CD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066F3B6-5E5C-46CE-8A7F-D98C47805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83DC-9EE4-4C76-B0D4-6F0DD94C4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443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0349BF9-AF11-4F03-B4B2-93F4679F0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DF02-9117-4038-8165-F50AFBEEB73A}" type="datetimeFigureOut">
              <a:rPr lang="en-AU" smtClean="0"/>
              <a:t>10/03/2021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0C3D3EC-E5E5-4537-8840-09F3E498E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58F41CD-8B16-4C9B-9DDC-AF1B88A46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83DC-9EE4-4C76-B0D4-6F0DD94C4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7860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50DFD7-EC7D-4588-9021-040AAA95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57ADED-1EA2-4F65-A3A3-97250FADD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1F230DE-97E8-4D55-8E28-44428E884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AAE3084-B995-49CD-8376-74710B97B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DF02-9117-4038-8165-F50AFBEEB73A}" type="datetimeFigureOut">
              <a:rPr lang="en-AU" smtClean="0"/>
              <a:t>10/03/2021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84F803-DE7A-4182-8529-EF8BF957A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A1006F-BAE2-4829-9162-E8A61C9D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83DC-9EE4-4C76-B0D4-6F0DD94C4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6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5E8F53-7D54-4ECE-B872-97DB4E8B4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FC195A7-B78C-49D3-9444-3E30B55C4D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CF30C4-C2D0-4E6F-81C4-8B7EFCE0F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C54299-5202-4C79-BEB9-B9E30449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DF02-9117-4038-8165-F50AFBEEB73A}" type="datetimeFigureOut">
              <a:rPr lang="en-AU" smtClean="0"/>
              <a:t>10/03/2021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F51080D-3C6E-41FC-B51C-4E6EB8C05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81BE9AD-A4D3-44C5-B8E6-8CD18DFF3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83DC-9EE4-4C76-B0D4-6F0DD94C4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581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6430FFC-63C9-42D6-A3C8-93B3659C3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4C77AA-3651-4692-AB29-EE4A16D59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821890-BE22-4EE0-959C-9D8189595B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5DF02-9117-4038-8165-F50AFBEEB73A}" type="datetimeFigureOut">
              <a:rPr lang="en-AU" smtClean="0"/>
              <a:t>10/03/2021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2E6196-C267-42F0-9311-7B3759D41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D98513-3D33-4544-8BF5-B71C7A31E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A83DC-9EE4-4C76-B0D4-6F0DD94C4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939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business.nab.com.au/wp-content/uploads/2021/02/NAB-Online-Retail-Sales-Index-December-2020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biquity.com/news-insights/press/in-the-press-maintaining-share-of-voice-is-key-in-recession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ymorgan.com/findings/8635-anz-roy-morgan-consumer-confidence-march-2-202103010637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abaustralia.com.au/research-and-resources/advertising-expenditur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abaustralia.com.au/research-and-resources/advertising-expenditure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abaustralia.com.au/research-and-resources/advertising-expenditur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wc.com.au/industry/entertainment-and-media-trends-analysis/outlook.html" TargetMode="Externa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DE6A193-4755-479A-BC6F-A7EBCA73B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xmlns="" id="{80F5E0EE-67E8-4EAA-8F4F-28EC09806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9" y="1157006"/>
            <a:ext cx="4056061" cy="3065627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D0B17E17-990F-460A-92E6-5AA928C1A3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601154" y="-478"/>
            <a:ext cx="7590846" cy="6858478"/>
          </a:xfrm>
          <a:custGeom>
            <a:avLst/>
            <a:gdLst>
              <a:gd name="connsiteX0" fmla="*/ 4378374 w 7554749"/>
              <a:gd name="connsiteY0" fmla="*/ 0 h 6858478"/>
              <a:gd name="connsiteX1" fmla="*/ 4372797 w 7554749"/>
              <a:gd name="connsiteY1" fmla="*/ 0 h 6858478"/>
              <a:gd name="connsiteX2" fmla="*/ 3306569 w 7554749"/>
              <a:gd name="connsiteY2" fmla="*/ 0 h 6858478"/>
              <a:gd name="connsiteX3" fmla="*/ 0 w 7554749"/>
              <a:gd name="connsiteY3" fmla="*/ 0 h 6858478"/>
              <a:gd name="connsiteX4" fmla="*/ 0 w 7554749"/>
              <a:gd name="connsiteY4" fmla="*/ 6857915 h 6858478"/>
              <a:gd name="connsiteX5" fmla="*/ 130454 w 7554749"/>
              <a:gd name="connsiteY5" fmla="*/ 6857915 h 6858478"/>
              <a:gd name="connsiteX6" fmla="*/ 130194 w 7554749"/>
              <a:gd name="connsiteY6" fmla="*/ 6858478 h 6858478"/>
              <a:gd name="connsiteX7" fmla="*/ 7554749 w 7554749"/>
              <a:gd name="connsiteY7" fmla="*/ 6858478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4749" h="6858478">
                <a:moveTo>
                  <a:pt x="4378374" y="0"/>
                </a:moveTo>
                <a:lnTo>
                  <a:pt x="4372797" y="0"/>
                </a:lnTo>
                <a:lnTo>
                  <a:pt x="3306569" y="0"/>
                </a:lnTo>
                <a:lnTo>
                  <a:pt x="0" y="0"/>
                </a:lnTo>
                <a:lnTo>
                  <a:pt x="0" y="6857915"/>
                </a:lnTo>
                <a:lnTo>
                  <a:pt x="130454" y="6857915"/>
                </a:lnTo>
                <a:lnTo>
                  <a:pt x="130194" y="6858478"/>
                </a:lnTo>
                <a:lnTo>
                  <a:pt x="7554749" y="6858478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4B64DB4E-20CE-4CAE-BD72-D4E3D1FA21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405515" y="-479"/>
            <a:ext cx="6786484" cy="6858479"/>
          </a:xfrm>
          <a:custGeom>
            <a:avLst/>
            <a:gdLst>
              <a:gd name="connsiteX0" fmla="*/ 3577837 w 6754212"/>
              <a:gd name="connsiteY0" fmla="*/ 0 h 6858479"/>
              <a:gd name="connsiteX1" fmla="*/ 3572260 w 6754212"/>
              <a:gd name="connsiteY1" fmla="*/ 0 h 6858479"/>
              <a:gd name="connsiteX2" fmla="*/ 2506032 w 6754212"/>
              <a:gd name="connsiteY2" fmla="*/ 0 h 6858479"/>
              <a:gd name="connsiteX3" fmla="*/ 0 w 6754212"/>
              <a:gd name="connsiteY3" fmla="*/ 0 h 6858479"/>
              <a:gd name="connsiteX4" fmla="*/ 0 w 6754212"/>
              <a:gd name="connsiteY4" fmla="*/ 6858479 h 6858479"/>
              <a:gd name="connsiteX5" fmla="*/ 788260 w 6754212"/>
              <a:gd name="connsiteY5" fmla="*/ 6858479 h 6858479"/>
              <a:gd name="connsiteX6" fmla="*/ 788260 w 6754212"/>
              <a:gd name="connsiteY6" fmla="*/ 6858478 h 6858479"/>
              <a:gd name="connsiteX7" fmla="*/ 6754212 w 6754212"/>
              <a:gd name="connsiteY7" fmla="*/ 6858478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54212" h="6858479">
                <a:moveTo>
                  <a:pt x="3577837" y="0"/>
                </a:moveTo>
                <a:lnTo>
                  <a:pt x="3572260" y="0"/>
                </a:lnTo>
                <a:lnTo>
                  <a:pt x="2506032" y="0"/>
                </a:lnTo>
                <a:lnTo>
                  <a:pt x="0" y="0"/>
                </a:lnTo>
                <a:lnTo>
                  <a:pt x="0" y="6858479"/>
                </a:lnTo>
                <a:lnTo>
                  <a:pt x="788260" y="6858479"/>
                </a:lnTo>
                <a:lnTo>
                  <a:pt x="788260" y="6858478"/>
                </a:lnTo>
                <a:lnTo>
                  <a:pt x="6754212" y="6858478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462DCEF5-3EE9-4ECE-9EC1-004B054651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4184" y="3872992"/>
            <a:ext cx="4346956" cy="2276856"/>
          </a:xfrm>
        </p:spPr>
        <p:txBody>
          <a:bodyPr anchor="t">
            <a:normAutofit/>
          </a:bodyPr>
          <a:lstStyle/>
          <a:p>
            <a:pPr algn="l"/>
            <a:r>
              <a:rPr lang="en-AU" sz="4800" smtClean="0"/>
              <a:t>NICKABLE SLIDES</a:t>
            </a:r>
            <a:br>
              <a:rPr lang="en-AU" sz="4800" smtClean="0"/>
            </a:br>
            <a:r>
              <a:rPr lang="en-AU" sz="4800" smtClean="0"/>
              <a:t>MARCH 2021</a:t>
            </a:r>
            <a:endParaRPr lang="en-AU" sz="4800" dirty="0"/>
          </a:p>
        </p:txBody>
      </p:sp>
    </p:spTree>
    <p:extLst>
      <p:ext uri="{BB962C8B-B14F-4D97-AF65-F5344CB8AC3E}">
        <p14:creationId xmlns:p14="http://schemas.microsoft.com/office/powerpoint/2010/main" val="1301490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B1620263-BD11-4A43-859D-479A4B07D3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6128189"/>
              </p:ext>
            </p:extLst>
          </p:nvPr>
        </p:nvGraphicFramePr>
        <p:xfrm>
          <a:off x="1109344" y="2493794"/>
          <a:ext cx="6693536" cy="3419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B75C648-B7DD-40D7-A963-AF462BCD700E}"/>
              </a:ext>
            </a:extLst>
          </p:cNvPr>
          <p:cNvSpPr txBox="1"/>
          <p:nvPr/>
        </p:nvSpPr>
        <p:spPr>
          <a:xfrm>
            <a:off x="28037" y="1813744"/>
            <a:ext cx="121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TOTAL TIME SPENT FOR TOTAL AUDIENCE IN REAL ESTATE CATEGORY</a:t>
            </a:r>
          </a:p>
          <a:p>
            <a:pPr algn="ctr"/>
            <a:r>
              <a:rPr lang="en-AU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(TAGGED CONTENT)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2C91339-0D99-4743-ABE5-CF5AA096EE63}"/>
              </a:ext>
            </a:extLst>
          </p:cNvPr>
          <p:cNvSpPr/>
          <p:nvPr/>
        </p:nvSpPr>
        <p:spPr>
          <a:xfrm>
            <a:off x="8196677" y="2360690"/>
            <a:ext cx="2481484" cy="236371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CY2020 </a:t>
            </a:r>
            <a:b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total time spent on digital </a:t>
            </a:r>
            <a:b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real estate </a:t>
            </a:r>
            <a:b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up 28% YoY. </a:t>
            </a:r>
            <a:endParaRPr lang="en-AU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xmlns="" id="{E1DDDF8A-5926-498B-8514-7D020CC885C0}"/>
              </a:ext>
            </a:extLst>
          </p:cNvPr>
          <p:cNvSpPr txBox="1">
            <a:spLocks/>
          </p:cNvSpPr>
          <p:nvPr/>
        </p:nvSpPr>
        <p:spPr>
          <a:xfrm>
            <a:off x="574992" y="230978"/>
            <a:ext cx="10336848" cy="1274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95959"/>
                </a:solidFill>
                <a:latin typeface="Futura PT Heavy" panose="020B0802020204020303" pitchFamily="34" charset="0"/>
              </a:rPr>
              <a:t>Interest in real estate lifted from May and continued throughout 2020 and into the new year</a:t>
            </a:r>
            <a:endParaRPr lang="en-AU" sz="3200" dirty="0">
              <a:solidFill>
                <a:srgbClr val="595959"/>
              </a:solidFill>
              <a:latin typeface="Futura PT Heavy" panose="020B08020202040203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92FB51F-6DC3-48B8-AC1D-1A3D9D69C7BD}"/>
              </a:ext>
            </a:extLst>
          </p:cNvPr>
          <p:cNvSpPr txBox="1"/>
          <p:nvPr/>
        </p:nvSpPr>
        <p:spPr>
          <a:xfrm>
            <a:off x="81280" y="6534854"/>
            <a:ext cx="99263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Source; Nielsen Digital Content Ratings  Monthly Tagged, January  2019 – February 2021, P2+, Digital c/m, text, Real Estate Category , Total Time Spent</a:t>
            </a:r>
            <a:endParaRPr lang="en-AU" sz="9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84257A3-3073-4306-AD93-5D7608EAE510}"/>
              </a:ext>
            </a:extLst>
          </p:cNvPr>
          <p:cNvSpPr txBox="1"/>
          <p:nvPr/>
        </p:nvSpPr>
        <p:spPr>
          <a:xfrm>
            <a:off x="2264232" y="2451064"/>
            <a:ext cx="197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/>
              <a:t>Peak month January 2021 </a:t>
            </a:r>
          </a:p>
          <a:p>
            <a:pPr algn="ctr"/>
            <a:r>
              <a:rPr lang="en-AU" sz="1200" b="1" dirty="0"/>
              <a:t>up 35% YoY</a:t>
            </a:r>
          </a:p>
        </p:txBody>
      </p:sp>
    </p:spTree>
    <p:extLst>
      <p:ext uri="{BB962C8B-B14F-4D97-AF65-F5344CB8AC3E}">
        <p14:creationId xmlns:p14="http://schemas.microsoft.com/office/powerpoint/2010/main" val="2474969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xmlns="" id="{1E6D6D33-869F-416C-A08A-F9619C706E33}"/>
              </a:ext>
            </a:extLst>
          </p:cNvPr>
          <p:cNvSpPr txBox="1">
            <a:spLocks/>
          </p:cNvSpPr>
          <p:nvPr/>
        </p:nvSpPr>
        <p:spPr>
          <a:xfrm>
            <a:off x="574992" y="220818"/>
            <a:ext cx="10011728" cy="1274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95959"/>
                </a:solidFill>
                <a:latin typeface="Futura PT Heavy" panose="020B0802020204020303" pitchFamily="34" charset="0"/>
              </a:rPr>
              <a:t>Lift in consumption of lifestyle, food, home, health and family content during COVID-19 lockdown</a:t>
            </a:r>
            <a:endParaRPr lang="en-AU" sz="3200" dirty="0">
              <a:solidFill>
                <a:srgbClr val="595959"/>
              </a:solidFill>
              <a:latin typeface="Futura PT Heavy" panose="020B08020202040203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D810E6-BA5D-4361-B549-FD909FD77F2E}"/>
              </a:ext>
            </a:extLst>
          </p:cNvPr>
          <p:cNvSpPr txBox="1"/>
          <p:nvPr/>
        </p:nvSpPr>
        <p:spPr>
          <a:xfrm>
            <a:off x="574991" y="1756142"/>
            <a:ext cx="11192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TOTAL TIME SPENT FOR TOTAL AUDIENCE IN LIFESTYLE CATEGORY</a:t>
            </a:r>
          </a:p>
          <a:p>
            <a:pPr algn="ctr"/>
            <a:r>
              <a:rPr lang="en-AU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(TAGGED CONTENT)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2BE78EA-7DD2-4362-A421-E21E5071AADA}"/>
              </a:ext>
            </a:extLst>
          </p:cNvPr>
          <p:cNvSpPr/>
          <p:nvPr/>
        </p:nvSpPr>
        <p:spPr>
          <a:xfrm>
            <a:off x="8033657" y="2360690"/>
            <a:ext cx="2644504" cy="251611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CY2020</a:t>
            </a:r>
          </a:p>
          <a:p>
            <a:pPr algn="ctr"/>
            <a: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total time spent on digital lifestyle content</a:t>
            </a:r>
            <a:b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up 22% YoY.</a:t>
            </a:r>
            <a:endParaRPr lang="en-AU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8B30675-4612-48A4-9E30-C1667587C620}"/>
              </a:ext>
            </a:extLst>
          </p:cNvPr>
          <p:cNvSpPr txBox="1"/>
          <p:nvPr/>
        </p:nvSpPr>
        <p:spPr>
          <a:xfrm>
            <a:off x="2638588" y="2352188"/>
            <a:ext cx="1747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C00000"/>
                </a:solidFill>
              </a:rPr>
              <a:t>Peak month March 2020 up 103% YoY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B173E30-8CEE-4304-90E1-E9CE99178A8D}"/>
              </a:ext>
            </a:extLst>
          </p:cNvPr>
          <p:cNvSpPr txBox="1"/>
          <p:nvPr/>
        </p:nvSpPr>
        <p:spPr>
          <a:xfrm>
            <a:off x="60960" y="6453574"/>
            <a:ext cx="1211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Source; Nielsen Digital Content Ratings  Monthly Tagged, January  2019  - February 2021, P2+, Digital c/m, Text, Total Time Spent</a:t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Apparel/Beauty ,Family &amp; Lifestyles ,Family Resources ,Food &amp; Cooking ,Genealogy ,Health, Fitness &amp; Nutrition ,Home &amp; Garden ,Kids, Games, Toys ,Multi-category Family &amp; Lifestyles ,Multi-category Home &amp; Fashion ,Personals ,Pets ,Religion &amp; Spirituality </a:t>
            </a:r>
            <a:endParaRPr lang="en-AU" sz="900" dirty="0">
              <a:solidFill>
                <a:schemeClr val="bg1"/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72D6C8FF-B29E-4D28-B7A9-2FD0DB882A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3700406"/>
              </p:ext>
            </p:extLst>
          </p:nvPr>
        </p:nvGraphicFramePr>
        <p:xfrm>
          <a:off x="1134609" y="2395347"/>
          <a:ext cx="6659562" cy="3493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9609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219A7B0-0699-4352-B7AD-2F0762EBAA13}"/>
              </a:ext>
            </a:extLst>
          </p:cNvPr>
          <p:cNvSpPr txBox="1"/>
          <p:nvPr/>
        </p:nvSpPr>
        <p:spPr>
          <a:xfrm>
            <a:off x="5017772" y="1810572"/>
            <a:ext cx="636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Futura Medium" panose="020B0602020204020303" pitchFamily="34" charset="-79"/>
              </a:rPr>
              <a:t>TOTAL TIME SPENT WITH ONLINE MAJOR RETAILERS IN 2020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xmlns="" id="{0AA0A80D-0A15-4B5E-B21C-E73BF4AD7A8A}"/>
              </a:ext>
            </a:extLst>
          </p:cNvPr>
          <p:cNvSpPr txBox="1">
            <a:spLocks/>
          </p:cNvSpPr>
          <p:nvPr/>
        </p:nvSpPr>
        <p:spPr>
          <a:xfrm>
            <a:off x="574992" y="230978"/>
            <a:ext cx="10454958" cy="1274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95959"/>
                </a:solidFill>
                <a:latin typeface="Futura PT Heavy" panose="020B0802020204020303" pitchFamily="34" charset="0"/>
              </a:rPr>
              <a:t>Behavioral shift from COVID-19 lockdown driving up time spent with major retailers online</a:t>
            </a:r>
            <a:endParaRPr lang="en-AU" sz="3200" dirty="0">
              <a:solidFill>
                <a:srgbClr val="595959"/>
              </a:solidFill>
              <a:latin typeface="Futura PT Heavy" panose="020B08020202040203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B2FE7531-90DA-4715-8AC2-2F0109BD9A78}"/>
              </a:ext>
            </a:extLst>
          </p:cNvPr>
          <p:cNvSpPr/>
          <p:nvPr/>
        </p:nvSpPr>
        <p:spPr>
          <a:xfrm>
            <a:off x="1280160" y="2321562"/>
            <a:ext cx="2788920" cy="2627628"/>
          </a:xfrm>
          <a:prstGeom prst="ellipse">
            <a:avLst/>
          </a:prstGeom>
          <a:solidFill>
            <a:srgbClr val="E83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2"/>
                </a:solidFill>
                <a:cs typeface="Futura Medium" panose="020B0602020204020303"/>
              </a:rPr>
              <a:t>17.5 million Australians visited a major retailer online in December 2020.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CCE7749-A584-434B-8F84-A345E3866022}"/>
              </a:ext>
            </a:extLst>
          </p:cNvPr>
          <p:cNvSpPr txBox="1"/>
          <p:nvPr/>
        </p:nvSpPr>
        <p:spPr>
          <a:xfrm>
            <a:off x="81280" y="6534854"/>
            <a:ext cx="99263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Source; Digital Content Planning, January to December 2020, Text, Digital (C/M), Person 18+, Mass Merchandiser subcategory, total time spent</a:t>
            </a:r>
            <a:endParaRPr lang="en-AU" sz="900" dirty="0">
              <a:solidFill>
                <a:schemeClr val="bg1"/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C6E2DEC7-6FFA-44C9-A8F5-C2D395D6F0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8111543"/>
              </p:ext>
            </p:extLst>
          </p:nvPr>
        </p:nvGraphicFramePr>
        <p:xfrm>
          <a:off x="4940699" y="2453797"/>
          <a:ext cx="6364446" cy="3288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115484F-D305-4AC5-B0B7-954E817B8FA2}"/>
              </a:ext>
            </a:extLst>
          </p:cNvPr>
          <p:cNvSpPr txBox="1"/>
          <p:nvPr/>
        </p:nvSpPr>
        <p:spPr>
          <a:xfrm>
            <a:off x="6767830" y="2314709"/>
            <a:ext cx="1747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C00000"/>
                </a:solidFill>
              </a:rPr>
              <a:t>Peak month April 2020 up 16% on month prior</a:t>
            </a:r>
          </a:p>
        </p:txBody>
      </p:sp>
    </p:spTree>
    <p:extLst>
      <p:ext uri="{BB962C8B-B14F-4D97-AF65-F5344CB8AC3E}">
        <p14:creationId xmlns:p14="http://schemas.microsoft.com/office/powerpoint/2010/main" val="1749284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FAFC541-89C0-491D-88D1-D63CD4196B5C}"/>
              </a:ext>
            </a:extLst>
          </p:cNvPr>
          <p:cNvSpPr txBox="1"/>
          <p:nvPr/>
        </p:nvSpPr>
        <p:spPr>
          <a:xfrm>
            <a:off x="4934396" y="1730276"/>
            <a:ext cx="6205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NAB ONLINE RETAIL SALES AND ABS RETAIL SALES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0F4CFBD0-06E2-4BC5-B28B-1EAD31AEF09F}"/>
              </a:ext>
            </a:extLst>
          </p:cNvPr>
          <p:cNvSpPr/>
          <p:nvPr/>
        </p:nvSpPr>
        <p:spPr>
          <a:xfrm>
            <a:off x="1051994" y="2321562"/>
            <a:ext cx="3017086" cy="2981958"/>
          </a:xfrm>
          <a:prstGeom prst="ellipse">
            <a:avLst/>
          </a:prstGeom>
          <a:solidFill>
            <a:srgbClr val="E83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/>
                </a:solidFill>
                <a:cs typeface="Futura Medium" panose="020B0602020204020303" pitchFamily="34" charset="-79"/>
              </a:rPr>
              <a:t>Australians spent $44.18 billion on online retail in the 12 months to December 2020, around 12.6% of the total retail trade estimate.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xmlns="" id="{44692122-0521-4787-938E-5348F4E3A14D}"/>
              </a:ext>
            </a:extLst>
          </p:cNvPr>
          <p:cNvSpPr txBox="1">
            <a:spLocks/>
          </p:cNvSpPr>
          <p:nvPr/>
        </p:nvSpPr>
        <p:spPr>
          <a:xfrm>
            <a:off x="351472" y="222597"/>
            <a:ext cx="10550208" cy="1274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95959"/>
                </a:solidFill>
                <a:latin typeface="Futura PT Heavy" panose="020B0802020204020303" pitchFamily="34" charset="0"/>
              </a:rPr>
              <a:t>44% year on year growth in online retail sales in 2020</a:t>
            </a:r>
            <a:endParaRPr lang="en-AU" sz="3200" dirty="0">
              <a:solidFill>
                <a:srgbClr val="595959"/>
              </a:solidFill>
              <a:latin typeface="Futura PT Heavy" panose="020B08020202040203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17C52A3-2CC8-44E6-9630-C809D73C0BCA}"/>
              </a:ext>
            </a:extLst>
          </p:cNvPr>
          <p:cNvSpPr txBox="1"/>
          <p:nvPr/>
        </p:nvSpPr>
        <p:spPr>
          <a:xfrm>
            <a:off x="81280" y="6523424"/>
            <a:ext cx="11325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Sources: </a:t>
            </a:r>
            <a:r>
              <a:rPr lang="en-US" sz="9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NAB Online Retail Sales Index</a:t>
            </a:r>
            <a:r>
              <a:rPr lang="en-US" sz="900" dirty="0">
                <a:solidFill>
                  <a:schemeClr val="bg1"/>
                </a:solidFill>
              </a:rPr>
              <a:t>, Australian Bureau of Statistics (ABS). *Data seasonally adjusted (</a:t>
            </a:r>
            <a:r>
              <a:rPr lang="en-US" sz="900" dirty="0" err="1">
                <a:solidFill>
                  <a:schemeClr val="bg1"/>
                </a:solidFill>
              </a:rPr>
              <a:t>s.a.</a:t>
            </a:r>
            <a:r>
              <a:rPr lang="en-US" sz="900" dirty="0">
                <a:solidFill>
                  <a:schemeClr val="bg1"/>
                </a:solidFill>
              </a:rPr>
              <a:t>) using TRAMO/SEATS (incl. trading-day &amp; Easter adjustment.) *p – Preliminary release from the ABS for September 2020. </a:t>
            </a:r>
            <a:endParaRPr lang="en-AU" sz="9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6FE6BB4-275F-4F4E-84E1-E33C63B93C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07" t="46190" r="38304" b="15873"/>
          <a:stretch/>
        </p:blipFill>
        <p:spPr>
          <a:xfrm>
            <a:off x="4934396" y="2139576"/>
            <a:ext cx="6205610" cy="377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95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A69EF23-472F-4430-9DC8-B9A45FD7DC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4958" t="39407" r="8730" b="15869"/>
          <a:stretch/>
        </p:blipFill>
        <p:spPr>
          <a:xfrm>
            <a:off x="1040081" y="1501458"/>
            <a:ext cx="9898312" cy="44219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39C348-5A56-42F8-A7B5-6A27A55FD1F6}"/>
              </a:ext>
            </a:extLst>
          </p:cNvPr>
          <p:cNvSpPr txBox="1"/>
          <p:nvPr/>
        </p:nvSpPr>
        <p:spPr>
          <a:xfrm>
            <a:off x="193040" y="6528594"/>
            <a:ext cx="10373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Source: Historical Statistics of the United States, Volume 3, Bureau of Economic Analysis ;McKinsey Covid-19 Analysis as reported by </a:t>
            </a:r>
            <a:r>
              <a:rPr lang="en-US" sz="1000" dirty="0" err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Ebiquity</a:t>
            </a:r>
            <a:r>
              <a:rPr lang="en-US" sz="1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.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endParaRPr lang="en-AU" sz="1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B5241E6-63A8-4E6B-A389-1E1B59D65B74}"/>
              </a:ext>
            </a:extLst>
          </p:cNvPr>
          <p:cNvSpPr txBox="1"/>
          <p:nvPr/>
        </p:nvSpPr>
        <p:spPr>
          <a:xfrm>
            <a:off x="952500" y="1618615"/>
            <a:ext cx="84315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Futura Medium" panose="020B0602020204020303" pitchFamily="34" charset="-79"/>
              </a:rPr>
              <a:t>MEDIA INVESTMENTS FOLLOW RISES AND FALLS IN GDP, WITH MORE EXTREME MOVEMENTS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xmlns="" id="{828C261D-D70D-4414-B04F-793CD1468948}"/>
              </a:ext>
            </a:extLst>
          </p:cNvPr>
          <p:cNvSpPr txBox="1">
            <a:spLocks/>
          </p:cNvSpPr>
          <p:nvPr/>
        </p:nvSpPr>
        <p:spPr>
          <a:xfrm>
            <a:off x="574992" y="230979"/>
            <a:ext cx="10011728" cy="1041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95959"/>
                </a:solidFill>
                <a:latin typeface="Futura PT Heavy" panose="020B0802020204020303" pitchFamily="34" charset="0"/>
              </a:rPr>
              <a:t>Fortunes of the ad market are linked to GDP</a:t>
            </a:r>
            <a:endParaRPr lang="en-AU" sz="3200" dirty="0">
              <a:solidFill>
                <a:srgbClr val="595959"/>
              </a:solidFill>
              <a:latin typeface="Futura PT Heavy" panose="020B0802020204020303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A4E79B8-87B5-4C6F-91E6-76A0DF244E17}"/>
              </a:ext>
            </a:extLst>
          </p:cNvPr>
          <p:cNvSpPr/>
          <p:nvPr/>
        </p:nvSpPr>
        <p:spPr>
          <a:xfrm>
            <a:off x="10093124" y="4378962"/>
            <a:ext cx="1700088" cy="1674597"/>
          </a:xfrm>
          <a:prstGeom prst="ellipse">
            <a:avLst/>
          </a:prstGeom>
          <a:solidFill>
            <a:srgbClr val="E83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2"/>
                </a:solidFill>
                <a:cs typeface="Futura Medium" panose="020B0602020204020303"/>
              </a:rPr>
              <a:t>Negative </a:t>
            </a:r>
          </a:p>
          <a:p>
            <a:pPr algn="ctr"/>
            <a:r>
              <a:rPr lang="en-US" sz="1600" b="1" dirty="0">
                <a:solidFill>
                  <a:schemeClr val="bg2"/>
                </a:solidFill>
                <a:cs typeface="Futura Medium" panose="020B0602020204020303"/>
              </a:rPr>
              <a:t>-1.5% real GDP for 2020-21 </a:t>
            </a:r>
          </a:p>
        </p:txBody>
      </p:sp>
    </p:spTree>
    <p:extLst>
      <p:ext uri="{BB962C8B-B14F-4D97-AF65-F5344CB8AC3E}">
        <p14:creationId xmlns:p14="http://schemas.microsoft.com/office/powerpoint/2010/main" val="1678468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xmlns="" id="{82616664-F6A2-4281-B861-0DD2ADEAA023}"/>
              </a:ext>
            </a:extLst>
          </p:cNvPr>
          <p:cNvSpPr txBox="1">
            <a:spLocks/>
          </p:cNvSpPr>
          <p:nvPr/>
        </p:nvSpPr>
        <p:spPr>
          <a:xfrm>
            <a:off x="574992" y="230978"/>
            <a:ext cx="10011728" cy="1305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95959"/>
                </a:solidFill>
                <a:latin typeface="Futura PT Heavy" panose="020B0802020204020303" pitchFamily="34" charset="0"/>
              </a:rPr>
              <a:t>Consumers are regaining confidence about their future financial outlook</a:t>
            </a:r>
            <a:endParaRPr lang="en-AU" sz="3200" dirty="0">
              <a:solidFill>
                <a:srgbClr val="595959"/>
              </a:solidFill>
              <a:latin typeface="Futura PT Heavy" panose="020B08020202040203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6CBAD6B-6C38-400F-8E20-7BA6E2575D60}"/>
              </a:ext>
            </a:extLst>
          </p:cNvPr>
          <p:cNvSpPr txBox="1"/>
          <p:nvPr/>
        </p:nvSpPr>
        <p:spPr>
          <a:xfrm>
            <a:off x="254000" y="6560021"/>
            <a:ext cx="7193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Source; </a:t>
            </a:r>
            <a:r>
              <a:rPr lang="en-US" sz="9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ANZ – Roy Morgan, ANZ Research, Australia Consumer Confidence Media Release  2 March 2021</a:t>
            </a:r>
            <a:endParaRPr lang="en-AU" sz="900" dirty="0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5919AAEC-A561-4231-9C16-2E6A5B01E5D1}"/>
              </a:ext>
            </a:extLst>
          </p:cNvPr>
          <p:cNvSpPr/>
          <p:nvPr/>
        </p:nvSpPr>
        <p:spPr>
          <a:xfrm>
            <a:off x="9281160" y="1143000"/>
            <a:ext cx="1932180" cy="1813029"/>
          </a:xfrm>
          <a:prstGeom prst="ellipse">
            <a:avLst/>
          </a:prstGeom>
          <a:solidFill>
            <a:srgbClr val="E83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2"/>
                </a:solidFill>
                <a:cs typeface="Futura Medium" panose="020B0602020204020303"/>
              </a:rPr>
              <a:t>Consumer confidence is increasing after collapse in mid-March 2020.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5C670A-4A86-4CED-8FB1-2FD2788C41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568" t="35124" r="11140" b="16667"/>
          <a:stretch/>
        </p:blipFill>
        <p:spPr>
          <a:xfrm>
            <a:off x="1515095" y="1536698"/>
            <a:ext cx="7775423" cy="487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12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F0B9AEA-D184-4CDC-A06C-618BE90926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42" t="31592" r="57774" b="13613"/>
          <a:stretch/>
        </p:blipFill>
        <p:spPr>
          <a:xfrm>
            <a:off x="1416673" y="1188721"/>
            <a:ext cx="9350387" cy="5230984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xmlns="" id="{BA3AD404-9356-4FA9-90CC-F8FEF902F6D1}"/>
              </a:ext>
            </a:extLst>
          </p:cNvPr>
          <p:cNvSpPr txBox="1">
            <a:spLocks/>
          </p:cNvSpPr>
          <p:nvPr/>
        </p:nvSpPr>
        <p:spPr>
          <a:xfrm>
            <a:off x="574992" y="230978"/>
            <a:ext cx="10011728" cy="1305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95959"/>
                </a:solidFill>
                <a:latin typeface="Futura PT Heavy" panose="020B0802020204020303" pitchFamily="34" charset="0"/>
              </a:rPr>
              <a:t>Slower growth in digital ad investment in 2020 driven by the impacts of COVID-19</a:t>
            </a:r>
            <a:endParaRPr lang="en-AU" sz="3200" dirty="0">
              <a:solidFill>
                <a:srgbClr val="595959"/>
              </a:solidFill>
              <a:latin typeface="Futura PT Heavy" panose="020B08020202040203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1511228-74E7-4573-9D2B-26FB75B4B216}"/>
              </a:ext>
            </a:extLst>
          </p:cNvPr>
          <p:cNvSpPr txBox="1"/>
          <p:nvPr/>
        </p:nvSpPr>
        <p:spPr>
          <a:xfrm>
            <a:off x="81280" y="6523424"/>
            <a:ext cx="99263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Source; </a:t>
            </a:r>
            <a:r>
              <a:rPr lang="en-US" sz="9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IAB Online Advertising Expenditure Report Compiled by PWC</a:t>
            </a:r>
            <a:endParaRPr lang="en-AU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35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xmlns="" id="{FCAAEC2C-F9AE-4597-979F-5240AC0C528B}"/>
              </a:ext>
            </a:extLst>
          </p:cNvPr>
          <p:cNvSpPr txBox="1">
            <a:spLocks/>
          </p:cNvSpPr>
          <p:nvPr/>
        </p:nvSpPr>
        <p:spPr>
          <a:xfrm>
            <a:off x="517842" y="137161"/>
            <a:ext cx="103687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95959"/>
                </a:solidFill>
                <a:latin typeface="Futura PT Heavy" panose="020B0802020204020303" pitchFamily="34" charset="0"/>
              </a:rPr>
              <a:t>All categories rebound from COVID-19 onset declines in first half of 2020</a:t>
            </a:r>
            <a:endParaRPr lang="en-AU" sz="3200" dirty="0">
              <a:solidFill>
                <a:srgbClr val="595959"/>
              </a:solidFill>
              <a:latin typeface="Futura PT Heavy" panose="020B08020202040203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86C5655-A222-4D2B-8970-4CC6631E9394}"/>
              </a:ext>
            </a:extLst>
          </p:cNvPr>
          <p:cNvSpPr txBox="1"/>
          <p:nvPr/>
        </p:nvSpPr>
        <p:spPr>
          <a:xfrm>
            <a:off x="0" y="1555100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Futura Medium" panose="020B0602020204020303" pitchFamily="34" charset="-79"/>
              </a:rPr>
              <a:t>QUARTERLY TOTAL ONLINE ADVERTISING EXPENDITURE BY CATEGORY ($ MILLION)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B927C49-5F74-4AB3-8C45-D423BD0D158D}"/>
              </a:ext>
            </a:extLst>
          </p:cNvPr>
          <p:cNvSpPr txBox="1"/>
          <p:nvPr/>
        </p:nvSpPr>
        <p:spPr>
          <a:xfrm>
            <a:off x="81280" y="6523424"/>
            <a:ext cx="99263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Source; </a:t>
            </a:r>
            <a:r>
              <a:rPr lang="en-US" sz="9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IAB Online Advertising Expenditure Report Compiled by PWC</a:t>
            </a:r>
            <a:endParaRPr lang="en-AU" sz="9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5D8A187-73EF-44FC-9FBC-A211A885A7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00" t="34306" r="58938" b="17084"/>
          <a:stretch/>
        </p:blipFill>
        <p:spPr>
          <a:xfrm>
            <a:off x="2052320" y="1999694"/>
            <a:ext cx="8097520" cy="420806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87B91EEC-36B2-4AF7-B3ED-611D06EAA903}"/>
              </a:ext>
            </a:extLst>
          </p:cNvPr>
          <p:cNvSpPr/>
          <p:nvPr/>
        </p:nvSpPr>
        <p:spPr>
          <a:xfrm>
            <a:off x="345122" y="2966710"/>
            <a:ext cx="2617470" cy="248365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CY20 online advertising market </a:t>
            </a:r>
            <a:b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$9.5  billion, </a:t>
            </a:r>
          </a:p>
          <a:p>
            <a:pPr algn="ctr"/>
            <a: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up 2% year on year</a:t>
            </a:r>
            <a:endParaRPr lang="en-AU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53287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xmlns="" id="{FCAAEC2C-F9AE-4597-979F-5240AC0C528B}"/>
              </a:ext>
            </a:extLst>
          </p:cNvPr>
          <p:cNvSpPr txBox="1">
            <a:spLocks/>
          </p:cNvSpPr>
          <p:nvPr/>
        </p:nvSpPr>
        <p:spPr>
          <a:xfrm>
            <a:off x="517842" y="137161"/>
            <a:ext cx="103687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95959"/>
                </a:solidFill>
                <a:latin typeface="Futura PT Heavy" panose="020B0802020204020303" pitchFamily="34" charset="0"/>
              </a:rPr>
              <a:t>Video now attracts more than half of general display revenue</a:t>
            </a:r>
            <a:endParaRPr lang="en-AU" sz="3200" dirty="0">
              <a:solidFill>
                <a:srgbClr val="595959"/>
              </a:solidFill>
              <a:latin typeface="Futura PT Heavy" panose="020B08020202040203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86C5655-A222-4D2B-8970-4CC6631E9394}"/>
              </a:ext>
            </a:extLst>
          </p:cNvPr>
          <p:cNvSpPr txBox="1"/>
          <p:nvPr/>
        </p:nvSpPr>
        <p:spPr>
          <a:xfrm>
            <a:off x="0" y="1244207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Futura Medium" panose="020B0602020204020303" pitchFamily="34" charset="-79"/>
              </a:rPr>
              <a:t>GENERAL ONLINE DISPLAY ADVERTISING EXPENDITURE CY20 V CY19 ($ MILLION)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B9B5B5C-F5BE-4036-8800-1EA84767BBBD}"/>
              </a:ext>
            </a:extLst>
          </p:cNvPr>
          <p:cNvSpPr txBox="1"/>
          <p:nvPr/>
        </p:nvSpPr>
        <p:spPr>
          <a:xfrm>
            <a:off x="81280" y="6523424"/>
            <a:ext cx="99263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Source; </a:t>
            </a:r>
            <a:r>
              <a:rPr lang="en-US" sz="9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IAB Online Advertising Expenditure Report Compiled by PWC</a:t>
            </a:r>
            <a:endParaRPr lang="en-AU" sz="9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0CBADB-4796-4DC6-9AD5-3C023F4009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885" t="33122" r="59099" b="11488"/>
          <a:stretch/>
        </p:blipFill>
        <p:spPr>
          <a:xfrm>
            <a:off x="1901867" y="1613242"/>
            <a:ext cx="8394270" cy="480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74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6F056360-C234-432B-838A-BA477D7268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0121546"/>
              </p:ext>
            </p:extLst>
          </p:nvPr>
        </p:nvGraphicFramePr>
        <p:xfrm>
          <a:off x="2044065" y="2199957"/>
          <a:ext cx="8103870" cy="3869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2">
            <a:extLst>
              <a:ext uri="{FF2B5EF4-FFF2-40B4-BE49-F238E27FC236}">
                <a16:creationId xmlns:a16="http://schemas.microsoft.com/office/drawing/2014/main" xmlns="" id="{58CACEEC-E873-4073-93D5-FFC755E957A0}"/>
              </a:ext>
            </a:extLst>
          </p:cNvPr>
          <p:cNvSpPr txBox="1">
            <a:spLocks/>
          </p:cNvSpPr>
          <p:nvPr/>
        </p:nvSpPr>
        <p:spPr>
          <a:xfrm>
            <a:off x="517842" y="137161"/>
            <a:ext cx="103687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95959"/>
                </a:solidFill>
                <a:latin typeface="Futura PT Heavy" panose="020B0802020204020303" pitchFamily="34" charset="0"/>
              </a:rPr>
              <a:t>Investment in digital advertising forecast to continue growth at 4.4% CAGR through to 2024</a:t>
            </a:r>
            <a:endParaRPr lang="en-AU" sz="3200" dirty="0">
              <a:solidFill>
                <a:srgbClr val="595959"/>
              </a:solidFill>
              <a:latin typeface="Futura PT Heavy" panose="020B08020202040203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48F0637-F28E-4645-8356-B4D27393E810}"/>
              </a:ext>
            </a:extLst>
          </p:cNvPr>
          <p:cNvSpPr txBox="1"/>
          <p:nvPr/>
        </p:nvSpPr>
        <p:spPr>
          <a:xfrm>
            <a:off x="0" y="153224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Futura Medium" panose="020B0602020204020303" pitchFamily="34" charset="-79"/>
              </a:rPr>
              <a:t>PWC ONLINE MEDIA AND ENTERTAINMENT REPORT 2020 - 2024 </a:t>
            </a:r>
            <a:br>
              <a:rPr lang="en-A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Futura Medium" panose="020B0602020204020303" pitchFamily="34" charset="-79"/>
              </a:rPr>
            </a:br>
            <a:r>
              <a:rPr lang="en-A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Futura Medium" panose="020B0602020204020303" pitchFamily="34" charset="-79"/>
              </a:rPr>
              <a:t>ONLINE ADVERTISING EXPENDITURE FORECAST ($ MILLION)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957050A-12E0-4511-8F5C-46EB95A9D005}"/>
              </a:ext>
            </a:extLst>
          </p:cNvPr>
          <p:cNvSpPr/>
          <p:nvPr/>
        </p:nvSpPr>
        <p:spPr>
          <a:xfrm>
            <a:off x="873567" y="4149145"/>
            <a:ext cx="1700088" cy="167459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2"/>
                </a:solidFill>
                <a:cs typeface="Futura Medium" panose="020B0602020204020303" pitchFamily="34" charset="-79"/>
              </a:rPr>
              <a:t>Display </a:t>
            </a:r>
            <a:br>
              <a:rPr lang="en-US" sz="1600" b="1" dirty="0">
                <a:solidFill>
                  <a:schemeClr val="bg2"/>
                </a:solidFill>
                <a:cs typeface="Futura Medium" panose="020B0602020204020303" pitchFamily="34" charset="-79"/>
              </a:rPr>
            </a:br>
            <a:r>
              <a:rPr lang="en-US" sz="1600" b="1" dirty="0">
                <a:solidFill>
                  <a:schemeClr val="bg2"/>
                </a:solidFill>
                <a:cs typeface="Futura Medium" panose="020B0602020204020303" pitchFamily="34" charset="-79"/>
              </a:rPr>
              <a:t>CAGR 7.7%, driven by video at 19.6%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AB31F211-9A22-448C-AD5E-6A424C3917A2}"/>
              </a:ext>
            </a:extLst>
          </p:cNvPr>
          <p:cNvSpPr/>
          <p:nvPr/>
        </p:nvSpPr>
        <p:spPr>
          <a:xfrm>
            <a:off x="343977" y="2755902"/>
            <a:ext cx="1700088" cy="1674597"/>
          </a:xfrm>
          <a:prstGeom prst="ellipse">
            <a:avLst/>
          </a:prstGeom>
          <a:solidFill>
            <a:srgbClr val="E83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2"/>
                </a:solidFill>
                <a:cs typeface="Futura Medium" panose="020B0602020204020303"/>
              </a:rPr>
              <a:t>Total online advertising</a:t>
            </a:r>
          </a:p>
          <a:p>
            <a:pPr algn="ctr"/>
            <a:r>
              <a:rPr lang="en-US" sz="1600" b="1" dirty="0">
                <a:solidFill>
                  <a:schemeClr val="bg2"/>
                </a:solidFill>
                <a:cs typeface="Futura Medium" panose="020B0602020204020303"/>
              </a:rPr>
              <a:t>2019-2024</a:t>
            </a:r>
          </a:p>
          <a:p>
            <a:pPr algn="ctr"/>
            <a:r>
              <a:rPr lang="en-US" sz="1600" b="1" dirty="0">
                <a:solidFill>
                  <a:schemeClr val="bg2"/>
                </a:solidFill>
                <a:cs typeface="Futura Medium" panose="020B0602020204020303"/>
              </a:rPr>
              <a:t>CAGR 4.4%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D174F6C-43F7-4E36-9A5C-A52C2B1F06E0}"/>
              </a:ext>
            </a:extLst>
          </p:cNvPr>
          <p:cNvSpPr txBox="1"/>
          <p:nvPr/>
        </p:nvSpPr>
        <p:spPr>
          <a:xfrm>
            <a:off x="81280" y="6523424"/>
            <a:ext cx="99263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Source; </a:t>
            </a:r>
            <a:r>
              <a:rPr lang="en-US" sz="9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PWC Online Media and Entertainment Outlook Report 2020 - 2024</a:t>
            </a:r>
            <a:endParaRPr lang="en-AU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408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10B5E7CE-27F6-4EA7-941A-B8CCC2F626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93020"/>
              </p:ext>
            </p:extLst>
          </p:nvPr>
        </p:nvGraphicFramePr>
        <p:xfrm>
          <a:off x="1252220" y="2318657"/>
          <a:ext cx="6560820" cy="3766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2">
            <a:extLst>
              <a:ext uri="{FF2B5EF4-FFF2-40B4-BE49-F238E27FC236}">
                <a16:creationId xmlns:a16="http://schemas.microsoft.com/office/drawing/2014/main" xmlns="" id="{E1DDDF8A-5926-498B-8514-7D020CC885C0}"/>
              </a:ext>
            </a:extLst>
          </p:cNvPr>
          <p:cNvSpPr txBox="1">
            <a:spLocks/>
          </p:cNvSpPr>
          <p:nvPr/>
        </p:nvSpPr>
        <p:spPr>
          <a:xfrm>
            <a:off x="574992" y="230979"/>
            <a:ext cx="10011728" cy="1041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95959"/>
                </a:solidFill>
                <a:latin typeface="Futura PT Heavy" panose="020B0802020204020303" pitchFamily="34" charset="0"/>
              </a:rPr>
              <a:t>2020 was a boom year for digital content consumption</a:t>
            </a:r>
            <a:endParaRPr lang="en-AU" sz="3200" dirty="0">
              <a:solidFill>
                <a:srgbClr val="595959"/>
              </a:solidFill>
              <a:latin typeface="Futura PT Heavy" panose="020B08020202040203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92FB51F-6DC3-48B8-AC1D-1A3D9D69C7BD}"/>
              </a:ext>
            </a:extLst>
          </p:cNvPr>
          <p:cNvSpPr txBox="1"/>
          <p:nvPr/>
        </p:nvSpPr>
        <p:spPr>
          <a:xfrm>
            <a:off x="81280" y="6534854"/>
            <a:ext cx="99263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Source; Nielsen Digital Content Ratings  Monthly Tagged, January  2019 – February 2021, P2+, Digital c/m, Text, Top 150 brands, Total Time Spent</a:t>
            </a:r>
            <a:endParaRPr lang="en-AU" sz="9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B75C648-B7DD-40D7-A963-AF462BCD700E}"/>
              </a:ext>
            </a:extLst>
          </p:cNvPr>
          <p:cNvSpPr txBox="1"/>
          <p:nvPr/>
        </p:nvSpPr>
        <p:spPr>
          <a:xfrm>
            <a:off x="0" y="15132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TOTAL TIME FOR TOTAL AUDIENCE OF </a:t>
            </a:r>
            <a:br>
              <a:rPr lang="en-AU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AU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TOP 150 TAGGED DIGITAL CONTENT BRANDS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2C91339-0D99-4743-ABE5-CF5AA096EE63}"/>
              </a:ext>
            </a:extLst>
          </p:cNvPr>
          <p:cNvSpPr/>
          <p:nvPr/>
        </p:nvSpPr>
        <p:spPr>
          <a:xfrm>
            <a:off x="8012430" y="2441970"/>
            <a:ext cx="2665731" cy="25199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CY2020</a:t>
            </a:r>
          </a:p>
          <a:p>
            <a:pPr algn="ctr"/>
            <a: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total time spent on top 150 digital content brands up </a:t>
            </a:r>
            <a:b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19% YoY.</a:t>
            </a:r>
            <a:endParaRPr lang="en-AU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DDDA791-C58A-451B-A4CA-C7EB2B9EDD9A}"/>
              </a:ext>
            </a:extLst>
          </p:cNvPr>
          <p:cNvSpPr txBox="1"/>
          <p:nvPr/>
        </p:nvSpPr>
        <p:spPr>
          <a:xfrm>
            <a:off x="3042739" y="2318657"/>
            <a:ext cx="182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C00000"/>
                </a:solidFill>
              </a:rPr>
              <a:t>Peak month March 2020 up 28% YoY</a:t>
            </a:r>
          </a:p>
        </p:txBody>
      </p:sp>
    </p:spTree>
    <p:extLst>
      <p:ext uri="{BB962C8B-B14F-4D97-AF65-F5344CB8AC3E}">
        <p14:creationId xmlns:p14="http://schemas.microsoft.com/office/powerpoint/2010/main" val="665688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AA1B71D6-1184-4CEF-984F-28405D0F58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129616"/>
              </p:ext>
            </p:extLst>
          </p:nvPr>
        </p:nvGraphicFramePr>
        <p:xfrm>
          <a:off x="29050" y="2086908"/>
          <a:ext cx="6729548" cy="4254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9B9311-D6C7-46BE-80F1-AC198032272A}"/>
              </a:ext>
            </a:extLst>
          </p:cNvPr>
          <p:cNvSpPr txBox="1"/>
          <p:nvPr/>
        </p:nvSpPr>
        <p:spPr>
          <a:xfrm>
            <a:off x="29050" y="1714181"/>
            <a:ext cx="6979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Futura Medium" panose="020B0602020204020303" pitchFamily="34" charset="-79"/>
              </a:rPr>
              <a:t>SHARE OF INTERNET TIME BY ACTIVITY IN 2020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xmlns="" id="{0C292B7F-2FAF-471D-B689-3A38F0A6980C}"/>
              </a:ext>
            </a:extLst>
          </p:cNvPr>
          <p:cNvSpPr txBox="1">
            <a:spLocks/>
          </p:cNvSpPr>
          <p:nvPr/>
        </p:nvSpPr>
        <p:spPr>
          <a:xfrm>
            <a:off x="574992" y="222520"/>
            <a:ext cx="10011728" cy="1086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95959"/>
                </a:solidFill>
                <a:latin typeface="Futura PT Heavy" panose="020B0802020204020303" pitchFamily="34" charset="0"/>
              </a:rPr>
              <a:t>51% of online time is spent using internet tools and 49% consuming a range of other content</a:t>
            </a:r>
            <a:endParaRPr lang="en-AU" sz="3200" dirty="0">
              <a:solidFill>
                <a:srgbClr val="595959"/>
              </a:solidFill>
              <a:latin typeface="Futura PT Heavy" panose="020B0802020204020303" pitchFamily="34" charset="0"/>
            </a:endParaRPr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xmlns="" id="{32CCEBBA-B382-413E-8394-49203D95B36B}"/>
              </a:ext>
            </a:extLst>
          </p:cNvPr>
          <p:cNvSpPr/>
          <p:nvPr/>
        </p:nvSpPr>
        <p:spPr>
          <a:xfrm rot="10800000">
            <a:off x="6758599" y="2275132"/>
            <a:ext cx="250371" cy="3632026"/>
          </a:xfrm>
          <a:prstGeom prst="rightBracket">
            <a:avLst>
              <a:gd name="adj" fmla="val 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B4B39FE-BA8B-437A-B4AB-C83723087E0A}"/>
              </a:ext>
            </a:extLst>
          </p:cNvPr>
          <p:cNvSpPr txBox="1"/>
          <p:nvPr/>
        </p:nvSpPr>
        <p:spPr>
          <a:xfrm>
            <a:off x="7273108" y="2796506"/>
            <a:ext cx="30489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INTERNET TOOLS INCLUDING: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Social platforms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Instant Messaging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Online share drives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Video conferencing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Search</a:t>
            </a:r>
            <a:endParaRPr lang="en-A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7E82A47-088E-4B42-829F-3D9BDC6B665F}"/>
              </a:ext>
            </a:extLst>
          </p:cNvPr>
          <p:cNvSpPr txBox="1"/>
          <p:nvPr/>
        </p:nvSpPr>
        <p:spPr>
          <a:xfrm>
            <a:off x="254000" y="6560021"/>
            <a:ext cx="7193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Source; Digital Content Planning, January to December 2020, Text, Digital (C/M), Person 18+, Categories/Sub-categories, total time spent</a:t>
            </a:r>
            <a:endParaRPr lang="en-AU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16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9B9311-D6C7-46BE-80F1-AC198032272A}"/>
              </a:ext>
            </a:extLst>
          </p:cNvPr>
          <p:cNvSpPr txBox="1"/>
          <p:nvPr/>
        </p:nvSpPr>
        <p:spPr>
          <a:xfrm>
            <a:off x="-11862" y="1347602"/>
            <a:ext cx="7315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Futura Medium" panose="020B0602020204020303" pitchFamily="34" charset="-79"/>
              </a:rPr>
              <a:t>SHARE OF ONLINE CONTENT TIME SPENT IN 2020</a:t>
            </a:r>
          </a:p>
          <a:p>
            <a:pPr algn="ctr"/>
            <a:r>
              <a:rPr lang="en-A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Futura Medium" panose="020B0602020204020303" pitchFamily="34" charset="-79"/>
              </a:rPr>
              <a:t>(BREAKDOWN OF 49% OF TOTAL ONLINE TIME SPENT ON CONTENT)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xmlns="" id="{0C292B7F-2FAF-471D-B689-3A38F0A6980C}"/>
              </a:ext>
            </a:extLst>
          </p:cNvPr>
          <p:cNvSpPr txBox="1">
            <a:spLocks/>
          </p:cNvSpPr>
          <p:nvPr/>
        </p:nvSpPr>
        <p:spPr>
          <a:xfrm>
            <a:off x="414972" y="90007"/>
            <a:ext cx="10432098" cy="1269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95959"/>
                </a:solidFill>
                <a:latin typeface="Futura PT Heavy" panose="020B0802020204020303" pitchFamily="34" charset="0"/>
              </a:rPr>
              <a:t>48% of online time spent consuming content is spent on entertainment</a:t>
            </a:r>
            <a:endParaRPr lang="en-AU" sz="3200" dirty="0">
              <a:solidFill>
                <a:srgbClr val="595959"/>
              </a:solidFill>
              <a:latin typeface="Futura PT Heavy" panose="020B0802020204020303" pitchFamily="34" charset="0"/>
            </a:endParaRPr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xmlns="" id="{32CCEBBA-B382-413E-8394-49203D95B36B}"/>
              </a:ext>
            </a:extLst>
          </p:cNvPr>
          <p:cNvSpPr/>
          <p:nvPr/>
        </p:nvSpPr>
        <p:spPr>
          <a:xfrm>
            <a:off x="6968059" y="2065858"/>
            <a:ext cx="129971" cy="3928307"/>
          </a:xfrm>
          <a:prstGeom prst="rightBracket">
            <a:avLst>
              <a:gd name="adj" fmla="val 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B4B39FE-BA8B-437A-B4AB-C83723087E0A}"/>
              </a:ext>
            </a:extLst>
          </p:cNvPr>
          <p:cNvSpPr txBox="1"/>
          <p:nvPr/>
        </p:nvSpPr>
        <p:spPr>
          <a:xfrm>
            <a:off x="7303769" y="2459570"/>
            <a:ext cx="36893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MOST POPULAR ENTERTAINMENT CONTENT: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Video &amp; movies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Online games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Broadcast media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Music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Sports </a:t>
            </a:r>
          </a:p>
          <a:p>
            <a:endParaRPr lang="en-A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7E82A47-088E-4B42-829F-3D9BDC6B665F}"/>
              </a:ext>
            </a:extLst>
          </p:cNvPr>
          <p:cNvSpPr txBox="1"/>
          <p:nvPr/>
        </p:nvSpPr>
        <p:spPr>
          <a:xfrm>
            <a:off x="254000" y="6560021"/>
            <a:ext cx="7193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Source; Digital Content Planning, January to December 2020, Text, Digital (C/M), Person 18+, Categories/Sub-categories, total time spent</a:t>
            </a:r>
            <a:endParaRPr lang="en-AU" sz="900" dirty="0">
              <a:solidFill>
                <a:schemeClr val="bg1"/>
              </a:solidFill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xmlns="" id="{774ECACB-7836-4B2D-9EF5-B4C2C5B92E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7510993"/>
              </p:ext>
            </p:extLst>
          </p:nvPr>
        </p:nvGraphicFramePr>
        <p:xfrm>
          <a:off x="32815" y="1721268"/>
          <a:ext cx="7270953" cy="4689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9775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F64311A-E27E-BD4E-A46F-08486E2C8903}"/>
              </a:ext>
            </a:extLst>
          </p:cNvPr>
          <p:cNvSpPr/>
          <p:nvPr/>
        </p:nvSpPr>
        <p:spPr bwMode="auto">
          <a:xfrm flipH="1">
            <a:off x="4806" y="3739040"/>
            <a:ext cx="12192000" cy="1331229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44000" indent="-144000" defTabSz="144000" eaLnBrk="0" hangingPunct="0">
              <a:buFont typeface="Arial" panose="020B0604020202020204" pitchFamily="34" charset="0"/>
              <a:buChar char="•"/>
            </a:pPr>
            <a:endParaRPr lang="en-AU" sz="1600" dirty="0">
              <a:latin typeface="Century Gothic" pitchFamily="-65" charset="0"/>
              <a:cs typeface="Tahoma" pitchFamily="-65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AF65195-3232-7445-BC33-0CE68E4CD57A}"/>
              </a:ext>
            </a:extLst>
          </p:cNvPr>
          <p:cNvSpPr/>
          <p:nvPr/>
        </p:nvSpPr>
        <p:spPr>
          <a:xfrm>
            <a:off x="0" y="5647764"/>
            <a:ext cx="12192000" cy="5378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RN_Deck5">
            <a:extLst>
              <a:ext uri="{FF2B5EF4-FFF2-40B4-BE49-F238E27FC236}">
                <a16:creationId xmlns:a16="http://schemas.microsoft.com/office/drawing/2014/main" xmlns="" id="{D1078346-6C00-4A43-AD74-3860D77F632D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1" b="48572"/>
          <a:stretch/>
        </p:blipFill>
        <p:spPr>
          <a:xfrm>
            <a:off x="29980" y="1767412"/>
            <a:ext cx="12192000" cy="165462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42A5D0A5-6E2F-43D4-BA0E-822B89AB466D}"/>
              </a:ext>
            </a:extLst>
          </p:cNvPr>
          <p:cNvSpPr txBox="1">
            <a:spLocks/>
          </p:cNvSpPr>
          <p:nvPr/>
        </p:nvSpPr>
        <p:spPr>
          <a:xfrm>
            <a:off x="3106184" y="3913381"/>
            <a:ext cx="2204720" cy="1120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A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DESKTOP</a:t>
            </a:r>
          </a:p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A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8.5 million PC</a:t>
            </a:r>
          </a:p>
          <a:p>
            <a:pPr marL="0" indent="0" algn="ctr">
              <a:spcBef>
                <a:spcPts val="200"/>
              </a:spcBef>
              <a:buFont typeface="Arial" panose="020B0604020202020204" pitchFamily="34" charset="0"/>
              <a:buNone/>
            </a:pPr>
            <a:r>
              <a:rPr lang="en-A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2.9 million MAC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EEF4C8F9-0C3B-4601-A077-4E9C0920F042}"/>
              </a:ext>
            </a:extLst>
          </p:cNvPr>
          <p:cNvSpPr txBox="1">
            <a:spLocks/>
          </p:cNvSpPr>
          <p:nvPr/>
        </p:nvSpPr>
        <p:spPr>
          <a:xfrm>
            <a:off x="6066966" y="3928371"/>
            <a:ext cx="2204719" cy="1054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A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CONNECTED TV</a:t>
            </a:r>
            <a:endParaRPr lang="en-AU" sz="500" b="1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A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7.3 million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BD57E65F-816C-4FBD-B375-D80805580581}"/>
              </a:ext>
            </a:extLst>
          </p:cNvPr>
          <p:cNvSpPr txBox="1">
            <a:spLocks/>
          </p:cNvSpPr>
          <p:nvPr/>
        </p:nvSpPr>
        <p:spPr>
          <a:xfrm>
            <a:off x="8862857" y="3913381"/>
            <a:ext cx="2543100" cy="120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A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TABLET</a:t>
            </a:r>
          </a:p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A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4.4 million iPad </a:t>
            </a:r>
          </a:p>
          <a:p>
            <a:pPr marL="0" indent="0" algn="ctr">
              <a:spcBef>
                <a:spcPts val="200"/>
              </a:spcBef>
              <a:buFont typeface="Arial" panose="020B0604020202020204" pitchFamily="34" charset="0"/>
              <a:buNone/>
            </a:pPr>
            <a:r>
              <a:rPr lang="en-A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1.4 million Android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AU" sz="2000" b="1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097847C-4383-45B0-8A64-8AB0A9380974}"/>
              </a:ext>
            </a:extLst>
          </p:cNvPr>
          <p:cNvSpPr txBox="1"/>
          <p:nvPr/>
        </p:nvSpPr>
        <p:spPr>
          <a:xfrm>
            <a:off x="55153" y="6457176"/>
            <a:ext cx="5017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Source; IAB Australia Nielsen Digital Enumeration Study September 20 – November 20 quarter ages 14+ n=3000 per quarter; </a:t>
            </a:r>
            <a:r>
              <a:rPr lang="en-US" sz="800" dirty="0" err="1">
                <a:solidFill>
                  <a:schemeClr val="bg1"/>
                </a:solidFill>
              </a:rPr>
              <a:t>ThinkTV</a:t>
            </a:r>
            <a:r>
              <a:rPr lang="en-US" sz="800" dirty="0">
                <a:solidFill>
                  <a:schemeClr val="bg1"/>
                </a:solidFill>
              </a:rPr>
              <a:t> TV Fact Pack Tech Penetration H1 2020</a:t>
            </a:r>
            <a:endParaRPr lang="en-AU" sz="800" dirty="0">
              <a:solidFill>
                <a:schemeClr val="bg1"/>
              </a:solidFill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5E836952-89C2-DB4D-9590-E8F89609A12C}"/>
              </a:ext>
            </a:extLst>
          </p:cNvPr>
          <p:cNvSpPr txBox="1">
            <a:spLocks/>
          </p:cNvSpPr>
          <p:nvPr/>
        </p:nvSpPr>
        <p:spPr>
          <a:xfrm>
            <a:off x="576182" y="371587"/>
            <a:ext cx="9875757" cy="1041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95959"/>
                </a:solidFill>
                <a:latin typeface="Futura PT Heavy" panose="020B0802020204020303" pitchFamily="34" charset="0"/>
              </a:rPr>
              <a:t>Australians continue to access online content </a:t>
            </a:r>
            <a:r>
              <a:rPr lang="en-US" sz="3200" u="sng" dirty="0">
                <a:solidFill>
                  <a:srgbClr val="595959"/>
                </a:solidFill>
                <a:latin typeface="Futura PT Heavy" panose="020B0802020204020303" pitchFamily="34" charset="0"/>
              </a:rPr>
              <a:t>daily</a:t>
            </a:r>
            <a:r>
              <a:rPr lang="en-US" sz="3200" dirty="0">
                <a:solidFill>
                  <a:srgbClr val="595959"/>
                </a:solidFill>
                <a:latin typeface="Futura PT Heavy" panose="020B0802020204020303" pitchFamily="34" charset="0"/>
              </a:rPr>
              <a:t> across multiple screens</a:t>
            </a:r>
            <a:endParaRPr lang="en-AU" sz="3200" dirty="0">
              <a:solidFill>
                <a:srgbClr val="595959"/>
              </a:solidFill>
              <a:latin typeface="Futura PT Heavy" panose="020B08020202040203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7E391F2-AC1D-0643-B35F-954A9EC4BFDD}"/>
              </a:ext>
            </a:extLst>
          </p:cNvPr>
          <p:cNvSpPr/>
          <p:nvPr/>
        </p:nvSpPr>
        <p:spPr>
          <a:xfrm>
            <a:off x="6215782" y="1925248"/>
            <a:ext cx="1917048" cy="10417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00"/>
              </a:highligh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31DD1A2-38E3-014E-AA8C-F381D8462F3E}"/>
              </a:ext>
            </a:extLst>
          </p:cNvPr>
          <p:cNvSpPr/>
          <p:nvPr/>
        </p:nvSpPr>
        <p:spPr>
          <a:xfrm>
            <a:off x="1340165" y="2791290"/>
            <a:ext cx="278772" cy="4286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00"/>
              </a:highligh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25EACBB-9C4C-E641-85DE-75F40D9A8F49}"/>
              </a:ext>
            </a:extLst>
          </p:cNvPr>
          <p:cNvSpPr/>
          <p:nvPr/>
        </p:nvSpPr>
        <p:spPr>
          <a:xfrm>
            <a:off x="9968459" y="2674296"/>
            <a:ext cx="419724" cy="5456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4E7BD6-167E-4B7C-8925-DDA1D0905A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6182" y="3913382"/>
            <a:ext cx="1758950" cy="88962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A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MOBILE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A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17.3 million</a:t>
            </a:r>
          </a:p>
          <a:p>
            <a:pPr marL="0" indent="0" algn="ctr">
              <a:buNone/>
            </a:pPr>
            <a:endParaRPr lang="en-AU" sz="2000" b="1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xmlns="" id="{3621228D-F49A-BC45-AC31-896659594B46}"/>
              </a:ext>
            </a:extLst>
          </p:cNvPr>
          <p:cNvSpPr txBox="1">
            <a:spLocks/>
          </p:cNvSpPr>
          <p:nvPr/>
        </p:nvSpPr>
        <p:spPr>
          <a:xfrm>
            <a:off x="753034" y="5741893"/>
            <a:ext cx="10663519" cy="403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Font typeface="Arial" panose="020B0604020202020204" pitchFamily="34" charset="0"/>
              <a:buNone/>
            </a:pPr>
            <a:r>
              <a:rPr lang="en-US" sz="23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Average 6.7 video capable screens per household</a:t>
            </a:r>
          </a:p>
        </p:txBody>
      </p:sp>
      <p:pic>
        <p:nvPicPr>
          <p:cNvPr id="27" name="Picture 26" descr="ARN_Deck5">
            <a:extLst>
              <a:ext uri="{FF2B5EF4-FFF2-40B4-BE49-F238E27FC236}">
                <a16:creationId xmlns:a16="http://schemas.microsoft.com/office/drawing/2014/main" xmlns="" id="{5291BE36-E864-0B4E-8CD9-0FDA47A0E2B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0" t="33861" r="57422" b="48572"/>
          <a:stretch/>
        </p:blipFill>
        <p:spPr>
          <a:xfrm>
            <a:off x="3334172" y="2321653"/>
            <a:ext cx="2043048" cy="120474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2EED2EA-C287-6C4C-9E92-634F938FF2F8}"/>
              </a:ext>
            </a:extLst>
          </p:cNvPr>
          <p:cNvSpPr/>
          <p:nvPr/>
        </p:nvSpPr>
        <p:spPr>
          <a:xfrm>
            <a:off x="3763796" y="2596697"/>
            <a:ext cx="1035776" cy="625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6385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8FDB4AE6-9A61-4201-9494-99350205AEAB}"/>
              </a:ext>
            </a:extLst>
          </p:cNvPr>
          <p:cNvGraphicFramePr>
            <a:graphicFrameLocks/>
          </p:cNvGraphicFramePr>
          <p:nvPr/>
        </p:nvGraphicFramePr>
        <p:xfrm>
          <a:off x="1562501" y="2498061"/>
          <a:ext cx="6672943" cy="3230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704581-ED13-4603-A32F-BC547D13C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894" y="421958"/>
            <a:ext cx="10068932" cy="646331"/>
          </a:xfrm>
        </p:spPr>
        <p:txBody>
          <a:bodyPr>
            <a:normAutofit/>
          </a:bodyPr>
          <a:lstStyle/>
          <a:p>
            <a:r>
              <a:rPr lang="en-AU" sz="3200" dirty="0">
                <a:solidFill>
                  <a:srgbClr val="595959"/>
                </a:solidFill>
                <a:latin typeface="Futura PT Heavy" panose="020B0802020204020303" pitchFamily="34" charset="0"/>
              </a:rPr>
              <a:t>Connected TV audience is growing strongly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A5858F3-B67F-4DF7-8F44-4D2BA0724747}"/>
              </a:ext>
            </a:extLst>
          </p:cNvPr>
          <p:cNvSpPr txBox="1"/>
          <p:nvPr/>
        </p:nvSpPr>
        <p:spPr>
          <a:xfrm>
            <a:off x="269239" y="6535118"/>
            <a:ext cx="8700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Source; IAB Australia Nielsen Digital Enumeration Study September 20 – November 20 quarter ages 14+ n=3000 per quarter</a:t>
            </a:r>
            <a:endParaRPr lang="en-AU" sz="900" dirty="0">
              <a:solidFill>
                <a:schemeClr val="bg1"/>
              </a:solidFill>
            </a:endParaRPr>
          </a:p>
          <a:p>
            <a:endParaRPr lang="en-AU" sz="9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F5B416F-FF71-46E2-902F-235ED3BE2E01}"/>
              </a:ext>
            </a:extLst>
          </p:cNvPr>
          <p:cNvSpPr txBox="1"/>
          <p:nvPr/>
        </p:nvSpPr>
        <p:spPr>
          <a:xfrm>
            <a:off x="108857" y="1570945"/>
            <a:ext cx="11898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VIEW INTERNET CONTENT ON A CONNECTED TV DAILY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1DF2C420-25D6-4203-AA39-F18E0436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04E3-1C24-49D0-B078-011BD49B2585}" type="slidenum">
              <a:rPr lang="en-AU" smtClean="0"/>
              <a:t>6</a:t>
            </a:fld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8A54D322-74B1-4B80-9A40-A4E97A87B206}"/>
              </a:ext>
            </a:extLst>
          </p:cNvPr>
          <p:cNvSpPr/>
          <p:nvPr/>
        </p:nvSpPr>
        <p:spPr>
          <a:xfrm>
            <a:off x="6807200" y="3642708"/>
            <a:ext cx="1514006" cy="1488273"/>
          </a:xfrm>
          <a:prstGeom prst="ellipse">
            <a:avLst/>
          </a:prstGeom>
          <a:solidFill>
            <a:srgbClr val="E83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550D5CB-2A52-4C4B-BE54-D481E3662951}"/>
              </a:ext>
            </a:extLst>
          </p:cNvPr>
          <p:cNvSpPr txBox="1"/>
          <p:nvPr/>
        </p:nvSpPr>
        <p:spPr>
          <a:xfrm>
            <a:off x="6834625" y="3879399"/>
            <a:ext cx="1521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26% </a:t>
            </a:r>
            <a:br>
              <a:rPr lang="en-AU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-AU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YoY</a:t>
            </a:r>
            <a:br>
              <a:rPr lang="en-AU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-AU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increase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182EF08A-36AF-4028-885B-47B28E592952}"/>
              </a:ext>
            </a:extLst>
          </p:cNvPr>
          <p:cNvSpPr/>
          <p:nvPr/>
        </p:nvSpPr>
        <p:spPr>
          <a:xfrm>
            <a:off x="8711556" y="2042160"/>
            <a:ext cx="3149600" cy="30886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11.1 million </a:t>
            </a:r>
            <a:r>
              <a:rPr lang="en-AU" sz="2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Australians have ever viewed Internet content on a TV screen,</a:t>
            </a:r>
            <a:br>
              <a:rPr lang="en-AU" sz="2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-AU" sz="2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7.3 million daily.</a:t>
            </a:r>
          </a:p>
        </p:txBody>
      </p:sp>
    </p:spTree>
    <p:extLst>
      <p:ext uri="{BB962C8B-B14F-4D97-AF65-F5344CB8AC3E}">
        <p14:creationId xmlns:p14="http://schemas.microsoft.com/office/powerpoint/2010/main" val="3592799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704581-ED13-4603-A32F-BC547D13C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246" y="334827"/>
            <a:ext cx="10081124" cy="830179"/>
          </a:xfrm>
        </p:spPr>
        <p:txBody>
          <a:bodyPr>
            <a:noAutofit/>
          </a:bodyPr>
          <a:lstStyle/>
          <a:p>
            <a:r>
              <a:rPr lang="en-AU" sz="3200" dirty="0">
                <a:solidFill>
                  <a:srgbClr val="595959"/>
                </a:solidFill>
                <a:latin typeface="Futura PT Heavy" panose="020B0802020204020303" pitchFamily="34" charset="0"/>
              </a:rPr>
              <a:t>Smart speaker ownership is emerging, </a:t>
            </a:r>
            <a:br>
              <a:rPr lang="en-AU" sz="3200" dirty="0">
                <a:solidFill>
                  <a:srgbClr val="595959"/>
                </a:solidFill>
                <a:latin typeface="Futura PT Heavy" panose="020B0802020204020303" pitchFamily="34" charset="0"/>
              </a:rPr>
            </a:br>
            <a:r>
              <a:rPr lang="en-AU" sz="3200" dirty="0">
                <a:solidFill>
                  <a:srgbClr val="595959"/>
                </a:solidFill>
                <a:latin typeface="Futura PT Heavy" panose="020B0802020204020303" pitchFamily="34" charset="0"/>
              </a:rPr>
              <a:t>with 20% of Australians owning this device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6C8F46A1-6765-4D44-BB59-6397F547183C}"/>
              </a:ext>
            </a:extLst>
          </p:cNvPr>
          <p:cNvSpPr/>
          <p:nvPr/>
        </p:nvSpPr>
        <p:spPr>
          <a:xfrm>
            <a:off x="8610600" y="1421255"/>
            <a:ext cx="2895600" cy="2804797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solidFill>
                  <a:schemeClr val="tx1"/>
                </a:solidFill>
              </a:rPr>
              <a:t>4.1 million </a:t>
            </a:r>
            <a:br>
              <a:rPr lang="en-AU" sz="2400" b="1" dirty="0">
                <a:solidFill>
                  <a:schemeClr val="tx1"/>
                </a:solidFill>
              </a:rPr>
            </a:b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b="1" dirty="0">
                <a:solidFill>
                  <a:schemeClr val="tx1"/>
                </a:solidFill>
              </a:rPr>
              <a:t>Australians own a Smart Speaker.</a:t>
            </a:r>
          </a:p>
          <a:p>
            <a:pPr algn="ctr"/>
            <a:r>
              <a:rPr lang="en-AU" sz="2000" dirty="0">
                <a:solidFill>
                  <a:schemeClr val="tx1"/>
                </a:solidFill>
              </a:rPr>
              <a:t>Of these, 32% use it daily and 60% at least weekly.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5A5FDB8-2BDA-4636-A122-D3FF1DEC38AB}"/>
              </a:ext>
            </a:extLst>
          </p:cNvPr>
          <p:cNvSpPr txBox="1"/>
          <p:nvPr/>
        </p:nvSpPr>
        <p:spPr>
          <a:xfrm>
            <a:off x="0" y="207372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% WITH A SMART SPEAKER AT HOME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AA99C56-43AF-47A8-8D41-178795E2BA69}"/>
              </a:ext>
            </a:extLst>
          </p:cNvPr>
          <p:cNvSpPr txBox="1"/>
          <p:nvPr/>
        </p:nvSpPr>
        <p:spPr>
          <a:xfrm>
            <a:off x="254000" y="6560021"/>
            <a:ext cx="7193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Source; IAB Australia Nielsen Digital Enumeration Study September 20 – November 2020 quarter ages 14+ n=3000 per quarter</a:t>
            </a:r>
            <a:endParaRPr lang="en-AU" sz="9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AFBB9A8-20F3-411C-856D-1092392BC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04E3-1C24-49D0-B078-011BD49B2585}" type="slidenum">
              <a:rPr lang="en-AU" smtClean="0"/>
              <a:t>7</a:t>
            </a:fld>
            <a:endParaRPr lang="en-AU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03C5847F-783C-4CFC-812C-6540ACBDB3D2}"/>
              </a:ext>
            </a:extLst>
          </p:cNvPr>
          <p:cNvGraphicFramePr>
            <a:graphicFrameLocks/>
          </p:cNvGraphicFramePr>
          <p:nvPr/>
        </p:nvGraphicFramePr>
        <p:xfrm>
          <a:off x="2786745" y="2558143"/>
          <a:ext cx="6542314" cy="2889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4077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xmlns="" id="{E1DDDF8A-5926-498B-8514-7D020CC885C0}"/>
              </a:ext>
            </a:extLst>
          </p:cNvPr>
          <p:cNvSpPr txBox="1">
            <a:spLocks/>
          </p:cNvSpPr>
          <p:nvPr/>
        </p:nvSpPr>
        <p:spPr>
          <a:xfrm>
            <a:off x="554672" y="306907"/>
            <a:ext cx="10011728" cy="1041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95959"/>
                </a:solidFill>
                <a:latin typeface="Futura PT Heavy" panose="020B0802020204020303" pitchFamily="34" charset="0"/>
              </a:rPr>
              <a:t>Digital news content engagement heightened in 2020 from bushfires to COVID-19 to US politics</a:t>
            </a:r>
            <a:endParaRPr lang="en-AU" sz="3200" dirty="0">
              <a:solidFill>
                <a:srgbClr val="595959"/>
              </a:solidFill>
              <a:latin typeface="Futura PT Heavy" panose="020B08020202040203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B75C648-B7DD-40D7-A963-AF462BCD700E}"/>
              </a:ext>
            </a:extLst>
          </p:cNvPr>
          <p:cNvSpPr txBox="1"/>
          <p:nvPr/>
        </p:nvSpPr>
        <p:spPr>
          <a:xfrm>
            <a:off x="0" y="167835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TOTAL TIME SPENT FOR TOTAL AUDIENCE IN NEWS CATEGORY</a:t>
            </a:r>
          </a:p>
          <a:p>
            <a:pPr algn="ctr"/>
            <a:r>
              <a:rPr lang="en-AU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(TAGGED CONTENT)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2C91339-0D99-4743-ABE5-CF5AA096EE63}"/>
              </a:ext>
            </a:extLst>
          </p:cNvPr>
          <p:cNvSpPr/>
          <p:nvPr/>
        </p:nvSpPr>
        <p:spPr>
          <a:xfrm>
            <a:off x="8196677" y="2360690"/>
            <a:ext cx="2481484" cy="236371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CY2020 </a:t>
            </a:r>
            <a:b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total time spent on digital news content up 44% YoY. </a:t>
            </a:r>
            <a:endParaRPr lang="en-AU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DDDA791-C58A-451B-A4CA-C7EB2B9EDD9A}"/>
              </a:ext>
            </a:extLst>
          </p:cNvPr>
          <p:cNvSpPr txBox="1"/>
          <p:nvPr/>
        </p:nvSpPr>
        <p:spPr>
          <a:xfrm>
            <a:off x="2588834" y="2389134"/>
            <a:ext cx="180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C00000"/>
                </a:solidFill>
              </a:rPr>
              <a:t>Peak month March 2020 up 76% YoY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92FB51F-6DC3-48B8-AC1D-1A3D9D69C7BD}"/>
              </a:ext>
            </a:extLst>
          </p:cNvPr>
          <p:cNvSpPr txBox="1"/>
          <p:nvPr/>
        </p:nvSpPr>
        <p:spPr>
          <a:xfrm>
            <a:off x="111988" y="6511605"/>
            <a:ext cx="99263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Source; Nielsen Digital Content Ratings  Monthly Tagged, January  2019 – February 2021, P2+, Digital c/m, Text, Current Events and Global News Category, Total Time Spent</a:t>
            </a:r>
            <a:endParaRPr lang="en-AU" sz="900" dirty="0">
              <a:solidFill>
                <a:schemeClr val="bg1"/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561EF87C-5BA9-4874-BEA7-D3A1C84062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3863021"/>
              </p:ext>
            </p:extLst>
          </p:nvPr>
        </p:nvGraphicFramePr>
        <p:xfrm>
          <a:off x="1012068" y="2416938"/>
          <a:ext cx="6770492" cy="3435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1448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xmlns="" id="{DA7968FB-77CC-4F82-B4F9-942B8BE042E1}"/>
              </a:ext>
            </a:extLst>
          </p:cNvPr>
          <p:cNvSpPr txBox="1">
            <a:spLocks/>
          </p:cNvSpPr>
          <p:nvPr/>
        </p:nvSpPr>
        <p:spPr>
          <a:xfrm>
            <a:off x="574992" y="230978"/>
            <a:ext cx="10011728" cy="1229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95959"/>
                </a:solidFill>
                <a:latin typeface="Futura PT Heavy" panose="020B0802020204020303" pitchFamily="34" charset="0"/>
              </a:rPr>
              <a:t>Consumers sought financial information and kept a close eye on the share market</a:t>
            </a:r>
            <a:endParaRPr lang="en-AU" sz="3200" dirty="0">
              <a:solidFill>
                <a:srgbClr val="595959"/>
              </a:solidFill>
              <a:latin typeface="Futura PT Heavy" panose="020B08020202040203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3C7722-59CD-4197-B609-B1262DF55798}"/>
              </a:ext>
            </a:extLst>
          </p:cNvPr>
          <p:cNvSpPr txBox="1"/>
          <p:nvPr/>
        </p:nvSpPr>
        <p:spPr>
          <a:xfrm>
            <a:off x="182879" y="1904920"/>
            <a:ext cx="12009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TOTAL TIME SPENT FOR TOTAL AUDIENCE IN FINANCE AND BUSINESS NEWS CATEGORY </a:t>
            </a:r>
          </a:p>
          <a:p>
            <a:pPr algn="ctr"/>
            <a:r>
              <a:rPr lang="en-AU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(TAGGED CONTENT)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AD8A7C-4F30-41CC-B0D2-635C62ED0E14}"/>
              </a:ext>
            </a:extLst>
          </p:cNvPr>
          <p:cNvSpPr txBox="1"/>
          <p:nvPr/>
        </p:nvSpPr>
        <p:spPr>
          <a:xfrm>
            <a:off x="0" y="6511606"/>
            <a:ext cx="114198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Source; Nielsen Digital Content Ratings  Monthly Tagged, January  2019 – February 2021, P2+, Digital c/m, Text Finance/Insurance/Investment Category , Total Time Spent</a:t>
            </a:r>
            <a:endParaRPr lang="en-AU" sz="9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FD8B473-7D14-4346-9BD3-59F5D1B9E70C}"/>
              </a:ext>
            </a:extLst>
          </p:cNvPr>
          <p:cNvSpPr txBox="1"/>
          <p:nvPr/>
        </p:nvSpPr>
        <p:spPr>
          <a:xfrm>
            <a:off x="2916872" y="2748971"/>
            <a:ext cx="163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C00000"/>
                </a:solidFill>
              </a:rPr>
              <a:t>Peak month March 2020 up 69% YoY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xmlns="" id="{12DE0C14-5F43-4DAA-BCE4-78F99DAF2B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5377726"/>
              </p:ext>
            </p:extLst>
          </p:nvPr>
        </p:nvGraphicFramePr>
        <p:xfrm>
          <a:off x="1392872" y="2724566"/>
          <a:ext cx="6471920" cy="3401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xmlns="" id="{205CED5E-DED3-4790-8910-E59996D728AE}"/>
              </a:ext>
            </a:extLst>
          </p:cNvPr>
          <p:cNvSpPr/>
          <p:nvPr/>
        </p:nvSpPr>
        <p:spPr>
          <a:xfrm>
            <a:off x="8055429" y="2858530"/>
            <a:ext cx="2743699" cy="262787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CY2020</a:t>
            </a:r>
          </a:p>
          <a:p>
            <a:pPr algn="ctr"/>
            <a: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total time spent on digital </a:t>
            </a:r>
            <a:b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business and finance</a:t>
            </a:r>
            <a:b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up 26% YoY. </a:t>
            </a:r>
            <a:endParaRPr lang="en-AU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53263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1081</Words>
  <Application>Microsoft Office PowerPoint</Application>
  <PresentationFormat>Widescreen</PresentationFormat>
  <Paragraphs>147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Futura Medium</vt:lpstr>
      <vt:lpstr>Futura PT Heavy</vt:lpstr>
      <vt:lpstr>Tahoma</vt:lpstr>
      <vt:lpstr>Office Theme</vt:lpstr>
      <vt:lpstr>NICKABLE SLIDES MARCH 2021</vt:lpstr>
      <vt:lpstr>PowerPoint Presentation</vt:lpstr>
      <vt:lpstr>PowerPoint Presentation</vt:lpstr>
      <vt:lpstr>PowerPoint Presentation</vt:lpstr>
      <vt:lpstr>PowerPoint Presentation</vt:lpstr>
      <vt:lpstr>Connected TV audience is growing strongly</vt:lpstr>
      <vt:lpstr>Smart speaker ownership is emerging,  with 20% of Australians owning this device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TRENDS</dc:title>
  <dc:creator>Natalie Stanbury</dc:creator>
  <cp:lastModifiedBy>Gai Le Roy</cp:lastModifiedBy>
  <cp:revision>72</cp:revision>
  <dcterms:created xsi:type="dcterms:W3CDTF">2020-12-06T22:38:46Z</dcterms:created>
  <dcterms:modified xsi:type="dcterms:W3CDTF">2021-03-10T07:19:35Z</dcterms:modified>
</cp:coreProperties>
</file>