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9" r:id="rId2"/>
  </p:sldMasterIdLst>
  <p:notesMasterIdLst>
    <p:notesMasterId r:id="rId22"/>
  </p:notesMasterIdLst>
  <p:sldIdLst>
    <p:sldId id="270" r:id="rId3"/>
    <p:sldId id="5944" r:id="rId4"/>
    <p:sldId id="5937" r:id="rId5"/>
    <p:sldId id="5945" r:id="rId6"/>
    <p:sldId id="5946" r:id="rId7"/>
    <p:sldId id="5947" r:id="rId8"/>
    <p:sldId id="2283" r:id="rId9"/>
    <p:sldId id="2333" r:id="rId10"/>
    <p:sldId id="2334" r:id="rId11"/>
    <p:sldId id="5956" r:id="rId12"/>
    <p:sldId id="2296" r:id="rId13"/>
    <p:sldId id="5935" r:id="rId14"/>
    <p:sldId id="2295" r:id="rId15"/>
    <p:sldId id="2302" r:id="rId16"/>
    <p:sldId id="5939" r:id="rId17"/>
    <p:sldId id="5936" r:id="rId18"/>
    <p:sldId id="5941" r:id="rId19"/>
    <p:sldId id="593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324"/>
    <a:srgbClr val="FF8F03"/>
    <a:srgbClr val="EE3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06" autoAdjust="0"/>
    <p:restoredTop sz="95006" autoAdjust="0"/>
  </p:normalViewPr>
  <p:slideViewPr>
    <p:cSldViewPr snapToGrid="0">
      <p:cViewPr varScale="1">
        <p:scale>
          <a:sx n="109" d="100"/>
          <a:sy n="109" d="100"/>
        </p:scale>
        <p:origin x="21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9E2-F848-85E4-EB1E5C08CB5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79E2-F848-85E4-EB1E5C08CB5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79E2-F848-85E4-EB1E5C08CB57}"/>
              </c:ext>
            </c:extLst>
          </c:dPt>
          <c:dLbls>
            <c:dLbl>
              <c:idx val="0"/>
              <c:layout>
                <c:manualLayout>
                  <c:x val="2.7532723292011847E-2"/>
                  <c:y val="-1.828061839075449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fld id="{9AFB43A8-8398-D045-9F15-7B8E9A001E9C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9E2-F848-85E4-EB1E5C08CB57}"/>
                </c:ext>
              </c:extLst>
            </c:dLbl>
            <c:dLbl>
              <c:idx val="1"/>
              <c:layout>
                <c:manualLayout>
                  <c:x val="4.680562959642004E-2"/>
                  <c:y val="-2.6115169129649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E2-F848-85E4-EB1E5C08CB57}"/>
                </c:ext>
              </c:extLst>
            </c:dLbl>
            <c:dLbl>
              <c:idx val="2"/>
              <c:layout>
                <c:manualLayout>
                  <c:x val="2.4779450962810663E-2"/>
                  <c:y val="-2.6115169129649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E2-F848-85E4-EB1E5C08CB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Futura PT Bold" panose="020B05020202040203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Sheet1!$B$2:$D$2</c:f>
              <c:strCache>
                <c:ptCount val="3"/>
                <c:pt idx="0">
                  <c:v> Sep-Nov 19 </c:v>
                </c:pt>
                <c:pt idx="1">
                  <c:v> Sep-Nov 20 </c:v>
                </c:pt>
                <c:pt idx="2">
                  <c:v> Sep-Nov 21 </c:v>
                </c:pt>
              </c:strCache>
            </c:strRef>
          </c:cat>
          <c:val>
            <c:numRef>
              <c:f>Sheet1!$B$3:$D$3</c:f>
              <c:numCache>
                <c:formatCode>_-* #,##0_-;\-* #,##0_-;_-* "-"??_-;_-@_-</c:formatCode>
                <c:ptCount val="3"/>
                <c:pt idx="0">
                  <c:v>5781000</c:v>
                </c:pt>
                <c:pt idx="1">
                  <c:v>7281000</c:v>
                </c:pt>
                <c:pt idx="2">
                  <c:v>8581000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8E-4FA9-8565-E29B197271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shape val="box"/>
        <c:axId val="651619760"/>
        <c:axId val="651618776"/>
        <c:axId val="0"/>
      </c:bar3DChart>
      <c:catAx>
        <c:axId val="651619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618776"/>
        <c:crosses val="autoZero"/>
        <c:auto val="1"/>
        <c:lblAlgn val="ctr"/>
        <c:lblOffset val="100"/>
        <c:noMultiLvlLbl val="0"/>
      </c:catAx>
      <c:valAx>
        <c:axId val="65161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Futura PT Book" panose="020B0502020204020303" pitchFamily="34" charset="77"/>
                <a:ea typeface="+mn-ea"/>
                <a:cs typeface="+mn-cs"/>
              </a:defRPr>
            </a:pPr>
            <a:endParaRPr lang="en-US"/>
          </a:p>
        </c:txPr>
        <c:crossAx val="65161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698111685753538E-2"/>
          <c:y val="4.1598217202247434E-2"/>
          <c:w val="0.952652565771963"/>
          <c:h val="0.7424418242828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VIDEO</c:v>
                </c:pt>
              </c:strCache>
            </c:strRef>
          </c:tx>
          <c:spPr>
            <a:solidFill>
              <a:srgbClr val="BD9B08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W1</c:v>
                </c:pt>
                <c:pt idx="1">
                  <c:v>W2</c:v>
                </c:pt>
                <c:pt idx="2">
                  <c:v>W3</c:v>
                </c:pt>
                <c:pt idx="3">
                  <c:v>W4</c:v>
                </c:pt>
                <c:pt idx="4">
                  <c:v>W5</c:v>
                </c:pt>
                <c:pt idx="5">
                  <c:v>W6</c:v>
                </c:pt>
                <c:pt idx="6">
                  <c:v>W7</c:v>
                </c:pt>
                <c:pt idx="7">
                  <c:v>W8</c:v>
                </c:pt>
                <c:pt idx="8">
                  <c:v>W9</c:v>
                </c:pt>
                <c:pt idx="9">
                  <c:v>W10</c:v>
                </c:pt>
                <c:pt idx="10">
                  <c:v>W11</c:v>
                </c:pt>
                <c:pt idx="11">
                  <c:v>W12</c:v>
                </c:pt>
                <c:pt idx="12">
                  <c:v>W13</c:v>
                </c:pt>
                <c:pt idx="13">
                  <c:v>W14</c:v>
                </c:pt>
                <c:pt idx="14">
                  <c:v>W15</c:v>
                </c:pt>
                <c:pt idx="15">
                  <c:v>W16</c:v>
                </c:pt>
              </c:strCache>
            </c:str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85.3</c:v>
                </c:pt>
                <c:pt idx="1">
                  <c:v>72.7</c:v>
                </c:pt>
                <c:pt idx="2">
                  <c:v>62</c:v>
                </c:pt>
                <c:pt idx="3">
                  <c:v>52.9</c:v>
                </c:pt>
                <c:pt idx="4">
                  <c:v>45.1</c:v>
                </c:pt>
                <c:pt idx="5">
                  <c:v>38.4</c:v>
                </c:pt>
                <c:pt idx="6">
                  <c:v>32.799999999999997</c:v>
                </c:pt>
                <c:pt idx="7">
                  <c:v>27.9</c:v>
                </c:pt>
                <c:pt idx="8">
                  <c:v>23.8</c:v>
                </c:pt>
                <c:pt idx="9">
                  <c:v>20.3</c:v>
                </c:pt>
                <c:pt idx="10">
                  <c:v>17.3</c:v>
                </c:pt>
                <c:pt idx="11">
                  <c:v>14.8</c:v>
                </c:pt>
                <c:pt idx="12">
                  <c:v>12.6</c:v>
                </c:pt>
                <c:pt idx="13">
                  <c:v>10.7</c:v>
                </c:pt>
                <c:pt idx="14">
                  <c:v>9.1999999999999993</c:v>
                </c:pt>
                <c:pt idx="15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28-441B-BBF1-6889AF5A74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</c:v>
                </c:pt>
              </c:strCache>
            </c:strRef>
          </c:tx>
          <c:spPr>
            <a:solidFill>
              <a:srgbClr val="E4C852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W1</c:v>
                </c:pt>
                <c:pt idx="1">
                  <c:v>W2</c:v>
                </c:pt>
                <c:pt idx="2">
                  <c:v>W3</c:v>
                </c:pt>
                <c:pt idx="3">
                  <c:v>W4</c:v>
                </c:pt>
                <c:pt idx="4">
                  <c:v>W5</c:v>
                </c:pt>
                <c:pt idx="5">
                  <c:v>W6</c:v>
                </c:pt>
                <c:pt idx="6">
                  <c:v>W7</c:v>
                </c:pt>
                <c:pt idx="7">
                  <c:v>W8</c:v>
                </c:pt>
                <c:pt idx="8">
                  <c:v>W9</c:v>
                </c:pt>
                <c:pt idx="9">
                  <c:v>W10</c:v>
                </c:pt>
                <c:pt idx="10">
                  <c:v>W11</c:v>
                </c:pt>
                <c:pt idx="11">
                  <c:v>W12</c:v>
                </c:pt>
                <c:pt idx="12">
                  <c:v>W13</c:v>
                </c:pt>
                <c:pt idx="13">
                  <c:v>W14</c:v>
                </c:pt>
                <c:pt idx="14">
                  <c:v>W15</c:v>
                </c:pt>
                <c:pt idx="15">
                  <c:v>W16</c:v>
                </c:pt>
              </c:strCache>
            </c:str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84</c:v>
                </c:pt>
                <c:pt idx="1">
                  <c:v>70.599999999999994</c:v>
                </c:pt>
                <c:pt idx="2">
                  <c:v>59.3</c:v>
                </c:pt>
                <c:pt idx="3">
                  <c:v>49.8</c:v>
                </c:pt>
                <c:pt idx="4">
                  <c:v>41.8</c:v>
                </c:pt>
                <c:pt idx="5">
                  <c:v>35.1</c:v>
                </c:pt>
                <c:pt idx="6">
                  <c:v>29.5</c:v>
                </c:pt>
                <c:pt idx="7">
                  <c:v>24.8</c:v>
                </c:pt>
                <c:pt idx="8">
                  <c:v>20.8</c:v>
                </c:pt>
                <c:pt idx="9">
                  <c:v>17.5</c:v>
                </c:pt>
                <c:pt idx="10">
                  <c:v>14.7</c:v>
                </c:pt>
                <c:pt idx="11">
                  <c:v>12.3</c:v>
                </c:pt>
                <c:pt idx="12">
                  <c:v>10.4</c:v>
                </c:pt>
                <c:pt idx="13">
                  <c:v>8.6999999999999993</c:v>
                </c:pt>
                <c:pt idx="14">
                  <c:v>7.3</c:v>
                </c:pt>
                <c:pt idx="15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28-441B-BBF1-6889AF5A74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DISPLAY</c:v>
                </c:pt>
              </c:strCache>
            </c:strRef>
          </c:tx>
          <c:spPr>
            <a:solidFill>
              <a:srgbClr val="595959"/>
            </a:solidFill>
            <a:ln>
              <a:noFill/>
            </a:ln>
            <a:effectLst/>
          </c:spPr>
          <c:invertIfNegative val="0"/>
          <c:cat>
            <c:strRef>
              <c:f>Sheet1!$A$2:$A$17</c:f>
              <c:strCache>
                <c:ptCount val="16"/>
                <c:pt idx="0">
                  <c:v>W1</c:v>
                </c:pt>
                <c:pt idx="1">
                  <c:v>W2</c:v>
                </c:pt>
                <c:pt idx="2">
                  <c:v>W3</c:v>
                </c:pt>
                <c:pt idx="3">
                  <c:v>W4</c:v>
                </c:pt>
                <c:pt idx="4">
                  <c:v>W5</c:v>
                </c:pt>
                <c:pt idx="5">
                  <c:v>W6</c:v>
                </c:pt>
                <c:pt idx="6">
                  <c:v>W7</c:v>
                </c:pt>
                <c:pt idx="7">
                  <c:v>W8</c:v>
                </c:pt>
                <c:pt idx="8">
                  <c:v>W9</c:v>
                </c:pt>
                <c:pt idx="9">
                  <c:v>W10</c:v>
                </c:pt>
                <c:pt idx="10">
                  <c:v>W11</c:v>
                </c:pt>
                <c:pt idx="11">
                  <c:v>W12</c:v>
                </c:pt>
                <c:pt idx="12">
                  <c:v>W13</c:v>
                </c:pt>
                <c:pt idx="13">
                  <c:v>W14</c:v>
                </c:pt>
                <c:pt idx="14">
                  <c:v>W15</c:v>
                </c:pt>
                <c:pt idx="15">
                  <c:v>W16</c:v>
                </c:pt>
              </c:strCache>
            </c:str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82.5</c:v>
                </c:pt>
                <c:pt idx="1">
                  <c:v>68.099999999999994</c:v>
                </c:pt>
                <c:pt idx="2">
                  <c:v>56.2</c:v>
                </c:pt>
                <c:pt idx="3">
                  <c:v>46.3</c:v>
                </c:pt>
                <c:pt idx="4">
                  <c:v>38.200000000000003</c:v>
                </c:pt>
                <c:pt idx="5">
                  <c:v>31.5</c:v>
                </c:pt>
                <c:pt idx="6">
                  <c:v>26</c:v>
                </c:pt>
                <c:pt idx="7">
                  <c:v>21.5</c:v>
                </c:pt>
                <c:pt idx="8">
                  <c:v>17.7</c:v>
                </c:pt>
                <c:pt idx="9">
                  <c:v>14.6</c:v>
                </c:pt>
                <c:pt idx="10">
                  <c:v>12.1</c:v>
                </c:pt>
                <c:pt idx="11">
                  <c:v>9.9</c:v>
                </c:pt>
                <c:pt idx="12">
                  <c:v>8.1999999999999993</c:v>
                </c:pt>
                <c:pt idx="13">
                  <c:v>6.8</c:v>
                </c:pt>
                <c:pt idx="14">
                  <c:v>5.6</c:v>
                </c:pt>
                <c:pt idx="15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28-441B-BBF1-6889AF5A74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6045600"/>
        <c:axId val="416050304"/>
      </c:barChart>
      <c:catAx>
        <c:axId val="41604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50304"/>
        <c:crosses val="autoZero"/>
        <c:auto val="1"/>
        <c:lblAlgn val="ctr"/>
        <c:lblOffset val="100"/>
        <c:noMultiLvlLbl val="0"/>
      </c:catAx>
      <c:valAx>
        <c:axId val="416050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6045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100" b="0" i="0" u="none" strike="noStrike" kern="1200" spc="150" baseline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0" i="0" u="none" strike="noStrike" kern="1200" baseline="0">
                    <a:solidFill>
                      <a:schemeClr val="tx1"/>
                    </a:solidFill>
                    <a:latin typeface="Futura PT Book" panose="020B05020202040203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Sheet1!$B$88:$I$88</c:f>
              <c:strCache>
                <c:ptCount val="8"/>
                <c:pt idx="0">
                  <c:v>14+</c:v>
                </c:pt>
                <c:pt idx="1">
                  <c:v> 14-17 </c:v>
                </c:pt>
                <c:pt idx="2">
                  <c:v> 18-24 </c:v>
                </c:pt>
                <c:pt idx="3">
                  <c:v> 25-34 </c:v>
                </c:pt>
                <c:pt idx="4">
                  <c:v> 35-44 </c:v>
                </c:pt>
                <c:pt idx="5">
                  <c:v> 45-54 </c:v>
                </c:pt>
                <c:pt idx="6">
                  <c:v> 55-64 </c:v>
                </c:pt>
                <c:pt idx="7">
                  <c:v> 65+ </c:v>
                </c:pt>
              </c:strCache>
            </c:strRef>
          </c:cat>
          <c:val>
            <c:numRef>
              <c:f>Sheet1!$B$91:$I$91</c:f>
              <c:numCache>
                <c:formatCode>0%</c:formatCode>
                <c:ptCount val="8"/>
                <c:pt idx="0">
                  <c:v>0.25545827785352615</c:v>
                </c:pt>
                <c:pt idx="1">
                  <c:v>0.16492762014585446</c:v>
                </c:pt>
                <c:pt idx="2">
                  <c:v>0.33048147696669383</c:v>
                </c:pt>
                <c:pt idx="3">
                  <c:v>0.31085454021463282</c:v>
                </c:pt>
                <c:pt idx="4">
                  <c:v>0.3167849504604775</c:v>
                </c:pt>
                <c:pt idx="5">
                  <c:v>0.30604767881103945</c:v>
                </c:pt>
                <c:pt idx="6">
                  <c:v>0.24683167451831642</c:v>
                </c:pt>
                <c:pt idx="7">
                  <c:v>0.10419987068005424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CB-44C6-BDFE-3663D1750A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55533487"/>
        <c:axId val="655540975"/>
      </c:barChart>
      <c:catAx>
        <c:axId val="6555334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2"/>
                </a:solidFill>
                <a:latin typeface="Futura PT Book" panose="020B0502020204020303" pitchFamily="34" charset="77"/>
                <a:ea typeface="+mn-ea"/>
                <a:cs typeface="+mn-cs"/>
              </a:defRPr>
            </a:pPr>
            <a:endParaRPr lang="en-US"/>
          </a:p>
        </c:txPr>
        <c:crossAx val="655540975"/>
        <c:crosses val="autoZero"/>
        <c:auto val="1"/>
        <c:lblAlgn val="ctr"/>
        <c:lblOffset val="100"/>
        <c:noMultiLvlLbl val="0"/>
      </c:catAx>
      <c:valAx>
        <c:axId val="655540975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555334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'top 150 brands'!$B$15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'top 150 brands'!$A$16:$A$27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'top 150 brands'!$B$16:$B$27</c:f>
              <c:numCache>
                <c:formatCode>_-* #,##0_-;\-* #,##0_-;_-* "-"??_-;_-@_-</c:formatCode>
                <c:ptCount val="12"/>
                <c:pt idx="0">
                  <c:v>69734129.435555533</c:v>
                </c:pt>
                <c:pt idx="1">
                  <c:v>69297351.658055559</c:v>
                </c:pt>
                <c:pt idx="2">
                  <c:v>80039052.742500037</c:v>
                </c:pt>
                <c:pt idx="3">
                  <c:v>74482653.235277757</c:v>
                </c:pt>
                <c:pt idx="4">
                  <c:v>81258936.590277717</c:v>
                </c:pt>
                <c:pt idx="5">
                  <c:v>78802208.295833319</c:v>
                </c:pt>
                <c:pt idx="6">
                  <c:v>77182960.116388857</c:v>
                </c:pt>
                <c:pt idx="7">
                  <c:v>80731186.305555552</c:v>
                </c:pt>
                <c:pt idx="8">
                  <c:v>75091644.065555528</c:v>
                </c:pt>
                <c:pt idx="9">
                  <c:v>75400131.676111117</c:v>
                </c:pt>
                <c:pt idx="10">
                  <c:v>73845771.593333319</c:v>
                </c:pt>
                <c:pt idx="11">
                  <c:v>67576589.682777777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94-498B-968D-8E7A6952CFF1}"/>
            </c:ext>
          </c:extLst>
        </c:ser>
        <c:ser>
          <c:idx val="1"/>
          <c:order val="1"/>
          <c:tx>
            <c:strRef>
              <c:f>'top 150 brands'!$C$15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'top 150 brands'!$A$16:$A$27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'top 150 brands'!$C$16:$C$27</c:f>
              <c:numCache>
                <c:formatCode>_-* #,##0_-;\-* #,##0_-;_-* "-"??_-;_-@_-</c:formatCode>
                <c:ptCount val="12"/>
                <c:pt idx="0">
                  <c:v>79123458.784444436</c:v>
                </c:pt>
                <c:pt idx="1">
                  <c:v>79050024.247222215</c:v>
                </c:pt>
                <c:pt idx="2">
                  <c:v>102314502.06888887</c:v>
                </c:pt>
                <c:pt idx="3">
                  <c:v>99232080.589722216</c:v>
                </c:pt>
                <c:pt idx="4">
                  <c:v>92849823.527222201</c:v>
                </c:pt>
                <c:pt idx="5">
                  <c:v>88036413.216388866</c:v>
                </c:pt>
                <c:pt idx="6">
                  <c:v>98034909.336666659</c:v>
                </c:pt>
                <c:pt idx="7">
                  <c:v>95440905.069444388</c:v>
                </c:pt>
                <c:pt idx="8">
                  <c:v>86856962.472499996</c:v>
                </c:pt>
                <c:pt idx="9">
                  <c:v>88065676.67638883</c:v>
                </c:pt>
                <c:pt idx="10">
                  <c:v>86156813.588888884</c:v>
                </c:pt>
                <c:pt idx="11">
                  <c:v>76322567.005277738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94-498B-968D-8E7A6952CFF1}"/>
            </c:ext>
          </c:extLst>
        </c:ser>
        <c:ser>
          <c:idx val="2"/>
          <c:order val="2"/>
          <c:tx>
            <c:strRef>
              <c:f>'top 150 brands'!$D$15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'top 150 brands'!$A$16:$A$27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'top 150 brands'!$D$16:$D$27</c:f>
              <c:numCache>
                <c:formatCode>_-* #,##0_-;\-* #,##0_-;_-* "-"??_-;_-@_-</c:formatCode>
                <c:ptCount val="12"/>
                <c:pt idx="0">
                  <c:v>87442172.700000003</c:v>
                </c:pt>
                <c:pt idx="1">
                  <c:v>76913861.066666663</c:v>
                </c:pt>
                <c:pt idx="2">
                  <c:v>87287220.61666666</c:v>
                </c:pt>
                <c:pt idx="3">
                  <c:v>81513076.450000003</c:v>
                </c:pt>
                <c:pt idx="4">
                  <c:v>81970486.349999994</c:v>
                </c:pt>
                <c:pt idx="5">
                  <c:v>85634228.75</c:v>
                </c:pt>
                <c:pt idx="6">
                  <c:v>109494276</c:v>
                </c:pt>
                <c:pt idx="7">
                  <c:v>106299352.71666667</c:v>
                </c:pt>
                <c:pt idx="8">
                  <c:v>93362417.666666672</c:v>
                </c:pt>
                <c:pt idx="9">
                  <c:v>89936035.25</c:v>
                </c:pt>
                <c:pt idx="10">
                  <c:v>79684021.916666672</c:v>
                </c:pt>
                <c:pt idx="11">
                  <c:v>72770541.716666669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94-498B-968D-8E7A6952CFF1}"/>
            </c:ext>
          </c:extLst>
        </c:ser>
        <c:ser>
          <c:idx val="3"/>
          <c:order val="3"/>
          <c:tx>
            <c:strRef>
              <c:f>'top 150 brands'!$E$15</c:f>
              <c:strCache>
                <c:ptCount val="1"/>
                <c:pt idx="0">
                  <c:v>2022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'top 150 brands'!$A$16:$A$27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'top 150 brands'!$E$16:$E$27</c:f>
              <c:numCache>
                <c:formatCode>_-* #,##0_-;\-* #,##0_-;_-* "-"??_-;_-@_-</c:formatCode>
                <c:ptCount val="12"/>
                <c:pt idx="0">
                  <c:v>90385838.933333337</c:v>
                </c:pt>
                <c:pt idx="1">
                  <c:v>79452835.566666663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C94-498B-968D-8E7A6952C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7058624"/>
        <c:axId val="637061576"/>
      </c:lineChart>
      <c:catAx>
        <c:axId val="63705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400" b="0" i="0" u="none" strike="noStrike" kern="1200" baseline="0">
                <a:solidFill>
                  <a:schemeClr val="tx2"/>
                </a:solidFill>
                <a:latin typeface="Futura PT Book" panose="020B0502020204020303" pitchFamily="34" charset="77"/>
                <a:ea typeface="+mn-ea"/>
                <a:cs typeface="+mn-cs"/>
              </a:defRPr>
            </a:pPr>
            <a:endParaRPr lang="en-US"/>
          </a:p>
        </c:txPr>
        <c:crossAx val="637061576"/>
        <c:crosses val="autoZero"/>
        <c:auto val="1"/>
        <c:lblAlgn val="ctr"/>
        <c:lblOffset val="100"/>
        <c:noMultiLvlLbl val="0"/>
      </c:catAx>
      <c:valAx>
        <c:axId val="63706157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AU" sz="1400" b="0" i="0" u="none" strike="noStrike" kern="1200" baseline="0">
                    <a:solidFill>
                      <a:schemeClr val="tx2"/>
                    </a:solidFill>
                    <a:latin typeface="Futura PT Book" panose="020B0502020204020303" pitchFamily="34" charset="77"/>
                    <a:ea typeface="+mn-ea"/>
                    <a:cs typeface="+mn-cs"/>
                  </a:defRPr>
                </a:pPr>
                <a:r>
                  <a:rPr lang="en-AU" sz="1400" b="0" i="0" u="none" strike="noStrike" kern="1200" baseline="0">
                    <a:solidFill>
                      <a:schemeClr val="tx2"/>
                    </a:solidFill>
                    <a:latin typeface="Futura PT Book" panose="020B0502020204020303" pitchFamily="34" charset="77"/>
                    <a:ea typeface="+mn-ea"/>
                    <a:cs typeface="+mn-cs"/>
                  </a:rPr>
                  <a:t>total 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AU" sz="1400" b="0" i="0" u="none" strike="noStrike" kern="1200" baseline="0">
                  <a:solidFill>
                    <a:schemeClr val="tx2"/>
                  </a:solidFill>
                  <a:latin typeface="Futura PT Book" panose="020B0502020204020303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2"/>
                </a:solidFill>
                <a:latin typeface="Futura PT Book" panose="020B0502020204020303" pitchFamily="34" charset="77"/>
                <a:ea typeface="+mn-ea"/>
                <a:cs typeface="+mn-cs"/>
              </a:defRPr>
            </a:pPr>
            <a:endParaRPr lang="en-US"/>
          </a:p>
        </c:txPr>
        <c:crossAx val="63705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616947976355261"/>
          <c:y val="0.91055149685204051"/>
          <c:w val="0.62778142453518648"/>
          <c:h val="6.97398090274095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0" i="0" u="none" strike="noStrike" kern="1200" baseline="0">
              <a:solidFill>
                <a:schemeClr val="tx2"/>
              </a:solidFill>
              <a:latin typeface="Futura PT Book" panose="020B0502020204020303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chart!$B$2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chart!$A$3:$A$14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chart!$B$3:$B$14</c:f>
              <c:numCache>
                <c:formatCode>_-* #,##0_-;\-* #,##0_-;_-* "-"??_-;_-@_-</c:formatCode>
                <c:ptCount val="12"/>
                <c:pt idx="0">
                  <c:v>26502165.133333333</c:v>
                </c:pt>
                <c:pt idx="1">
                  <c:v>24984620.456388883</c:v>
                </c:pt>
                <c:pt idx="2">
                  <c:v>28962900.421666674</c:v>
                </c:pt>
                <c:pt idx="3">
                  <c:v>25485483.452500001</c:v>
                </c:pt>
                <c:pt idx="4">
                  <c:v>31316857.570833322</c:v>
                </c:pt>
                <c:pt idx="5">
                  <c:v>28002971.535833336</c:v>
                </c:pt>
                <c:pt idx="6">
                  <c:v>29382336.122777782</c:v>
                </c:pt>
                <c:pt idx="7">
                  <c:v>28615588.19444444</c:v>
                </c:pt>
                <c:pt idx="8">
                  <c:v>28047833.464444455</c:v>
                </c:pt>
                <c:pt idx="9">
                  <c:v>27197223.798888888</c:v>
                </c:pt>
                <c:pt idx="10">
                  <c:v>29536845.53416666</c:v>
                </c:pt>
                <c:pt idx="11">
                  <c:v>29676978.670277774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29-4FCF-A5D7-08E2232D829C}"/>
            </c:ext>
          </c:extLst>
        </c:ser>
        <c:ser>
          <c:idx val="1"/>
          <c:order val="1"/>
          <c:tx>
            <c:strRef>
              <c:f>chart!$C$2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chart!$A$3:$A$14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chart!$C$3:$C$14</c:f>
              <c:numCache>
                <c:formatCode>_-* #,##0_-;\-* #,##0_-;_-* "-"??_-;_-@_-</c:formatCode>
                <c:ptCount val="12"/>
                <c:pt idx="0">
                  <c:v>35514651.797500007</c:v>
                </c:pt>
                <c:pt idx="1">
                  <c:v>32288920.514166668</c:v>
                </c:pt>
                <c:pt idx="2">
                  <c:v>51272656.270277783</c:v>
                </c:pt>
                <c:pt idx="3">
                  <c:v>47133840.339166656</c:v>
                </c:pt>
                <c:pt idx="4">
                  <c:v>39969545.735555559</c:v>
                </c:pt>
                <c:pt idx="5">
                  <c:v>36720803.344444439</c:v>
                </c:pt>
                <c:pt idx="6">
                  <c:v>44716581.19861111</c:v>
                </c:pt>
                <c:pt idx="7">
                  <c:v>43308054.404166676</c:v>
                </c:pt>
                <c:pt idx="8">
                  <c:v>38687186.013333321</c:v>
                </c:pt>
                <c:pt idx="9">
                  <c:v>39976877.268333346</c:v>
                </c:pt>
                <c:pt idx="10">
                  <c:v>40398858.629722215</c:v>
                </c:pt>
                <c:pt idx="11">
                  <c:v>36653388.850000001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29-4FCF-A5D7-08E2232D829C}"/>
            </c:ext>
          </c:extLst>
        </c:ser>
        <c:ser>
          <c:idx val="2"/>
          <c:order val="2"/>
          <c:tx>
            <c:strRef>
              <c:f>chart!$D$2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chart!$A$3:$A$14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chart!$D$3:$D$14</c:f>
              <c:numCache>
                <c:formatCode>_-* #,##0_-;\-* #,##0_-;_-* "-"??_-;_-@_-</c:formatCode>
                <c:ptCount val="12"/>
                <c:pt idx="0">
                  <c:v>41038144.616666667</c:v>
                </c:pt>
                <c:pt idx="1">
                  <c:v>33578682.966666669</c:v>
                </c:pt>
                <c:pt idx="2">
                  <c:v>37738028.950000003</c:v>
                </c:pt>
                <c:pt idx="3">
                  <c:v>34901442.56666667</c:v>
                </c:pt>
                <c:pt idx="4">
                  <c:v>35149275.93333333</c:v>
                </c:pt>
                <c:pt idx="5">
                  <c:v>38961473.81666667</c:v>
                </c:pt>
                <c:pt idx="6">
                  <c:v>47072688.966666669</c:v>
                </c:pt>
                <c:pt idx="7">
                  <c:v>49673144.93333333</c:v>
                </c:pt>
                <c:pt idx="8">
                  <c:v>44767483.56666667</c:v>
                </c:pt>
                <c:pt idx="9">
                  <c:v>42687744.966666669</c:v>
                </c:pt>
                <c:pt idx="10">
                  <c:v>36896828.100000001</c:v>
                </c:pt>
                <c:pt idx="11">
                  <c:v>36911289.649999999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29-4FCF-A5D7-08E2232D829C}"/>
            </c:ext>
          </c:extLst>
        </c:ser>
        <c:ser>
          <c:idx val="3"/>
          <c:order val="3"/>
          <c:tx>
            <c:strRef>
              <c:f>chart!$E$2</c:f>
              <c:strCache>
                <c:ptCount val="1"/>
                <c:pt idx="0">
                  <c:v>2022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chart!$A$3:$A$14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chart!$E$3:$E$14</c:f>
              <c:numCache>
                <c:formatCode>_-* #,##0_-;\-* #,##0_-;_-* "-"??_-;_-@_-</c:formatCode>
                <c:ptCount val="12"/>
                <c:pt idx="0">
                  <c:v>44969614.966666669</c:v>
                </c:pt>
                <c:pt idx="1">
                  <c:v>36584372.616666667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29-4FCF-A5D7-08E2232D8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90620648"/>
        <c:axId val="690626880"/>
      </c:lineChart>
      <c:catAx>
        <c:axId val="690620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400" b="0" i="0" u="none" strike="noStrike" kern="1200" baseline="0">
                <a:solidFill>
                  <a:schemeClr val="tx2"/>
                </a:solidFill>
                <a:latin typeface="Futura PT Book" panose="020B0502020204020303" pitchFamily="34" charset="77"/>
                <a:ea typeface="+mn-ea"/>
                <a:cs typeface="+mn-cs"/>
              </a:defRPr>
            </a:pPr>
            <a:endParaRPr lang="en-US"/>
          </a:p>
        </c:txPr>
        <c:crossAx val="690626880"/>
        <c:crosses val="autoZero"/>
        <c:auto val="1"/>
        <c:lblAlgn val="ctr"/>
        <c:lblOffset val="100"/>
        <c:noMultiLvlLbl val="0"/>
      </c:catAx>
      <c:valAx>
        <c:axId val="6906268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AU" sz="1400" b="0" i="0" u="none" strike="noStrike" kern="1200" baseline="0">
                    <a:solidFill>
                      <a:schemeClr val="tx2"/>
                    </a:solidFill>
                    <a:latin typeface="Futura PT Book" panose="020B0502020204020303" pitchFamily="34" charset="77"/>
                    <a:ea typeface="+mn-ea"/>
                    <a:cs typeface="+mn-cs"/>
                  </a:defRPr>
                </a:pPr>
                <a:r>
                  <a:rPr lang="en-AU" sz="1400" b="0" i="0" u="none" strike="noStrike" kern="1200" baseline="0">
                    <a:solidFill>
                      <a:schemeClr val="tx2"/>
                    </a:solidFill>
                    <a:latin typeface="Futura PT Book" panose="020B0502020204020303" pitchFamily="34" charset="77"/>
                    <a:ea typeface="+mn-ea"/>
                    <a:cs typeface="+mn-cs"/>
                  </a:rPr>
                  <a:t>total 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AU" sz="1400" b="0" i="0" u="none" strike="noStrike" kern="1200" baseline="0">
                  <a:solidFill>
                    <a:schemeClr val="tx2"/>
                  </a:solidFill>
                  <a:latin typeface="Futura PT Book" panose="020B0502020204020303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2"/>
                </a:solidFill>
                <a:latin typeface="Futura PT Book" panose="020B0502020204020303" pitchFamily="34" charset="77"/>
                <a:ea typeface="+mn-ea"/>
                <a:cs typeface="+mn-cs"/>
              </a:defRPr>
            </a:pPr>
            <a:endParaRPr lang="en-US"/>
          </a:p>
        </c:txPr>
        <c:crossAx val="690620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513657026591478"/>
          <c:y val="0.9169076308032682"/>
          <c:w val="0.64742402067577709"/>
          <c:h val="6.99194037521688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0" i="0" u="none" strike="noStrike" kern="1200" baseline="0">
              <a:solidFill>
                <a:schemeClr val="tx2"/>
              </a:solidFill>
              <a:latin typeface="Futura PT Book" panose="020B0502020204020303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chart!$J$3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chart!$I$4:$I$15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chart!$J$4:$J$15</c:f>
              <c:numCache>
                <c:formatCode>_-* #,##0_-;\-* #,##0_-;_-* "-"??_-;_-@_-</c:formatCode>
                <c:ptCount val="12"/>
                <c:pt idx="0">
                  <c:v>8881469.145833334</c:v>
                </c:pt>
                <c:pt idx="1">
                  <c:v>8137363.8630555551</c:v>
                </c:pt>
                <c:pt idx="2">
                  <c:v>8661043.3041666672</c:v>
                </c:pt>
                <c:pt idx="3">
                  <c:v>7966294.1025</c:v>
                </c:pt>
                <c:pt idx="4">
                  <c:v>8590924.8455555569</c:v>
                </c:pt>
                <c:pt idx="5">
                  <c:v>8498638.380277779</c:v>
                </c:pt>
                <c:pt idx="6">
                  <c:v>9086043.6066666674</c:v>
                </c:pt>
                <c:pt idx="7">
                  <c:v>9451377.3377777804</c:v>
                </c:pt>
                <c:pt idx="8">
                  <c:v>9164500.3436111081</c:v>
                </c:pt>
                <c:pt idx="9">
                  <c:v>9955233.0741666686</c:v>
                </c:pt>
                <c:pt idx="10">
                  <c:v>9425780.2230555527</c:v>
                </c:pt>
                <c:pt idx="11">
                  <c:v>7481130.6952777784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DF-4620-908D-82731BAEDAD0}"/>
            </c:ext>
          </c:extLst>
        </c:ser>
        <c:ser>
          <c:idx val="1"/>
          <c:order val="1"/>
          <c:tx>
            <c:strRef>
              <c:f>chart!$K$3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chart!$I$4:$I$15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chart!$K$4:$K$15</c:f>
              <c:numCache>
                <c:formatCode>_-* #,##0_-;\-* #,##0_-;_-* "-"??_-;_-@_-</c:formatCode>
                <c:ptCount val="12"/>
                <c:pt idx="0">
                  <c:v>9856708.8080555592</c:v>
                </c:pt>
                <c:pt idx="1">
                  <c:v>10016693.735833336</c:v>
                </c:pt>
                <c:pt idx="2">
                  <c:v>8852027.5438888874</c:v>
                </c:pt>
                <c:pt idx="3">
                  <c:v>9730932.2400000021</c:v>
                </c:pt>
                <c:pt idx="4">
                  <c:v>12130107.455555556</c:v>
                </c:pt>
                <c:pt idx="5">
                  <c:v>12363676.317777777</c:v>
                </c:pt>
                <c:pt idx="6">
                  <c:v>12351660.83777778</c:v>
                </c:pt>
                <c:pt idx="7">
                  <c:v>12079389.28083333</c:v>
                </c:pt>
                <c:pt idx="8">
                  <c:v>11528042.523055555</c:v>
                </c:pt>
                <c:pt idx="9">
                  <c:v>12917269.126388885</c:v>
                </c:pt>
                <c:pt idx="10">
                  <c:v>12345693.048333334</c:v>
                </c:pt>
                <c:pt idx="11">
                  <c:v>10387804.633333333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DF-4620-908D-82731BAEDAD0}"/>
            </c:ext>
          </c:extLst>
        </c:ser>
        <c:ser>
          <c:idx val="2"/>
          <c:order val="2"/>
          <c:tx>
            <c:strRef>
              <c:f>chart!$L$3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chart!$I$4:$I$15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chart!$L$4:$L$15</c:f>
              <c:numCache>
                <c:formatCode>_-* #,##0_-;\-* #,##0_-;_-* "-"??_-;_-@_-</c:formatCode>
                <c:ptCount val="12"/>
                <c:pt idx="0">
                  <c:v>13350409.916666666</c:v>
                </c:pt>
                <c:pt idx="1">
                  <c:v>12295000.866666667</c:v>
                </c:pt>
                <c:pt idx="2">
                  <c:v>13042948.316666666</c:v>
                </c:pt>
                <c:pt idx="3">
                  <c:v>11838459.233333332</c:v>
                </c:pt>
                <c:pt idx="4">
                  <c:v>12092080.183333334</c:v>
                </c:pt>
                <c:pt idx="5">
                  <c:v>11412322.066666666</c:v>
                </c:pt>
                <c:pt idx="6">
                  <c:v>11930498.966666667</c:v>
                </c:pt>
                <c:pt idx="7">
                  <c:v>11940478.016666668</c:v>
                </c:pt>
                <c:pt idx="8">
                  <c:v>12316770.433333334</c:v>
                </c:pt>
                <c:pt idx="9">
                  <c:v>13268301.183333334</c:v>
                </c:pt>
                <c:pt idx="10">
                  <c:v>12007349.300000001</c:v>
                </c:pt>
                <c:pt idx="11">
                  <c:v>9424934.0500000007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3DF-4620-908D-82731BAEDAD0}"/>
            </c:ext>
          </c:extLst>
        </c:ser>
        <c:ser>
          <c:idx val="3"/>
          <c:order val="3"/>
          <c:tx>
            <c:strRef>
              <c:f>chart!$M$3</c:f>
              <c:strCache>
                <c:ptCount val="1"/>
                <c:pt idx="0">
                  <c:v>2022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chart!$I$4:$I$15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chart!$M$4:$M$15</c:f>
              <c:numCache>
                <c:formatCode>_-* #,##0_-;\-* #,##0_-;_-* "-"??_-;_-@_-</c:formatCode>
                <c:ptCount val="12"/>
                <c:pt idx="0">
                  <c:v>12259090.983333332</c:v>
                </c:pt>
                <c:pt idx="1">
                  <c:v>11615855.983333332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3DF-4620-908D-82731BAED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86367496"/>
        <c:axId val="686369136"/>
      </c:lineChart>
      <c:catAx>
        <c:axId val="686367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en-US" sz="1400" b="0" i="0" u="none" strike="noStrike" kern="1200" baseline="0">
                <a:solidFill>
                  <a:schemeClr val="tx2"/>
                </a:solidFill>
                <a:latin typeface="Futura PT Book" panose="020B0502020204020303" pitchFamily="34" charset="77"/>
                <a:ea typeface="+mn-ea"/>
                <a:cs typeface="+mn-cs"/>
              </a:defRPr>
            </a:pPr>
            <a:endParaRPr lang="en-US"/>
          </a:p>
        </c:txPr>
        <c:crossAx val="686369136"/>
        <c:crosses val="autoZero"/>
        <c:auto val="1"/>
        <c:lblAlgn val="ctr"/>
        <c:lblOffset val="100"/>
        <c:noMultiLvlLbl val="0"/>
      </c:catAx>
      <c:valAx>
        <c:axId val="6863691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AU" sz="1400" b="0" i="0" u="none" strike="noStrike" kern="1200" baseline="0">
                    <a:solidFill>
                      <a:schemeClr val="tx2"/>
                    </a:solidFill>
                    <a:latin typeface="Futura PT Book" panose="020B0502020204020303" pitchFamily="34" charset="77"/>
                    <a:ea typeface="+mn-ea"/>
                    <a:cs typeface="+mn-cs"/>
                  </a:defRPr>
                </a:pPr>
                <a:r>
                  <a:rPr lang="en-AU" sz="1400" b="0" i="0" u="none" strike="noStrike" kern="1200" baseline="0">
                    <a:solidFill>
                      <a:schemeClr val="tx2"/>
                    </a:solidFill>
                    <a:latin typeface="Futura PT Book" panose="020B0502020204020303" pitchFamily="34" charset="77"/>
                    <a:ea typeface="+mn-ea"/>
                    <a:cs typeface="+mn-cs"/>
                  </a:rPr>
                  <a:t>total 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AU" sz="1400" b="0" i="0" u="none" strike="noStrike" kern="1200" baseline="0">
                  <a:solidFill>
                    <a:schemeClr val="tx2"/>
                  </a:solidFill>
                  <a:latin typeface="Futura PT Book" panose="020B0502020204020303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2"/>
                </a:solidFill>
                <a:latin typeface="Futura PT Book" panose="020B0502020204020303" pitchFamily="34" charset="77"/>
                <a:ea typeface="+mn-ea"/>
                <a:cs typeface="+mn-cs"/>
              </a:defRPr>
            </a:pPr>
            <a:endParaRPr lang="en-US"/>
          </a:p>
        </c:txPr>
        <c:crossAx val="686367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048485257280912"/>
          <c:y val="0.90929441389911847"/>
          <c:w val="0.59389672585011688"/>
          <c:h val="7.0719911790262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0" i="0" u="none" strike="noStrike" kern="1200" baseline="0">
              <a:solidFill>
                <a:schemeClr val="tx2"/>
              </a:solidFill>
              <a:latin typeface="Futura PT Book" panose="020B0502020204020303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>
        <a:defRPr lang="en-US" sz="1200" b="0" i="0" u="none" strike="noStrike" kern="1200" baseline="0">
          <a:solidFill>
            <a:schemeClr val="accent3"/>
          </a:solidFill>
          <a:latin typeface="+mn-lt"/>
          <a:ea typeface="+mn-ea"/>
          <a:cs typeface="+mn-cs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'Video Market Line'!$B$36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0" i="0" u="none" strike="noStrike" kern="1200" baseline="0">
                    <a:solidFill>
                      <a:schemeClr val="tx2"/>
                    </a:solidFill>
                    <a:latin typeface="Futura PT Book" panose="020B05020202040203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'Video Market Line'!$A$37:$A$42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'Video Market Line'!$B$37:$B$42</c:f>
              <c:numCache>
                <c:formatCode>[h]":"mm</c:formatCode>
                <c:ptCount val="6"/>
                <c:pt idx="0">
                  <c:v>2.0609953703703705</c:v>
                </c:pt>
                <c:pt idx="1">
                  <c:v>2.766886574074074</c:v>
                </c:pt>
                <c:pt idx="2">
                  <c:v>2.9243634259259261</c:v>
                </c:pt>
                <c:pt idx="3">
                  <c:v>1.9958101851851853</c:v>
                </c:pt>
                <c:pt idx="4">
                  <c:v>1.1456134259259259</c:v>
                </c:pt>
                <c:pt idx="5">
                  <c:v>1.5233564814814815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FE-48A1-B03F-A575A83A1141}"/>
            </c:ext>
          </c:extLst>
        </c:ser>
        <c:ser>
          <c:idx val="1"/>
          <c:order val="1"/>
          <c:tx>
            <c:strRef>
              <c:f>'Video Market Line'!$C$36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200" b="0" i="0" u="none" strike="noStrike" kern="1200" baseline="0">
                    <a:solidFill>
                      <a:schemeClr val="tx2"/>
                    </a:solidFill>
                    <a:latin typeface="Futura PT Book" panose="020B05020202040203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'Video Market Line'!$A$37:$A$42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'Video Market Line'!$C$37:$C$42</c:f>
              <c:numCache>
                <c:formatCode>[h]":"mm</c:formatCode>
                <c:ptCount val="6"/>
                <c:pt idx="0">
                  <c:v>3.4778935185185187</c:v>
                </c:pt>
                <c:pt idx="1">
                  <c:v>2.6254050925925925</c:v>
                </c:pt>
                <c:pt idx="2">
                  <c:v>2.445902777777778</c:v>
                </c:pt>
                <c:pt idx="3">
                  <c:v>1.6458449074074073</c:v>
                </c:pt>
                <c:pt idx="4">
                  <c:v>0.88578703703703698</c:v>
                </c:pt>
                <c:pt idx="5">
                  <c:v>0.97509259259259262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FE-48A1-B03F-A575A83A11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7"/>
        <c:axId val="149364992"/>
        <c:axId val="149364160"/>
      </c:barChart>
      <c:catAx>
        <c:axId val="14936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tx2"/>
                </a:solidFill>
                <a:latin typeface="Futura PT Book" panose="020B0502020204020303" pitchFamily="34" charset="77"/>
                <a:ea typeface="+mn-ea"/>
                <a:cs typeface="+mn-cs"/>
              </a:defRPr>
            </a:pPr>
            <a:endParaRPr lang="en-US"/>
          </a:p>
        </c:txPr>
        <c:crossAx val="149364160"/>
        <c:crosses val="autoZero"/>
        <c:auto val="1"/>
        <c:lblAlgn val="ctr"/>
        <c:lblOffset val="100"/>
        <c:noMultiLvlLbl val="0"/>
      </c:catAx>
      <c:valAx>
        <c:axId val="14936416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 algn="ctr" rtl="0">
                  <a:defRPr lang="en-AU" sz="1200" b="0" i="0" u="none" strike="noStrike" kern="1200" baseline="0">
                    <a:solidFill>
                      <a:schemeClr val="tx2"/>
                    </a:solidFill>
                    <a:latin typeface="Futura PT Book" panose="020B0502020204020303" pitchFamily="34" charset="77"/>
                    <a:ea typeface="+mn-ea"/>
                    <a:cs typeface="+mn-cs"/>
                  </a:defRPr>
                </a:pPr>
                <a:r>
                  <a:rPr lang="en-AU" sz="1200" b="0" i="0" u="none" strike="noStrike" kern="1200" baseline="0">
                    <a:solidFill>
                      <a:schemeClr val="tx2"/>
                    </a:solidFill>
                    <a:latin typeface="Futura PT Book" panose="020B0502020204020303" pitchFamily="34" charset="77"/>
                    <a:ea typeface="+mn-ea"/>
                    <a:cs typeface="+mn-cs"/>
                  </a:rPr>
                  <a:t>time spent pp streaming video/month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 rtl="0">
                <a:defRPr lang="en-AU" sz="1200" b="0" i="0" u="none" strike="noStrike" kern="1200" baseline="0">
                  <a:solidFill>
                    <a:schemeClr val="tx2"/>
                  </a:solidFill>
                  <a:latin typeface="Futura PT Book" panose="020B0502020204020303" pitchFamily="34" charset="77"/>
                  <a:ea typeface="+mn-ea"/>
                  <a:cs typeface="+mn-cs"/>
                </a:defRPr>
              </a:pPr>
              <a:endParaRPr lang="en-US"/>
            </a:p>
          </c:txPr>
        </c:title>
        <c:numFmt formatCode="[h]&quot;:&quot;mm" sourceLinked="1"/>
        <c:majorTickMark val="none"/>
        <c:minorTickMark val="none"/>
        <c:tickLblPos val="nextTo"/>
        <c:crossAx val="14936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0" i="0" u="none" strike="noStrike" kern="1200" baseline="0">
              <a:solidFill>
                <a:schemeClr val="tx2"/>
              </a:solidFill>
              <a:latin typeface="Futura PT Book" panose="020B0502020204020303" pitchFamily="34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107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792258884247411E-2"/>
          <c:y val="3.4789807709683693E-2"/>
          <c:w val="0.9309390994363036"/>
          <c:h val="0.905701139966915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scene3d>
              <a:camera prst="orthographicFront"/>
              <a:lightRig rig="brightRoom" dir="t"/>
            </a:scene3d>
            <a:sp3d prstMaterial="flat">
              <a:contourClr>
                <a:srgbClr val="000000"/>
              </a:contourClr>
            </a:sp3d>
          </c:spPr>
          <c:explosion val="10"/>
          <c:dPt>
            <c:idx val="0"/>
            <c:bubble3D val="0"/>
            <c:spPr>
              <a:solidFill>
                <a:schemeClr val="tx2"/>
              </a:solidFill>
              <a:ln w="19050">
                <a:noFill/>
              </a:ln>
              <a:effectLst/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2B-4485-9F11-7EFAE626CA1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2B-4485-9F11-7EFAE626CA19}"/>
              </c:ext>
            </c:extLst>
          </c:dPt>
          <c:dPt>
            <c:idx val="2"/>
            <c:bubble3D val="0"/>
            <c:spPr>
              <a:solidFill>
                <a:schemeClr val="bg2"/>
              </a:solidFill>
              <a:ln w="19050">
                <a:noFill/>
              </a:ln>
              <a:effectLst/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72B-4485-9F11-7EFAE626CA19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72B-4485-9F11-7EFAE626CA19}"/>
              </c:ext>
            </c:extLst>
          </c:dPt>
          <c:dPt>
            <c:idx val="4"/>
            <c:bubble3D val="0"/>
            <c:spPr>
              <a:solidFill>
                <a:schemeClr val="tx1"/>
              </a:solidFill>
              <a:ln w="19050"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72B-4485-9F11-7EFAE626CA19}"/>
              </c:ext>
            </c:extLst>
          </c:dPt>
          <c:dPt>
            <c:idx val="5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72B-4485-9F11-7EFAE626CA19}"/>
              </c:ext>
            </c:extLst>
          </c:dPt>
          <c:dLbls>
            <c:dLbl>
              <c:idx val="0"/>
              <c:layout>
                <c:manualLayout>
                  <c:x val="4.5429083055095021E-2"/>
                  <c:y val="-1.407989285977590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2B-4485-9F11-7EFAE626CA19}"/>
                </c:ext>
              </c:extLst>
            </c:dLbl>
            <c:dLbl>
              <c:idx val="3"/>
              <c:layout>
                <c:manualLayout>
                  <c:x val="-2.7257449833057064E-2"/>
                  <c:y val="4.223967857932772E-2"/>
                </c:manualLayout>
              </c:layout>
              <c:tx>
                <c:rich>
                  <a:bodyPr/>
                  <a:lstStyle/>
                  <a:p>
                    <a:fld id="{A3927020-3FAC-C145-ACBA-9DAF3B5AEEA1}" type="CATEGORYNAME">
                      <a:rPr lang="en-US">
                        <a:solidFill>
                          <a:schemeClr val="tx1"/>
                        </a:solidFill>
                      </a:rPr>
                      <a:pPr/>
                      <a:t>[CATEGORY NAME]</a:t>
                    </a:fld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
</a:t>
                    </a:r>
                    <a:fld id="{6DC620D1-11AB-DB4C-81C3-719957D2793C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[PERCENTAGE]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72B-4485-9F11-7EFAE626CA19}"/>
                </c:ext>
              </c:extLst>
            </c:dLbl>
            <c:dLbl>
              <c:idx val="4"/>
              <c:layout>
                <c:manualLayout>
                  <c:x val="-9.0858166110191867E-3"/>
                  <c:y val="-4.22396785793277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2B-4485-9F11-7EFAE626CA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Futura PT Book" panose="020B0502020204020303" pitchFamily="34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weekly or more</c:v>
                </c:pt>
                <c:pt idx="1">
                  <c:v>every 2-3 weeks</c:v>
                </c:pt>
                <c:pt idx="2">
                  <c:v>once a month</c:v>
                </c:pt>
                <c:pt idx="3">
                  <c:v>once every 2-3 months</c:v>
                </c:pt>
                <c:pt idx="4">
                  <c:v>once every 6 months</c:v>
                </c:pt>
                <c:pt idx="5">
                  <c:v>less than every 6 months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0.27</c:v>
                </c:pt>
                <c:pt idx="1">
                  <c:v>0.25600000000000001</c:v>
                </c:pt>
                <c:pt idx="2">
                  <c:v>0.23599999999999999</c:v>
                </c:pt>
                <c:pt idx="3">
                  <c:v>0.151</c:v>
                </c:pt>
                <c:pt idx="4">
                  <c:v>5.8999999999999997E-2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72B-4485-9F11-7EFAE626CA19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3374836372492"/>
          <c:y val="4.8210280071733308E-2"/>
          <c:w val="0.63172471003683517"/>
          <c:h val="0.67343933608119055"/>
        </c:manualLayout>
      </c:layout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Search &amp; Directories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Sheet1!$B$3:$B$18</c:f>
              <c:strCache>
                <c:ptCount val="16"/>
                <c:pt idx="0">
                  <c:v>Mar Qtr 18</c:v>
                </c:pt>
                <c:pt idx="1">
                  <c:v>Jun Qtr 18</c:v>
                </c:pt>
                <c:pt idx="2">
                  <c:v>Sept Qtr 18</c:v>
                </c:pt>
                <c:pt idx="3">
                  <c:v>Dec Qtr 18</c:v>
                </c:pt>
                <c:pt idx="4">
                  <c:v>Mar Qtr 19</c:v>
                </c:pt>
                <c:pt idx="5">
                  <c:v>Jun Qtr 19</c:v>
                </c:pt>
                <c:pt idx="6">
                  <c:v>Sept Qtr 19</c:v>
                </c:pt>
                <c:pt idx="7">
                  <c:v>Dec Qtr 19</c:v>
                </c:pt>
                <c:pt idx="8">
                  <c:v>Mar Qtr 20</c:v>
                </c:pt>
                <c:pt idx="9">
                  <c:v>Jun Qtr 20</c:v>
                </c:pt>
                <c:pt idx="10">
                  <c:v>Sept Qtr 20</c:v>
                </c:pt>
                <c:pt idx="11">
                  <c:v>Dec Qtr 20</c:v>
                </c:pt>
                <c:pt idx="12">
                  <c:v>Mar Qtr 21</c:v>
                </c:pt>
                <c:pt idx="13">
                  <c:v>Jun Qtr 21</c:v>
                </c:pt>
                <c:pt idx="14">
                  <c:v>Sept Qtr 21</c:v>
                </c:pt>
                <c:pt idx="15">
                  <c:v>Dec Qtr 21</c:v>
                </c:pt>
              </c:strCache>
            </c:strRef>
          </c:cat>
          <c:val>
            <c:numRef>
              <c:f>Sheet1!$C$3:$C$18</c:f>
              <c:numCache>
                <c:formatCode>_-* #,##0_-;\-* #,##0_-;_-* "-"??_-;_-@_-</c:formatCode>
                <c:ptCount val="16"/>
                <c:pt idx="0">
                  <c:v>936.61274000000003</c:v>
                </c:pt>
                <c:pt idx="1">
                  <c:v>960.9</c:v>
                </c:pt>
                <c:pt idx="2">
                  <c:v>983.2</c:v>
                </c:pt>
                <c:pt idx="3">
                  <c:v>1017.5</c:v>
                </c:pt>
                <c:pt idx="4">
                  <c:v>977.6</c:v>
                </c:pt>
                <c:pt idx="5">
                  <c:v>1059.9000000000001</c:v>
                </c:pt>
                <c:pt idx="6">
                  <c:v>1081.0999999999999</c:v>
                </c:pt>
                <c:pt idx="7">
                  <c:v>1081.2</c:v>
                </c:pt>
                <c:pt idx="8">
                  <c:v>1037.5</c:v>
                </c:pt>
                <c:pt idx="9">
                  <c:v>965.4</c:v>
                </c:pt>
                <c:pt idx="10">
                  <c:v>1006.4</c:v>
                </c:pt>
                <c:pt idx="11">
                  <c:v>1309.4000000000001</c:v>
                </c:pt>
                <c:pt idx="12">
                  <c:v>1312</c:v>
                </c:pt>
                <c:pt idx="13">
                  <c:v>1465.4</c:v>
                </c:pt>
                <c:pt idx="14">
                  <c:v>1417.7</c:v>
                </c:pt>
                <c:pt idx="15">
                  <c:v>1493.3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B29-4890-8C59-CE9CF38940DB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General Display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Sheet1!$B$3:$B$18</c:f>
              <c:strCache>
                <c:ptCount val="16"/>
                <c:pt idx="0">
                  <c:v>Mar Qtr 18</c:v>
                </c:pt>
                <c:pt idx="1">
                  <c:v>Jun Qtr 18</c:v>
                </c:pt>
                <c:pt idx="2">
                  <c:v>Sept Qtr 18</c:v>
                </c:pt>
                <c:pt idx="3">
                  <c:v>Dec Qtr 18</c:v>
                </c:pt>
                <c:pt idx="4">
                  <c:v>Mar Qtr 19</c:v>
                </c:pt>
                <c:pt idx="5">
                  <c:v>Jun Qtr 19</c:v>
                </c:pt>
                <c:pt idx="6">
                  <c:v>Sept Qtr 19</c:v>
                </c:pt>
                <c:pt idx="7">
                  <c:v>Dec Qtr 19</c:v>
                </c:pt>
                <c:pt idx="8">
                  <c:v>Mar Qtr 20</c:v>
                </c:pt>
                <c:pt idx="9">
                  <c:v>Jun Qtr 20</c:v>
                </c:pt>
                <c:pt idx="10">
                  <c:v>Sept Qtr 20</c:v>
                </c:pt>
                <c:pt idx="11">
                  <c:v>Dec Qtr 20</c:v>
                </c:pt>
                <c:pt idx="12">
                  <c:v>Mar Qtr 21</c:v>
                </c:pt>
                <c:pt idx="13">
                  <c:v>Jun Qtr 21</c:v>
                </c:pt>
                <c:pt idx="14">
                  <c:v>Sept Qtr 21</c:v>
                </c:pt>
                <c:pt idx="15">
                  <c:v>Dec Qtr 21</c:v>
                </c:pt>
              </c:strCache>
            </c:strRef>
          </c:cat>
          <c:val>
            <c:numRef>
              <c:f>Sheet1!$D$3:$D$18</c:f>
              <c:numCache>
                <c:formatCode>_-* #,##0_-;\-* #,##0_-;_-* "-"??_-;_-@_-</c:formatCode>
                <c:ptCount val="16"/>
                <c:pt idx="0">
                  <c:v>767.15566799999999</c:v>
                </c:pt>
                <c:pt idx="1">
                  <c:v>827.7</c:v>
                </c:pt>
                <c:pt idx="2">
                  <c:v>822.8</c:v>
                </c:pt>
                <c:pt idx="3">
                  <c:v>881.8</c:v>
                </c:pt>
                <c:pt idx="4">
                  <c:v>799</c:v>
                </c:pt>
                <c:pt idx="5">
                  <c:v>863.6</c:v>
                </c:pt>
                <c:pt idx="6">
                  <c:v>863.4</c:v>
                </c:pt>
                <c:pt idx="7">
                  <c:v>940.6</c:v>
                </c:pt>
                <c:pt idx="8">
                  <c:v>826.9</c:v>
                </c:pt>
                <c:pt idx="9">
                  <c:v>773.4</c:v>
                </c:pt>
                <c:pt idx="10">
                  <c:v>881.7</c:v>
                </c:pt>
                <c:pt idx="11">
                  <c:v>1208.9000000000001</c:v>
                </c:pt>
                <c:pt idx="12">
                  <c:v>1069.5</c:v>
                </c:pt>
                <c:pt idx="13">
                  <c:v>1280.3</c:v>
                </c:pt>
                <c:pt idx="14">
                  <c:v>1283.9000000000001</c:v>
                </c:pt>
                <c:pt idx="15">
                  <c:v>1466.2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B29-4890-8C59-CE9CF38940DB}"/>
            </c:ext>
          </c:extLst>
        </c:ser>
        <c:ser>
          <c:idx val="2"/>
          <c:order val="2"/>
          <c:tx>
            <c:strRef>
              <c:f>Sheet1!$E$2</c:f>
              <c:strCache>
                <c:ptCount val="1"/>
                <c:pt idx="0">
                  <c:v>Classifieds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Sheet1!$B$3:$B$18</c:f>
              <c:strCache>
                <c:ptCount val="16"/>
                <c:pt idx="0">
                  <c:v>Mar Qtr 18</c:v>
                </c:pt>
                <c:pt idx="1">
                  <c:v>Jun Qtr 18</c:v>
                </c:pt>
                <c:pt idx="2">
                  <c:v>Sept Qtr 18</c:v>
                </c:pt>
                <c:pt idx="3">
                  <c:v>Dec Qtr 18</c:v>
                </c:pt>
                <c:pt idx="4">
                  <c:v>Mar Qtr 19</c:v>
                </c:pt>
                <c:pt idx="5">
                  <c:v>Jun Qtr 19</c:v>
                </c:pt>
                <c:pt idx="6">
                  <c:v>Sept Qtr 19</c:v>
                </c:pt>
                <c:pt idx="7">
                  <c:v>Dec Qtr 19</c:v>
                </c:pt>
                <c:pt idx="8">
                  <c:v>Mar Qtr 20</c:v>
                </c:pt>
                <c:pt idx="9">
                  <c:v>Jun Qtr 20</c:v>
                </c:pt>
                <c:pt idx="10">
                  <c:v>Sept Qtr 20</c:v>
                </c:pt>
                <c:pt idx="11">
                  <c:v>Dec Qtr 20</c:v>
                </c:pt>
                <c:pt idx="12">
                  <c:v>Mar Qtr 21</c:v>
                </c:pt>
                <c:pt idx="13">
                  <c:v>Jun Qtr 21</c:v>
                </c:pt>
                <c:pt idx="14">
                  <c:v>Sept Qtr 21</c:v>
                </c:pt>
                <c:pt idx="15">
                  <c:v>Dec Qtr 21</c:v>
                </c:pt>
              </c:strCache>
            </c:strRef>
          </c:cat>
          <c:val>
            <c:numRef>
              <c:f>Sheet1!$E$3:$E$18</c:f>
              <c:numCache>
                <c:formatCode>_-* #,##0_-;\-* #,##0_-;_-* "-"??_-;_-@_-</c:formatCode>
                <c:ptCount val="16"/>
                <c:pt idx="0">
                  <c:v>397.33308899999997</c:v>
                </c:pt>
                <c:pt idx="1">
                  <c:v>411.2</c:v>
                </c:pt>
                <c:pt idx="2">
                  <c:v>429.7</c:v>
                </c:pt>
                <c:pt idx="3">
                  <c:v>401.8</c:v>
                </c:pt>
                <c:pt idx="4">
                  <c:v>426.2</c:v>
                </c:pt>
                <c:pt idx="5">
                  <c:v>386.9</c:v>
                </c:pt>
                <c:pt idx="6">
                  <c:v>436.3</c:v>
                </c:pt>
                <c:pt idx="7">
                  <c:v>417.8</c:v>
                </c:pt>
                <c:pt idx="8">
                  <c:v>427.1</c:v>
                </c:pt>
                <c:pt idx="9">
                  <c:v>299.2</c:v>
                </c:pt>
                <c:pt idx="10">
                  <c:v>386.1</c:v>
                </c:pt>
                <c:pt idx="11">
                  <c:v>433.1</c:v>
                </c:pt>
                <c:pt idx="12">
                  <c:v>505.65948500000002</c:v>
                </c:pt>
                <c:pt idx="13">
                  <c:v>530.4</c:v>
                </c:pt>
                <c:pt idx="14">
                  <c:v>529.79999999999995</c:v>
                </c:pt>
                <c:pt idx="15">
                  <c:v>620.9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29-4890-8C59-CE9CF38940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21629311"/>
        <c:axId val="821629727"/>
      </c:lineChart>
      <c:catAx>
        <c:axId val="8216293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629727"/>
        <c:crosses val="autoZero"/>
        <c:auto val="1"/>
        <c:lblAlgn val="ctr"/>
        <c:lblOffset val="100"/>
        <c:noMultiLvlLbl val="0"/>
      </c:catAx>
      <c:valAx>
        <c:axId val="821629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20000"/>
                  <a:lumOff val="8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AU" sz="14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sz="1400" b="0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rPr>
                  <a:t>$m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AU" sz="1400" b="0" i="0" u="none" strike="noStrike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400" b="0" i="0" u="none" strike="noStrike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216293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51387240978439"/>
          <c:y val="4.02581725391385E-2"/>
          <c:w val="0.21268471578039047"/>
          <c:h val="0.59206679824654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400" b="0" i="0" u="none" strike="noStrike" kern="1200" baseline="0">
              <a:solidFill>
                <a:schemeClr val="accent3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58481234135777E-2"/>
          <c:y val="3.4734645459222099E-2"/>
          <c:w val="0.96988303753172844"/>
          <c:h val="0.616645438249479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AWARENESS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TV</c:v>
                </c:pt>
                <c:pt idx="1">
                  <c:v>Online Video</c:v>
                </c:pt>
                <c:pt idx="2">
                  <c:v>Cinema</c:v>
                </c:pt>
                <c:pt idx="3">
                  <c:v>Radio</c:v>
                </c:pt>
                <c:pt idx="4">
                  <c:v>Print</c:v>
                </c:pt>
                <c:pt idx="5">
                  <c:v>Online Display</c:v>
                </c:pt>
                <c:pt idx="6">
                  <c:v>Social</c:v>
                </c:pt>
                <c:pt idx="7">
                  <c:v>Outdoor</c:v>
                </c:pt>
              </c:strCache>
            </c:strRef>
          </c:cat>
          <c:val>
            <c:numRef>
              <c:f>Sheet1!$B$2:$B$9</c:f>
              <c:numCache>
                <c:formatCode>0.0%</c:formatCode>
                <c:ptCount val="8"/>
                <c:pt idx="0">
                  <c:v>2.328548644338118E-2</c:v>
                </c:pt>
                <c:pt idx="1">
                  <c:v>2.2282855843565253E-2</c:v>
                </c:pt>
                <c:pt idx="2">
                  <c:v>4.6511627906976737E-2</c:v>
                </c:pt>
                <c:pt idx="3">
                  <c:v>9.3457943925233638E-3</c:v>
                </c:pt>
                <c:pt idx="4">
                  <c:v>2.3225384363755316E-2</c:v>
                </c:pt>
                <c:pt idx="5">
                  <c:v>1.2174643157010914E-2</c:v>
                </c:pt>
                <c:pt idx="6">
                  <c:v>1.5011941316956668E-2</c:v>
                </c:pt>
                <c:pt idx="7">
                  <c:v>1.1083465279348564E-2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A7-4300-ABBE-7CE927ED92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ASSOCIATIONS</c:v>
                </c:pt>
              </c:strCache>
            </c:strRef>
          </c:tx>
          <c:spPr>
            <a:solidFill>
              <a:schemeClr val="tx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TV</c:v>
                </c:pt>
                <c:pt idx="1">
                  <c:v>Online Video</c:v>
                </c:pt>
                <c:pt idx="2">
                  <c:v>Cinema</c:v>
                </c:pt>
                <c:pt idx="3">
                  <c:v>Radio</c:v>
                </c:pt>
                <c:pt idx="4">
                  <c:v>Print</c:v>
                </c:pt>
                <c:pt idx="5">
                  <c:v>Online Display</c:v>
                </c:pt>
                <c:pt idx="6">
                  <c:v>Social</c:v>
                </c:pt>
                <c:pt idx="7">
                  <c:v>Outdoor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8"/>
                <c:pt idx="0">
                  <c:v>1.4832535885167463E-2</c:v>
                </c:pt>
                <c:pt idx="1">
                  <c:v>1.5916325602546612E-2</c:v>
                </c:pt>
                <c:pt idx="2">
                  <c:v>1.6765819361817196E-2</c:v>
                </c:pt>
                <c:pt idx="3">
                  <c:v>9.3457943925233638E-3</c:v>
                </c:pt>
                <c:pt idx="4">
                  <c:v>1.7664376840039256E-2</c:v>
                </c:pt>
                <c:pt idx="5">
                  <c:v>1.4693534844668347E-2</c:v>
                </c:pt>
                <c:pt idx="6">
                  <c:v>1.1941316956670079E-2</c:v>
                </c:pt>
                <c:pt idx="7">
                  <c:v>7.9167609138204031E-3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A7-4300-ABBE-7CE927ED92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MOTIVATION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TV</c:v>
                </c:pt>
                <c:pt idx="1">
                  <c:v>Online Video</c:v>
                </c:pt>
                <c:pt idx="2">
                  <c:v>Cinema</c:v>
                </c:pt>
                <c:pt idx="3">
                  <c:v>Radio</c:v>
                </c:pt>
                <c:pt idx="4">
                  <c:v>Print</c:v>
                </c:pt>
                <c:pt idx="5">
                  <c:v>Online Display</c:v>
                </c:pt>
                <c:pt idx="6">
                  <c:v>Social</c:v>
                </c:pt>
                <c:pt idx="7">
                  <c:v>Outdoor</c:v>
                </c:pt>
              </c:strCache>
            </c:strRef>
          </c:cat>
          <c:val>
            <c:numRef>
              <c:f>Sheet1!$D$2:$D$9</c:f>
              <c:numCache>
                <c:formatCode>0.0%</c:formatCode>
                <c:ptCount val="8"/>
                <c:pt idx="0">
                  <c:v>1.2759170653907496E-2</c:v>
                </c:pt>
                <c:pt idx="1">
                  <c:v>1.6825829922692132E-2</c:v>
                </c:pt>
                <c:pt idx="2">
                  <c:v>1.9469983775013518E-2</c:v>
                </c:pt>
                <c:pt idx="3">
                  <c:v>7.7344505317434734E-3</c:v>
                </c:pt>
                <c:pt idx="4">
                  <c:v>2.682368334968924E-2</c:v>
                </c:pt>
                <c:pt idx="5">
                  <c:v>1.3853904282115869E-2</c:v>
                </c:pt>
                <c:pt idx="6">
                  <c:v>1.2282497441146366E-2</c:v>
                </c:pt>
                <c:pt idx="7">
                  <c:v>6.785795068988916E-3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A7-4300-ABBE-7CE927ED9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3441504"/>
        <c:axId val="713443072"/>
      </c:barChart>
      <c:catAx>
        <c:axId val="71344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13443072"/>
        <c:crosses val="autoZero"/>
        <c:auto val="1"/>
        <c:lblAlgn val="ctr"/>
        <c:lblOffset val="100"/>
        <c:noMultiLvlLbl val="0"/>
      </c:catAx>
      <c:valAx>
        <c:axId val="71344307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1344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548716827685703"/>
          <c:y val="0.92815939779246059"/>
          <c:w val="0.46081183861792246"/>
          <c:h val="6.13206972489017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150" baseline="0">
              <a:solidFill>
                <a:schemeClr val="tx1">
                  <a:lumMod val="50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AE668-E5D0-48B6-80E3-286D10F8F6D6}" type="datetimeFigureOut">
              <a:rPr lang="en-AU" smtClean="0"/>
              <a:t>2/3/22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8A4E9-0C0A-4CDC-BF9E-085C9657EBC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50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BCEFA8-6C5D-4F50-B566-EC3B6DE1553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696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BCEFA8-6C5D-4F50-B566-EC3B6DE1553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250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January 2021 up 10% year on year; February 2021 -3% year on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8A4E9-0C0A-4CDC-BF9E-085C9657EBC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816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January 2021 up 10% year on year; February 2021 -3% year on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8A4E9-0C0A-4CDC-BF9E-085C9657EBC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500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January 2021 up 10% year on year; February 2021 -3% year on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E8A4E9-0C0A-4CDC-BF9E-085C9657EBC4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681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2/3/22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777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2/3/22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794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2/3/22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170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C875-24BD-1D41-867B-024567920C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B94A9-D87B-5145-995B-F26E7AADC7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FF02C-FFD7-1D48-9712-A3FC64D9A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1100" y="631031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07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C875-24BD-1D41-867B-024567920C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9356" y="2596666"/>
            <a:ext cx="10452653" cy="10292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style.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0B94A9-D87B-5145-995B-F26E7AADC7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8870" y="3733800"/>
            <a:ext cx="5659230" cy="648804"/>
          </a:xfrm>
        </p:spPr>
        <p:txBody>
          <a:bodyPr anchor="b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BEE229-9B6F-DD4E-B409-B938F9E40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5601" y="5986065"/>
            <a:ext cx="411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13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A603-0F7F-174E-B7F7-A124D025C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350983"/>
            <a:ext cx="11647956" cy="133970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35EA6-AA54-474E-AB64-C87D43B18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825625"/>
            <a:ext cx="11647956" cy="392863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68186E5-6537-FD42-8414-1D8FE9874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5601" y="5986065"/>
            <a:ext cx="411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41452-99E5-364F-A59A-29ECDF56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2405" y="6244827"/>
            <a:ext cx="357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D01829DE-B375-1F4B-834D-110F8D73B1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272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2/3/22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33981" y="6253381"/>
            <a:ext cx="352865" cy="365125"/>
          </a:xfr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8A1A83DC-9EE4-4C76-B0D4-6F0DD94C4756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0175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2/3/22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3605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2/3/22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96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2/3/22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007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2/3/22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866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2/3/22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7498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2/3/22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9989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5DF02-9117-4038-8165-F50AFBEEB73A}" type="datetimeFigureOut">
              <a:rPr lang="en-AU" smtClean="0"/>
              <a:t>2/3/22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211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5DF02-9117-4038-8165-F50AFBEEB73A}" type="datetimeFigureOut">
              <a:rPr lang="en-AU" smtClean="0"/>
              <a:t>2/3/22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A83DC-9EE4-4C76-B0D4-6F0DD94C47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37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Futura PT Bold" panose="020B05020202040203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19C13B-8AAE-5744-82E5-B50D7A4A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B22AF-157E-8C44-AE38-DD6F60FB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D0AB5A0-6D93-E049-B7A4-54690745E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6612" y="6085708"/>
            <a:ext cx="357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D01829DE-B375-1F4B-834D-110F8D73B1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E04B50A6-5991-C147-A474-2C72F9733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0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utura PT Bold" panose="020B05020202040203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Futura PT Bold" panose="020B05020202040203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Futura PT Bold" panose="020B05020202040203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PT Book" panose="020B05020202040203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business.nab.com.au/wp-content/uploads/2022/01/NAB-Online-Retail-Sales-Index-December-2021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iabaustralia.com.au/research-and-resources/advertising-expenditur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abaustralia.com.au/research-and-resources/advertising-expenditure/" TargetMode="Externa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abaustralia.com.au/resource/the-digital-brand-effect-oct-2019/" TargetMode="Externa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hyperlink" Target="https://iabaustralia.com.au/resource/the-digital-brand-effect-oct-2019/" TargetMode="Externa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1DD1DE12-7AD7-7547-9480-CB3114E38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57"/>
            <a:ext cx="12192000" cy="681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520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6A333B1-96D6-4303-9437-6BC3D51FE06C}"/>
              </a:ext>
            </a:extLst>
          </p:cNvPr>
          <p:cNvSpPr txBox="1"/>
          <p:nvPr/>
        </p:nvSpPr>
        <p:spPr>
          <a:xfrm>
            <a:off x="1045025" y="6492445"/>
            <a:ext cx="99263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Source; Nielsen Digital Content Planning, November 2021, Video, Digital (C/M), Computer, Mobile, P18+, Av time pp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000003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+mn-cs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90A7FE3D-753B-4043-B620-0E0535350E3F}"/>
              </a:ext>
            </a:extLst>
          </p:cNvPr>
          <p:cNvSpPr txBox="1">
            <a:spLocks/>
          </p:cNvSpPr>
          <p:nvPr/>
        </p:nvSpPr>
        <p:spPr>
          <a:xfrm>
            <a:off x="359613" y="312594"/>
            <a:ext cx="11789989" cy="1204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3324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younger audiences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spend the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3324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greatest time streaming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 online video content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3324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.</a:t>
            </a: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rgbClr val="EE3324"/>
              </a:solidFill>
              <a:effectLst/>
              <a:uLnTx/>
              <a:uFillTx/>
              <a:latin typeface="Futura PT Bold" panose="020B0502020204020303" pitchFamily="34" charset="77"/>
              <a:ea typeface="+mj-ea"/>
              <a:cs typeface="+mj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F89F59F-F8FB-3444-A78B-285A0073C0A4}"/>
              </a:ext>
            </a:extLst>
          </p:cNvPr>
          <p:cNvSpPr/>
          <p:nvPr/>
        </p:nvSpPr>
        <p:spPr>
          <a:xfrm>
            <a:off x="8491605" y="2537415"/>
            <a:ext cx="2938396" cy="293839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E3830"/>
              </a:solidFill>
              <a:effectLst/>
              <a:uLnTx/>
              <a:uFillTx/>
              <a:latin typeface="Futura PT Book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AFC3C6-8BF1-434B-8B28-8E45134339B6}"/>
              </a:ext>
            </a:extLst>
          </p:cNvPr>
          <p:cNvSpPr txBox="1"/>
          <p:nvPr/>
        </p:nvSpPr>
        <p:spPr>
          <a:xfrm>
            <a:off x="914399" y="1944225"/>
            <a:ext cx="7577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av time spent per person per month streaming video </a:t>
            </a:r>
            <a:b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</a:b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on smartphone, tablet, desktop</a:t>
            </a:r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9B1CB428-CF5F-8D47-A653-35612D9FDA74}"/>
              </a:ext>
            </a:extLst>
          </p:cNvPr>
          <p:cNvSpPr txBox="1">
            <a:spLocks/>
          </p:cNvSpPr>
          <p:nvPr/>
        </p:nvSpPr>
        <p:spPr>
          <a:xfrm>
            <a:off x="11622405" y="6244827"/>
            <a:ext cx="357809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829DE-B375-1F4B-834D-110F8D73B14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PT Book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70C9C4-A8F2-4184-9E87-2EA47172A156}"/>
              </a:ext>
            </a:extLst>
          </p:cNvPr>
          <p:cNvSpPr/>
          <p:nvPr/>
        </p:nvSpPr>
        <p:spPr>
          <a:xfrm>
            <a:off x="8711908" y="2905988"/>
            <a:ext cx="24977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17.4 million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Medium" panose="020B0602020204020303" pitchFamily="34" charset="-79"/>
              </a:rPr>
              <a:t>Australian adults (18+) stream video online spending on average 50 hours streaming in a month.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+mn-cs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C884B63-2ECB-4DD7-9186-D2D3480846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203884"/>
              </p:ext>
            </p:extLst>
          </p:nvPr>
        </p:nvGraphicFramePr>
        <p:xfrm>
          <a:off x="1303892" y="2682242"/>
          <a:ext cx="6890874" cy="3623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066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2C5F896-F60C-CE49-BE64-3B3693825296}"/>
              </a:ext>
            </a:extLst>
          </p:cNvPr>
          <p:cNvSpPr/>
          <p:nvPr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3CA9349-231B-8341-87AF-80D5C5F9CC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740"/>
          <a:stretch/>
        </p:blipFill>
        <p:spPr>
          <a:xfrm>
            <a:off x="-4255" y="5712858"/>
            <a:ext cx="12200509" cy="1181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F3A57B-3BD1-8A44-B2AF-BFA12979E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27991"/>
            <a:ext cx="11287740" cy="1030675"/>
          </a:xfrm>
        </p:spPr>
        <p:txBody>
          <a:bodyPr lIns="0" tIns="0" rIns="0" bIns="0" anchor="t">
            <a:noAutofit/>
          </a:bodyPr>
          <a:lstStyle/>
          <a:p>
            <a:r>
              <a:rPr lang="en-US" dirty="0">
                <a:solidFill>
                  <a:srgbClr val="000003"/>
                </a:solidFill>
              </a:rPr>
              <a:t>76% of </a:t>
            </a:r>
            <a:r>
              <a:rPr lang="en-US" dirty="0">
                <a:solidFill>
                  <a:srgbClr val="EE3324"/>
                </a:solidFill>
              </a:rPr>
              <a:t>online shoppers </a:t>
            </a:r>
            <a:r>
              <a:rPr lang="en-US" dirty="0">
                <a:solidFill>
                  <a:srgbClr val="000003"/>
                </a:solidFill>
              </a:rPr>
              <a:t>buy online </a:t>
            </a:r>
            <a:br>
              <a:rPr lang="en-US" dirty="0">
                <a:solidFill>
                  <a:srgbClr val="000003"/>
                </a:solidFill>
              </a:rPr>
            </a:br>
            <a:r>
              <a:rPr lang="en-US" dirty="0">
                <a:solidFill>
                  <a:srgbClr val="000003"/>
                </a:solidFill>
              </a:rPr>
              <a:t>at least once a month</a:t>
            </a:r>
            <a:r>
              <a:rPr lang="en-US" dirty="0">
                <a:solidFill>
                  <a:srgbClr val="EE3324"/>
                </a:solidFill>
              </a:rPr>
              <a:t>.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87E6874-BF11-9C4C-8363-D4944A1F4C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2405" y="6271331"/>
            <a:ext cx="357809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829DE-B375-1F4B-834D-110F8D73B14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4A09228-BBC4-4479-B41E-58833255DD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202225"/>
              </p:ext>
            </p:extLst>
          </p:nvPr>
        </p:nvGraphicFramePr>
        <p:xfrm>
          <a:off x="6210176" y="2297396"/>
          <a:ext cx="5770037" cy="360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6AF2217-A721-4C1F-86E3-387643F2C56A}"/>
              </a:ext>
            </a:extLst>
          </p:cNvPr>
          <p:cNvSpPr txBox="1"/>
          <p:nvPr/>
        </p:nvSpPr>
        <p:spPr>
          <a:xfrm>
            <a:off x="6096001" y="1587264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buying frequency for online shoppers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27DB9E-1B0E-46E1-B952-17D6A2E5AF5E}"/>
              </a:ext>
            </a:extLst>
          </p:cNvPr>
          <p:cNvSpPr txBox="1"/>
          <p:nvPr/>
        </p:nvSpPr>
        <p:spPr>
          <a:xfrm>
            <a:off x="1024088" y="6467689"/>
            <a:ext cx="5071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Source; IAB Australia and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Pureprofile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 Australian Ecommerce Report September 2021 </a:t>
            </a:r>
            <a:b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Book" panose="020B0502020204020303" pitchFamily="34" charset="0"/>
                <a:ea typeface="+mn-ea"/>
                <a:cs typeface="+mn-cs"/>
              </a:rPr>
              <a:t>Q - How often do you shop online? (n=1,000)</a:t>
            </a:r>
            <a:endParaRPr kumimoji="0" lang="en-A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 panose="020B0502020204020303" pitchFamily="34" charset="0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290A971-61C0-4E77-A75B-846EC2DE60CF}"/>
              </a:ext>
            </a:extLst>
          </p:cNvPr>
          <p:cNvSpPr txBox="1">
            <a:spLocks/>
          </p:cNvSpPr>
          <p:nvPr/>
        </p:nvSpPr>
        <p:spPr>
          <a:xfrm>
            <a:off x="318652" y="2442413"/>
            <a:ext cx="3823855" cy="93375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400" dirty="0">
                <a:solidFill>
                  <a:schemeClr val="accent1"/>
                </a:solidFill>
                <a:latin typeface="Futura PT Book" panose="020B0502020204020303" pitchFamily="34" charset="77"/>
              </a:rPr>
              <a:t>70%</a:t>
            </a:r>
            <a:r>
              <a:rPr lang="en-US" sz="5400" dirty="0">
                <a:solidFill>
                  <a:schemeClr val="tx2"/>
                </a:solidFill>
                <a:latin typeface="Futura PT Book" panose="020B0502020204020303" pitchFamily="34" charset="77"/>
              </a:rPr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DC38CF7-365D-4B5C-AA58-57B0E4253B7B}"/>
              </a:ext>
            </a:extLst>
          </p:cNvPr>
          <p:cNvSpPr txBox="1">
            <a:spLocks/>
          </p:cNvSpPr>
          <p:nvPr/>
        </p:nvSpPr>
        <p:spPr>
          <a:xfrm>
            <a:off x="318652" y="3557064"/>
            <a:ext cx="3823855" cy="933754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5400" dirty="0">
                <a:solidFill>
                  <a:schemeClr val="accent1"/>
                </a:solidFill>
                <a:latin typeface="Futura PT Book" panose="020B0502020204020303" pitchFamily="34" charset="77"/>
              </a:rPr>
              <a:t>40%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0D8BF52-90D6-49B9-B725-EE970B824B69}"/>
              </a:ext>
            </a:extLst>
          </p:cNvPr>
          <p:cNvSpPr txBox="1">
            <a:spLocks/>
          </p:cNvSpPr>
          <p:nvPr/>
        </p:nvSpPr>
        <p:spPr>
          <a:xfrm>
            <a:off x="1852485" y="3557064"/>
            <a:ext cx="3680841" cy="9337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D1A1C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buy groceries online every month 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2CC205-4DE0-4C87-B494-176D149DA9DB}"/>
              </a:ext>
            </a:extLst>
          </p:cNvPr>
          <p:cNvSpPr txBox="1">
            <a:spLocks/>
          </p:cNvSpPr>
          <p:nvPr/>
        </p:nvSpPr>
        <p:spPr>
          <a:xfrm>
            <a:off x="1852485" y="2442413"/>
            <a:ext cx="3906982" cy="9337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utura PT Book" panose="020B05020202040203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1D1A1C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buy retail online (non-grocery) every month</a:t>
            </a:r>
          </a:p>
        </p:txBody>
      </p:sp>
    </p:spTree>
    <p:extLst>
      <p:ext uri="{BB962C8B-B14F-4D97-AF65-F5344CB8AC3E}">
        <p14:creationId xmlns:p14="http://schemas.microsoft.com/office/powerpoint/2010/main" val="2245549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18130CD-7476-0F48-A95F-C62A5D31EADB}"/>
              </a:ext>
            </a:extLst>
          </p:cNvPr>
          <p:cNvSpPr txBox="1">
            <a:spLocks/>
          </p:cNvSpPr>
          <p:nvPr/>
        </p:nvSpPr>
        <p:spPr>
          <a:xfrm>
            <a:off x="738509" y="2903859"/>
            <a:ext cx="9890635" cy="105028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expenditure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charts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116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AFC541-89C0-491D-88D1-D63CD4196B5C}"/>
              </a:ext>
            </a:extLst>
          </p:cNvPr>
          <p:cNvSpPr txBox="1"/>
          <p:nvPr/>
        </p:nvSpPr>
        <p:spPr>
          <a:xfrm>
            <a:off x="4645593" y="1794139"/>
            <a:ext cx="622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Futura PT Book" panose="020B0502020204020303" pitchFamily="34" charset="77"/>
              </a:rPr>
              <a:t>NAB online retail sales and ABS retail sales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F4CFBD0-06E2-4BC5-B28B-1EAD31AEF09F}"/>
              </a:ext>
            </a:extLst>
          </p:cNvPr>
          <p:cNvSpPr/>
          <p:nvPr/>
        </p:nvSpPr>
        <p:spPr>
          <a:xfrm>
            <a:off x="1051994" y="2321562"/>
            <a:ext cx="3017086" cy="2981958"/>
          </a:xfrm>
          <a:prstGeom prst="ellipse">
            <a:avLst/>
          </a:prstGeom>
          <a:solidFill>
            <a:srgbClr val="E83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2"/>
                </a:solidFill>
                <a:cs typeface="Futura Medium" panose="020B0602020204020303" pitchFamily="34" charset="-79"/>
              </a:rPr>
              <a:t>Australians spent </a:t>
            </a:r>
            <a:r>
              <a:rPr lang="en-US" sz="2400" b="1" dirty="0">
                <a:solidFill>
                  <a:schemeClr val="bg2"/>
                </a:solidFill>
                <a:cs typeface="Futura Medium" panose="020B0602020204020303" pitchFamily="34" charset="-79"/>
              </a:rPr>
              <a:t>$52.93 billion </a:t>
            </a:r>
            <a:br>
              <a:rPr lang="en-US" sz="2000" b="1" dirty="0">
                <a:solidFill>
                  <a:schemeClr val="bg2"/>
                </a:solidFill>
                <a:cs typeface="Futura Medium" panose="020B0602020204020303" pitchFamily="34" charset="-79"/>
              </a:rPr>
            </a:br>
            <a:r>
              <a:rPr lang="en-US" sz="2000" b="1" dirty="0">
                <a:solidFill>
                  <a:schemeClr val="bg2"/>
                </a:solidFill>
                <a:cs typeface="Futura Medium" panose="020B0602020204020303" pitchFamily="34" charset="-79"/>
              </a:rPr>
              <a:t>on online retail in 2021, around 14.4% of the total retail trade estimate.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7C52A3-2CC8-44E6-9630-C809D73C0BCA}"/>
              </a:ext>
            </a:extLst>
          </p:cNvPr>
          <p:cNvSpPr txBox="1"/>
          <p:nvPr/>
        </p:nvSpPr>
        <p:spPr>
          <a:xfrm>
            <a:off x="1051994" y="6523424"/>
            <a:ext cx="113258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Futura PT Book" panose="020B0502020204020303" pitchFamily="34" charset="77"/>
              </a:rPr>
              <a:t>Source; </a:t>
            </a:r>
            <a:r>
              <a:rPr lang="en-US" sz="800" dirty="0">
                <a:latin typeface="Futura PT Book" panose="020B0502020204020303" pitchFamily="34" charset="77"/>
                <a:hlinkClick r:id="rId2"/>
              </a:rPr>
              <a:t>NAB Online Retail Sales Index December 2021</a:t>
            </a:r>
            <a:endParaRPr lang="en-AU" sz="800" dirty="0">
              <a:latin typeface="Futura PT Book" panose="020B0502020204020303" pitchFamily="34" charset="77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4E021AB5-4265-44E3-95C4-3CF20D5D8FB8}"/>
              </a:ext>
            </a:extLst>
          </p:cNvPr>
          <p:cNvSpPr txBox="1">
            <a:spLocks/>
          </p:cNvSpPr>
          <p:nvPr/>
        </p:nvSpPr>
        <p:spPr>
          <a:xfrm>
            <a:off x="359613" y="312594"/>
            <a:ext cx="11789989" cy="1204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Futura PT Bold" panose="020B0502020204020303" pitchFamily="34" charset="77"/>
              </a:rPr>
              <a:t>australian consumer </a:t>
            </a:r>
            <a:r>
              <a:rPr lang="en-US" b="1" dirty="0">
                <a:solidFill>
                  <a:schemeClr val="accent1"/>
                </a:solidFill>
                <a:latin typeface="Futura PT Bold" panose="020B0502020204020303" pitchFamily="34" charset="77"/>
              </a:rPr>
              <a:t>online retail spend has grown 20% year on year </a:t>
            </a:r>
            <a:r>
              <a:rPr lang="en-US" b="1" dirty="0">
                <a:latin typeface="Futura PT Bold" panose="020B0502020204020303" pitchFamily="34" charset="77"/>
              </a:rPr>
              <a:t>for CY21.</a:t>
            </a:r>
            <a:endParaRPr lang="en-AU" b="1" dirty="0">
              <a:latin typeface="Futura PT Bold" panose="020B0502020204020303" pitchFamily="34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563780-4C61-4B1B-83A5-8F9AFB6444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49" t="45216" r="36352" b="14306"/>
          <a:stretch/>
        </p:blipFill>
        <p:spPr>
          <a:xfrm>
            <a:off x="4605837" y="2212233"/>
            <a:ext cx="6307329" cy="394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95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511228-74E7-4573-9D2B-26FB75B4B216}"/>
              </a:ext>
            </a:extLst>
          </p:cNvPr>
          <p:cNvSpPr txBox="1"/>
          <p:nvPr/>
        </p:nvSpPr>
        <p:spPr>
          <a:xfrm>
            <a:off x="1060995" y="6519300"/>
            <a:ext cx="99263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Futura PT Book" panose="020B0502020204020303" pitchFamily="34" charset="77"/>
              </a:rPr>
              <a:t>Source; </a:t>
            </a:r>
            <a:r>
              <a:rPr lang="en-US" sz="800" dirty="0">
                <a:latin typeface="Futura PT Book" panose="020B0502020204020303" pitchFamily="34" charset="77"/>
                <a:hlinkClick r:id="rId2"/>
              </a:rPr>
              <a:t>IAB </a:t>
            </a:r>
            <a:r>
              <a:rPr lang="en-US" sz="800" dirty="0">
                <a:hlinkClick r:id="rId2"/>
              </a:rPr>
              <a:t>Australian Online Advertising Expenditure Report </a:t>
            </a:r>
            <a:r>
              <a:rPr lang="en-AU" sz="800" dirty="0">
                <a:hlinkClick r:id="rId2"/>
              </a:rPr>
              <a:t>Compiled by PwC </a:t>
            </a:r>
            <a:r>
              <a:rPr lang="en-US" sz="800" dirty="0">
                <a:hlinkClick r:id="rId2"/>
              </a:rPr>
              <a:t>calendar year and quarter ended 31 December 2021</a:t>
            </a:r>
            <a:endParaRPr lang="en-AU" sz="800" dirty="0">
              <a:latin typeface="Futura PT Book" panose="020B0502020204020303" pitchFamily="34" charset="77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7934750-4CCC-4177-92CD-BC06800CB076}"/>
              </a:ext>
            </a:extLst>
          </p:cNvPr>
          <p:cNvSpPr txBox="1">
            <a:spLocks/>
          </p:cNvSpPr>
          <p:nvPr/>
        </p:nvSpPr>
        <p:spPr>
          <a:xfrm>
            <a:off x="312960" y="312594"/>
            <a:ext cx="11789989" cy="876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Futura PT Bold" panose="020B0502020204020303" pitchFamily="34" charset="77"/>
              </a:rPr>
              <a:t>online </a:t>
            </a:r>
            <a:r>
              <a:rPr lang="en-US" b="1" dirty="0">
                <a:solidFill>
                  <a:schemeClr val="accent1"/>
                </a:solidFill>
                <a:latin typeface="Futura PT Bold" panose="020B0502020204020303" pitchFamily="34" charset="77"/>
              </a:rPr>
              <a:t>advertising expenditure </a:t>
            </a:r>
            <a:r>
              <a:rPr lang="en-US" b="1" dirty="0">
                <a:latin typeface="Futura PT Bold" panose="020B0502020204020303" pitchFamily="34" charset="77"/>
              </a:rPr>
              <a:t>CY21</a:t>
            </a:r>
            <a:r>
              <a:rPr lang="en-US" b="1" dirty="0">
                <a:solidFill>
                  <a:schemeClr val="accent1"/>
                </a:solidFill>
                <a:latin typeface="Futura PT Bold" panose="020B0502020204020303" pitchFamily="34" charset="77"/>
              </a:rPr>
              <a:t>.</a:t>
            </a:r>
            <a:endParaRPr lang="en-AU" b="1" dirty="0">
              <a:solidFill>
                <a:schemeClr val="accent1"/>
              </a:solidFill>
              <a:latin typeface="Futura PT Bold" panose="020B0502020204020303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C6307A-7C6A-4646-83AA-77E04C81C4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92" t="21594" r="10990" b="13478"/>
          <a:stretch/>
        </p:blipFill>
        <p:spPr>
          <a:xfrm>
            <a:off x="1299533" y="1228477"/>
            <a:ext cx="9593747" cy="500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35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E8D858C1-676F-442B-807B-F318809AE67D}"/>
              </a:ext>
            </a:extLst>
          </p:cNvPr>
          <p:cNvSpPr txBox="1">
            <a:spLocks/>
          </p:cNvSpPr>
          <p:nvPr/>
        </p:nvSpPr>
        <p:spPr>
          <a:xfrm>
            <a:off x="312960" y="312594"/>
            <a:ext cx="11789989" cy="8761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quarterly online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3830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advertising expenditure</a:t>
            </a:r>
            <a:r>
              <a:rPr lang="en-US" b="1" dirty="0">
                <a:solidFill>
                  <a:srgbClr val="000003"/>
                </a:solidFill>
                <a:latin typeface="Futura PT Bold" panose="020B0502020204020303" pitchFamily="34" charset="77"/>
              </a:rPr>
              <a:t>.</a:t>
            </a:r>
            <a:endParaRPr lang="en-AU" b="1" dirty="0">
              <a:solidFill>
                <a:srgbClr val="000003"/>
              </a:solidFill>
              <a:latin typeface="Futura PT Bold" panose="020B0502020204020303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3F4759-1A3E-486E-9B3E-1C0AE7079C5B}"/>
              </a:ext>
            </a:extLst>
          </p:cNvPr>
          <p:cNvSpPr txBox="1"/>
          <p:nvPr/>
        </p:nvSpPr>
        <p:spPr>
          <a:xfrm>
            <a:off x="745435" y="1598344"/>
            <a:ext cx="6224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quarterly online advertising expenditure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DE77E0F-C57F-4117-AAD1-44118EA03BDF}"/>
              </a:ext>
            </a:extLst>
          </p:cNvPr>
          <p:cNvSpPr/>
          <p:nvPr/>
        </p:nvSpPr>
        <p:spPr>
          <a:xfrm>
            <a:off x="8923217" y="2228023"/>
            <a:ext cx="2400000" cy="240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26A860-C242-4E4B-A9CF-50EE83006BBF}"/>
              </a:ext>
            </a:extLst>
          </p:cNvPr>
          <p:cNvSpPr/>
          <p:nvPr/>
        </p:nvSpPr>
        <p:spPr>
          <a:xfrm>
            <a:off x="9249816" y="2802865"/>
            <a:ext cx="17654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  <a:latin typeface="Futura PT Book" panose="020B0502020204020303" pitchFamily="34" charset="77"/>
                <a:cs typeface="Futura Medium" panose="020B0602020204020303" pitchFamily="34" charset="-79"/>
              </a:rPr>
              <a:t>All categories have recorded significant growth in 2021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F84C3B0-51C4-4841-ADD5-8BAB9305C1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22259"/>
              </p:ext>
            </p:extLst>
          </p:nvPr>
        </p:nvGraphicFramePr>
        <p:xfrm>
          <a:off x="745435" y="2228022"/>
          <a:ext cx="8040756" cy="3765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8FAA26C-A894-4BFE-B98D-04E45C99D746}"/>
              </a:ext>
            </a:extLst>
          </p:cNvPr>
          <p:cNvSpPr txBox="1"/>
          <p:nvPr/>
        </p:nvSpPr>
        <p:spPr>
          <a:xfrm>
            <a:off x="1060995" y="6519300"/>
            <a:ext cx="99263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Futura PT Book" panose="020B0502020204020303" pitchFamily="34" charset="77"/>
              </a:rPr>
              <a:t>Source; </a:t>
            </a:r>
            <a:r>
              <a:rPr lang="en-US" sz="800" dirty="0">
                <a:latin typeface="Futura PT Book" panose="020B0502020204020303" pitchFamily="34" charset="77"/>
                <a:hlinkClick r:id="rId3"/>
              </a:rPr>
              <a:t>IAB </a:t>
            </a:r>
            <a:r>
              <a:rPr lang="en-US" sz="800" dirty="0">
                <a:hlinkClick r:id="rId3"/>
              </a:rPr>
              <a:t>Australian Online Advertising Expenditure Report </a:t>
            </a:r>
            <a:r>
              <a:rPr lang="en-AU" sz="800" dirty="0">
                <a:hlinkClick r:id="rId3"/>
              </a:rPr>
              <a:t>Compiled by PwC </a:t>
            </a:r>
            <a:r>
              <a:rPr lang="en-US" sz="800" dirty="0">
                <a:hlinkClick r:id="rId3"/>
              </a:rPr>
              <a:t>calendar year and quarter ended 31 December 2021</a:t>
            </a:r>
            <a:endParaRPr lang="en-AU" sz="800" dirty="0">
              <a:latin typeface="Futura PT Book" panose="020B0502020204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76763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18130CD-7476-0F48-A95F-C62A5D31EADB}"/>
              </a:ext>
            </a:extLst>
          </p:cNvPr>
          <p:cNvSpPr txBox="1">
            <a:spLocks/>
          </p:cNvSpPr>
          <p:nvPr/>
        </p:nvSpPr>
        <p:spPr>
          <a:xfrm>
            <a:off x="738509" y="2903859"/>
            <a:ext cx="9890635" cy="105028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effectiveness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charts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8443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808B2A-21C2-455F-8721-111FF9D8D6A6}"/>
              </a:ext>
            </a:extLst>
          </p:cNvPr>
          <p:cNvSpPr/>
          <p:nvPr/>
        </p:nvSpPr>
        <p:spPr bwMode="ltGray">
          <a:xfrm>
            <a:off x="2815702" y="3399365"/>
            <a:ext cx="941033" cy="1704514"/>
          </a:xfrm>
          <a:prstGeom prst="rect">
            <a:avLst/>
          </a:prstGeom>
          <a:noFill/>
          <a:ln w="28575" cap="rnd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AU" sz="1600" b="0" dirty="0" err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42AC3E-4605-41C2-BC9C-F7FD190C25CF}"/>
              </a:ext>
            </a:extLst>
          </p:cNvPr>
          <p:cNvSpPr/>
          <p:nvPr/>
        </p:nvSpPr>
        <p:spPr bwMode="ltGray">
          <a:xfrm>
            <a:off x="7325557" y="3767694"/>
            <a:ext cx="941033" cy="1127464"/>
          </a:xfrm>
          <a:prstGeom prst="rect">
            <a:avLst/>
          </a:prstGeom>
          <a:noFill/>
          <a:ln w="28575" cap="rnd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AU" sz="1600" b="0" dirty="0" err="1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19FC32-2D68-4796-AED6-1A1A9871490E}"/>
              </a:ext>
            </a:extLst>
          </p:cNvPr>
          <p:cNvSpPr/>
          <p:nvPr/>
        </p:nvSpPr>
        <p:spPr bwMode="ltGray">
          <a:xfrm>
            <a:off x="8417512" y="3776574"/>
            <a:ext cx="941033" cy="1207363"/>
          </a:xfrm>
          <a:prstGeom prst="rect">
            <a:avLst/>
          </a:prstGeom>
          <a:noFill/>
          <a:ln w="28575" cap="rnd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AU" sz="1600" b="0" dirty="0" err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604DA3-ECEA-456E-BDA8-F53CB40BA569}"/>
              </a:ext>
            </a:extLst>
          </p:cNvPr>
          <p:cNvSpPr/>
          <p:nvPr/>
        </p:nvSpPr>
        <p:spPr>
          <a:xfrm>
            <a:off x="1617215" y="4841892"/>
            <a:ext cx="8913179" cy="965447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32A8E0C-3874-44EB-B0A3-164E388B6F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1452959"/>
              </p:ext>
            </p:extLst>
          </p:nvPr>
        </p:nvGraphicFramePr>
        <p:xfrm>
          <a:off x="1457418" y="2205682"/>
          <a:ext cx="9277164" cy="4012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989F43C1-9545-4A25-BD5F-49C42BB3988F}"/>
              </a:ext>
            </a:extLst>
          </p:cNvPr>
          <p:cNvSpPr/>
          <p:nvPr/>
        </p:nvSpPr>
        <p:spPr>
          <a:xfrm>
            <a:off x="3631330" y="2014997"/>
            <a:ext cx="45809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600" b="1" dirty="0">
                <a:solidFill>
                  <a:srgbClr val="000000"/>
                </a:solidFill>
                <a:latin typeface="Futura PT Bold" panose="020B0502020204020303" pitchFamily="34" charset="77"/>
              </a:rPr>
              <a:t>average campaign impact per person reached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53671B-7679-44D2-89B4-B96A19A7F23F}"/>
              </a:ext>
            </a:extLst>
          </p:cNvPr>
          <p:cNvGrpSpPr/>
          <p:nvPr/>
        </p:nvGrpSpPr>
        <p:grpSpPr>
          <a:xfrm>
            <a:off x="5229946" y="5127406"/>
            <a:ext cx="612000" cy="612000"/>
            <a:chOff x="641249" y="4635005"/>
            <a:chExt cx="612000" cy="612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16B9BF7-08A4-44FA-9E7F-FFE58356DA1F}"/>
                </a:ext>
              </a:extLst>
            </p:cNvPr>
            <p:cNvSpPr/>
            <p:nvPr/>
          </p:nvSpPr>
          <p:spPr>
            <a:xfrm>
              <a:off x="641249" y="4635005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Graphic 73">
              <a:extLst>
                <a:ext uri="{FF2B5EF4-FFF2-40B4-BE49-F238E27FC236}">
                  <a16:creationId xmlns:a16="http://schemas.microsoft.com/office/drawing/2014/main" id="{45832C85-E0AF-4DE2-AB6A-E33BB5DEF8A7}"/>
                </a:ext>
              </a:extLst>
            </p:cNvPr>
            <p:cNvSpPr/>
            <p:nvPr/>
          </p:nvSpPr>
          <p:spPr>
            <a:xfrm>
              <a:off x="757243" y="4751098"/>
              <a:ext cx="375250" cy="356004"/>
            </a:xfrm>
            <a:custGeom>
              <a:avLst/>
              <a:gdLst>
                <a:gd name="connsiteX0" fmla="*/ 600075 w 742950"/>
                <a:gd name="connsiteY0" fmla="*/ 0 h 704850"/>
                <a:gd name="connsiteX1" fmla="*/ 561975 w 742950"/>
                <a:gd name="connsiteY1" fmla="*/ 38100 h 704850"/>
                <a:gd name="connsiteX2" fmla="*/ 600075 w 742950"/>
                <a:gd name="connsiteY2" fmla="*/ 76200 h 704850"/>
                <a:gd name="connsiteX3" fmla="*/ 638175 w 742950"/>
                <a:gd name="connsiteY3" fmla="*/ 38100 h 704850"/>
                <a:gd name="connsiteX4" fmla="*/ 600075 w 742950"/>
                <a:gd name="connsiteY4" fmla="*/ 0 h 704850"/>
                <a:gd name="connsiteX5" fmla="*/ 543211 w 742950"/>
                <a:gd name="connsiteY5" fmla="*/ 33909 h 704850"/>
                <a:gd name="connsiteX6" fmla="*/ 82487 w 742950"/>
                <a:gd name="connsiteY6" fmla="*/ 190500 h 704850"/>
                <a:gd name="connsiteX7" fmla="*/ 200692 w 742950"/>
                <a:gd name="connsiteY7" fmla="*/ 190500 h 704850"/>
                <a:gd name="connsiteX8" fmla="*/ 553403 w 742950"/>
                <a:gd name="connsiteY8" fmla="*/ 70581 h 704850"/>
                <a:gd name="connsiteX9" fmla="*/ 543020 w 742950"/>
                <a:gd name="connsiteY9" fmla="*/ 38100 h 704850"/>
                <a:gd name="connsiteX10" fmla="*/ 543211 w 742950"/>
                <a:gd name="connsiteY10" fmla="*/ 33909 h 704850"/>
                <a:gd name="connsiteX11" fmla="*/ 543211 w 742950"/>
                <a:gd name="connsiteY11" fmla="*/ 33909 h 704850"/>
                <a:gd name="connsiteX12" fmla="*/ 26765 w 742950"/>
                <a:gd name="connsiteY12" fmla="*/ 209550 h 704850"/>
                <a:gd name="connsiteX13" fmla="*/ 0 w 742950"/>
                <a:gd name="connsiteY13" fmla="*/ 238125 h 704850"/>
                <a:gd name="connsiteX14" fmla="*/ 0 w 742950"/>
                <a:gd name="connsiteY14" fmla="*/ 676275 h 704850"/>
                <a:gd name="connsiteX15" fmla="*/ 26765 w 742950"/>
                <a:gd name="connsiteY15" fmla="*/ 704850 h 704850"/>
                <a:gd name="connsiteX16" fmla="*/ 716471 w 742950"/>
                <a:gd name="connsiteY16" fmla="*/ 704850 h 704850"/>
                <a:gd name="connsiteX17" fmla="*/ 742950 w 742950"/>
                <a:gd name="connsiteY17" fmla="*/ 676275 h 704850"/>
                <a:gd name="connsiteX18" fmla="*/ 742950 w 742950"/>
                <a:gd name="connsiteY18" fmla="*/ 238125 h 704850"/>
                <a:gd name="connsiteX19" fmla="*/ 716471 w 742950"/>
                <a:gd name="connsiteY19" fmla="*/ 209550 h 704850"/>
                <a:gd name="connsiteX20" fmla="*/ 26765 w 742950"/>
                <a:gd name="connsiteY20" fmla="*/ 209550 h 704850"/>
                <a:gd name="connsiteX21" fmla="*/ 211074 w 742950"/>
                <a:gd name="connsiteY21" fmla="*/ 314325 h 704850"/>
                <a:gd name="connsiteX22" fmla="*/ 353949 w 742950"/>
                <a:gd name="connsiteY22" fmla="*/ 457200 h 704850"/>
                <a:gd name="connsiteX23" fmla="*/ 211074 w 742950"/>
                <a:gd name="connsiteY23" fmla="*/ 600075 h 704850"/>
                <a:gd name="connsiteX24" fmla="*/ 68199 w 742950"/>
                <a:gd name="connsiteY24" fmla="*/ 457200 h 704850"/>
                <a:gd name="connsiteX25" fmla="*/ 211074 w 742950"/>
                <a:gd name="connsiteY25" fmla="*/ 314325 h 704850"/>
                <a:gd name="connsiteX26" fmla="*/ 420624 w 742950"/>
                <a:gd name="connsiteY26" fmla="*/ 342900 h 704850"/>
                <a:gd name="connsiteX27" fmla="*/ 668274 w 742950"/>
                <a:gd name="connsiteY27" fmla="*/ 342900 h 704850"/>
                <a:gd name="connsiteX28" fmla="*/ 687324 w 742950"/>
                <a:gd name="connsiteY28" fmla="*/ 361950 h 704850"/>
                <a:gd name="connsiteX29" fmla="*/ 668274 w 742950"/>
                <a:gd name="connsiteY29" fmla="*/ 381000 h 704850"/>
                <a:gd name="connsiteX30" fmla="*/ 420624 w 742950"/>
                <a:gd name="connsiteY30" fmla="*/ 381000 h 704850"/>
                <a:gd name="connsiteX31" fmla="*/ 401574 w 742950"/>
                <a:gd name="connsiteY31" fmla="*/ 361950 h 704850"/>
                <a:gd name="connsiteX32" fmla="*/ 420624 w 742950"/>
                <a:gd name="connsiteY32" fmla="*/ 342900 h 704850"/>
                <a:gd name="connsiteX33" fmla="*/ 420624 w 742950"/>
                <a:gd name="connsiteY33" fmla="*/ 438150 h 704850"/>
                <a:gd name="connsiteX34" fmla="*/ 668274 w 742950"/>
                <a:gd name="connsiteY34" fmla="*/ 438150 h 704850"/>
                <a:gd name="connsiteX35" fmla="*/ 687324 w 742950"/>
                <a:gd name="connsiteY35" fmla="*/ 457200 h 704850"/>
                <a:gd name="connsiteX36" fmla="*/ 668274 w 742950"/>
                <a:gd name="connsiteY36" fmla="*/ 476250 h 704850"/>
                <a:gd name="connsiteX37" fmla="*/ 420624 w 742950"/>
                <a:gd name="connsiteY37" fmla="*/ 476250 h 704850"/>
                <a:gd name="connsiteX38" fmla="*/ 401574 w 742950"/>
                <a:gd name="connsiteY38" fmla="*/ 457200 h 704850"/>
                <a:gd name="connsiteX39" fmla="*/ 420624 w 742950"/>
                <a:gd name="connsiteY39" fmla="*/ 438150 h 704850"/>
                <a:gd name="connsiteX40" fmla="*/ 420624 w 742950"/>
                <a:gd name="connsiteY40" fmla="*/ 533400 h 704850"/>
                <a:gd name="connsiteX41" fmla="*/ 668274 w 742950"/>
                <a:gd name="connsiteY41" fmla="*/ 533400 h 704850"/>
                <a:gd name="connsiteX42" fmla="*/ 687324 w 742950"/>
                <a:gd name="connsiteY42" fmla="*/ 552450 h 704850"/>
                <a:gd name="connsiteX43" fmla="*/ 668274 w 742950"/>
                <a:gd name="connsiteY43" fmla="*/ 571500 h 704850"/>
                <a:gd name="connsiteX44" fmla="*/ 420624 w 742950"/>
                <a:gd name="connsiteY44" fmla="*/ 571500 h 704850"/>
                <a:gd name="connsiteX45" fmla="*/ 401574 w 742950"/>
                <a:gd name="connsiteY45" fmla="*/ 552450 h 704850"/>
                <a:gd name="connsiteX46" fmla="*/ 420624 w 742950"/>
                <a:gd name="connsiteY46" fmla="*/ 533400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42950" h="704850">
                  <a:moveTo>
                    <a:pt x="600075" y="0"/>
                  </a:moveTo>
                  <a:cubicBezTo>
                    <a:pt x="579025" y="0"/>
                    <a:pt x="561975" y="17050"/>
                    <a:pt x="561975" y="38100"/>
                  </a:cubicBezTo>
                  <a:cubicBezTo>
                    <a:pt x="561975" y="59150"/>
                    <a:pt x="579025" y="76200"/>
                    <a:pt x="600075" y="76200"/>
                  </a:cubicBezTo>
                  <a:cubicBezTo>
                    <a:pt x="621125" y="76200"/>
                    <a:pt x="638175" y="59150"/>
                    <a:pt x="638175" y="38100"/>
                  </a:cubicBezTo>
                  <a:cubicBezTo>
                    <a:pt x="638175" y="17050"/>
                    <a:pt x="621125" y="0"/>
                    <a:pt x="600075" y="0"/>
                  </a:cubicBezTo>
                  <a:close/>
                  <a:moveTo>
                    <a:pt x="543211" y="33909"/>
                  </a:moveTo>
                  <a:lnTo>
                    <a:pt x="82487" y="190500"/>
                  </a:lnTo>
                  <a:lnTo>
                    <a:pt x="200692" y="190500"/>
                  </a:lnTo>
                  <a:lnTo>
                    <a:pt x="553403" y="70581"/>
                  </a:lnTo>
                  <a:cubicBezTo>
                    <a:pt x="546926" y="61341"/>
                    <a:pt x="543020" y="50197"/>
                    <a:pt x="543020" y="38100"/>
                  </a:cubicBezTo>
                  <a:cubicBezTo>
                    <a:pt x="542925" y="36766"/>
                    <a:pt x="543116" y="35338"/>
                    <a:pt x="543211" y="33909"/>
                  </a:cubicBezTo>
                  <a:lnTo>
                    <a:pt x="543211" y="33909"/>
                  </a:lnTo>
                  <a:close/>
                  <a:moveTo>
                    <a:pt x="26765" y="209550"/>
                  </a:moveTo>
                  <a:cubicBezTo>
                    <a:pt x="12097" y="209550"/>
                    <a:pt x="0" y="222314"/>
                    <a:pt x="0" y="238125"/>
                  </a:cubicBezTo>
                  <a:lnTo>
                    <a:pt x="0" y="676275"/>
                  </a:lnTo>
                  <a:cubicBezTo>
                    <a:pt x="0" y="692087"/>
                    <a:pt x="12097" y="704850"/>
                    <a:pt x="26765" y="704850"/>
                  </a:cubicBezTo>
                  <a:lnTo>
                    <a:pt x="716471" y="704850"/>
                  </a:lnTo>
                  <a:cubicBezTo>
                    <a:pt x="731139" y="704850"/>
                    <a:pt x="742950" y="692087"/>
                    <a:pt x="742950" y="676275"/>
                  </a:cubicBezTo>
                  <a:lnTo>
                    <a:pt x="742950" y="238125"/>
                  </a:lnTo>
                  <a:cubicBezTo>
                    <a:pt x="742950" y="222314"/>
                    <a:pt x="731139" y="209550"/>
                    <a:pt x="716471" y="209550"/>
                  </a:cubicBezTo>
                  <a:lnTo>
                    <a:pt x="26765" y="209550"/>
                  </a:lnTo>
                  <a:close/>
                  <a:moveTo>
                    <a:pt x="211074" y="314325"/>
                  </a:moveTo>
                  <a:cubicBezTo>
                    <a:pt x="289941" y="314325"/>
                    <a:pt x="353949" y="378333"/>
                    <a:pt x="353949" y="457200"/>
                  </a:cubicBezTo>
                  <a:cubicBezTo>
                    <a:pt x="353949" y="536067"/>
                    <a:pt x="289941" y="600075"/>
                    <a:pt x="211074" y="600075"/>
                  </a:cubicBezTo>
                  <a:cubicBezTo>
                    <a:pt x="132207" y="600075"/>
                    <a:pt x="68199" y="536067"/>
                    <a:pt x="68199" y="457200"/>
                  </a:cubicBezTo>
                  <a:cubicBezTo>
                    <a:pt x="68199" y="378333"/>
                    <a:pt x="132112" y="314325"/>
                    <a:pt x="211074" y="314325"/>
                  </a:cubicBezTo>
                  <a:close/>
                  <a:moveTo>
                    <a:pt x="420624" y="342900"/>
                  </a:moveTo>
                  <a:lnTo>
                    <a:pt x="668274" y="342900"/>
                  </a:lnTo>
                  <a:cubicBezTo>
                    <a:pt x="678752" y="342900"/>
                    <a:pt x="687324" y="351473"/>
                    <a:pt x="687324" y="361950"/>
                  </a:cubicBezTo>
                  <a:cubicBezTo>
                    <a:pt x="687324" y="372428"/>
                    <a:pt x="678752" y="381000"/>
                    <a:pt x="668274" y="381000"/>
                  </a:cubicBezTo>
                  <a:lnTo>
                    <a:pt x="420624" y="381000"/>
                  </a:lnTo>
                  <a:cubicBezTo>
                    <a:pt x="410147" y="381000"/>
                    <a:pt x="401574" y="372428"/>
                    <a:pt x="401574" y="361950"/>
                  </a:cubicBezTo>
                  <a:cubicBezTo>
                    <a:pt x="401574" y="351473"/>
                    <a:pt x="410051" y="342900"/>
                    <a:pt x="420624" y="342900"/>
                  </a:cubicBezTo>
                  <a:close/>
                  <a:moveTo>
                    <a:pt x="420624" y="438150"/>
                  </a:moveTo>
                  <a:lnTo>
                    <a:pt x="668274" y="438150"/>
                  </a:lnTo>
                  <a:cubicBezTo>
                    <a:pt x="678752" y="438150"/>
                    <a:pt x="687324" y="446723"/>
                    <a:pt x="687324" y="457200"/>
                  </a:cubicBezTo>
                  <a:cubicBezTo>
                    <a:pt x="687324" y="467678"/>
                    <a:pt x="678752" y="476250"/>
                    <a:pt x="668274" y="476250"/>
                  </a:cubicBezTo>
                  <a:lnTo>
                    <a:pt x="420624" y="476250"/>
                  </a:lnTo>
                  <a:cubicBezTo>
                    <a:pt x="410147" y="476250"/>
                    <a:pt x="401574" y="467678"/>
                    <a:pt x="401574" y="457200"/>
                  </a:cubicBezTo>
                  <a:cubicBezTo>
                    <a:pt x="401574" y="446723"/>
                    <a:pt x="410051" y="438150"/>
                    <a:pt x="420624" y="438150"/>
                  </a:cubicBezTo>
                  <a:close/>
                  <a:moveTo>
                    <a:pt x="420624" y="533400"/>
                  </a:moveTo>
                  <a:lnTo>
                    <a:pt x="668274" y="533400"/>
                  </a:lnTo>
                  <a:cubicBezTo>
                    <a:pt x="678752" y="533400"/>
                    <a:pt x="687324" y="541973"/>
                    <a:pt x="687324" y="552450"/>
                  </a:cubicBezTo>
                  <a:cubicBezTo>
                    <a:pt x="687324" y="562928"/>
                    <a:pt x="678752" y="571500"/>
                    <a:pt x="668274" y="571500"/>
                  </a:cubicBezTo>
                  <a:lnTo>
                    <a:pt x="420624" y="571500"/>
                  </a:lnTo>
                  <a:cubicBezTo>
                    <a:pt x="410147" y="571500"/>
                    <a:pt x="401574" y="562928"/>
                    <a:pt x="401574" y="552450"/>
                  </a:cubicBezTo>
                  <a:cubicBezTo>
                    <a:pt x="401574" y="541973"/>
                    <a:pt x="410051" y="533400"/>
                    <a:pt x="420624" y="533400"/>
                  </a:cubicBezTo>
                  <a:close/>
                </a:path>
              </a:pathLst>
            </a:cu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Z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BD4F94-FAA5-4C3E-8759-648A47D92763}"/>
              </a:ext>
            </a:extLst>
          </p:cNvPr>
          <p:cNvGrpSpPr/>
          <p:nvPr/>
        </p:nvGrpSpPr>
        <p:grpSpPr>
          <a:xfrm>
            <a:off x="9724583" y="5127406"/>
            <a:ext cx="612000" cy="612000"/>
            <a:chOff x="641249" y="5558565"/>
            <a:chExt cx="612000" cy="612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476A090-BD4F-418F-A4C3-98D604B01416}"/>
                </a:ext>
              </a:extLst>
            </p:cNvPr>
            <p:cNvSpPr/>
            <p:nvPr/>
          </p:nvSpPr>
          <p:spPr>
            <a:xfrm>
              <a:off x="641249" y="5558565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2057FE5-FD2F-44DB-B9D9-E39970E19F07}"/>
                </a:ext>
              </a:extLst>
            </p:cNvPr>
            <p:cNvGrpSpPr/>
            <p:nvPr/>
          </p:nvGrpSpPr>
          <p:grpSpPr>
            <a:xfrm>
              <a:off x="774014" y="5665875"/>
              <a:ext cx="346471" cy="397380"/>
              <a:chOff x="771761" y="4817500"/>
              <a:chExt cx="346471" cy="397380"/>
            </a:xfr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path path="circle">
                <a:fillToRect l="100000" t="100000"/>
              </a:path>
            </a:gradFill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455B008-8149-494C-AFF2-72975C275336}"/>
                  </a:ext>
                </a:extLst>
              </p:cNvPr>
              <p:cNvSpPr/>
              <p:nvPr/>
            </p:nvSpPr>
            <p:spPr>
              <a:xfrm>
                <a:off x="771761" y="4817500"/>
                <a:ext cx="346471" cy="397380"/>
              </a:xfrm>
              <a:custGeom>
                <a:avLst/>
                <a:gdLst>
                  <a:gd name="connsiteX0" fmla="*/ 378809 w 381000"/>
                  <a:gd name="connsiteY0" fmla="*/ 275873 h 466725"/>
                  <a:gd name="connsiteX1" fmla="*/ 378809 w 381000"/>
                  <a:gd name="connsiteY1" fmla="*/ 61465 h 466725"/>
                  <a:gd name="connsiteX2" fmla="*/ 337985 w 381000"/>
                  <a:gd name="connsiteY2" fmla="*/ 61465 h 466725"/>
                  <a:gd name="connsiteX3" fmla="*/ 337985 w 381000"/>
                  <a:gd name="connsiteY3" fmla="*/ 30956 h 466725"/>
                  <a:gd name="connsiteX4" fmla="*/ 354473 w 381000"/>
                  <a:gd name="connsiteY4" fmla="*/ 30956 h 466725"/>
                  <a:gd name="connsiteX5" fmla="*/ 346529 w 381000"/>
                  <a:gd name="connsiteY5" fmla="*/ 7144 h 466725"/>
                  <a:gd name="connsiteX6" fmla="*/ 312401 w 381000"/>
                  <a:gd name="connsiteY6" fmla="*/ 7144 h 466725"/>
                  <a:gd name="connsiteX7" fmla="*/ 304467 w 381000"/>
                  <a:gd name="connsiteY7" fmla="*/ 30956 h 466725"/>
                  <a:gd name="connsiteX8" fmla="*/ 320954 w 381000"/>
                  <a:gd name="connsiteY8" fmla="*/ 30956 h 466725"/>
                  <a:gd name="connsiteX9" fmla="*/ 320954 w 381000"/>
                  <a:gd name="connsiteY9" fmla="*/ 61465 h 466725"/>
                  <a:gd name="connsiteX10" fmla="*/ 246993 w 381000"/>
                  <a:gd name="connsiteY10" fmla="*/ 61465 h 466725"/>
                  <a:gd name="connsiteX11" fmla="*/ 246993 w 381000"/>
                  <a:gd name="connsiteY11" fmla="*/ 30956 h 466725"/>
                  <a:gd name="connsiteX12" fmla="*/ 263481 w 381000"/>
                  <a:gd name="connsiteY12" fmla="*/ 30956 h 466725"/>
                  <a:gd name="connsiteX13" fmla="*/ 255537 w 381000"/>
                  <a:gd name="connsiteY13" fmla="*/ 7144 h 466725"/>
                  <a:gd name="connsiteX14" fmla="*/ 221409 w 381000"/>
                  <a:gd name="connsiteY14" fmla="*/ 7144 h 466725"/>
                  <a:gd name="connsiteX15" fmla="*/ 213474 w 381000"/>
                  <a:gd name="connsiteY15" fmla="*/ 30956 h 466725"/>
                  <a:gd name="connsiteX16" fmla="*/ 229962 w 381000"/>
                  <a:gd name="connsiteY16" fmla="*/ 30956 h 466725"/>
                  <a:gd name="connsiteX17" fmla="*/ 229962 w 381000"/>
                  <a:gd name="connsiteY17" fmla="*/ 61465 h 466725"/>
                  <a:gd name="connsiteX18" fmla="*/ 156000 w 381000"/>
                  <a:gd name="connsiteY18" fmla="*/ 61465 h 466725"/>
                  <a:gd name="connsiteX19" fmla="*/ 156000 w 381000"/>
                  <a:gd name="connsiteY19" fmla="*/ 30956 h 466725"/>
                  <a:gd name="connsiteX20" fmla="*/ 172488 w 381000"/>
                  <a:gd name="connsiteY20" fmla="*/ 30956 h 466725"/>
                  <a:gd name="connsiteX21" fmla="*/ 164544 w 381000"/>
                  <a:gd name="connsiteY21" fmla="*/ 7144 h 466725"/>
                  <a:gd name="connsiteX22" fmla="*/ 130416 w 381000"/>
                  <a:gd name="connsiteY22" fmla="*/ 7144 h 466725"/>
                  <a:gd name="connsiteX23" fmla="*/ 122482 w 381000"/>
                  <a:gd name="connsiteY23" fmla="*/ 30956 h 466725"/>
                  <a:gd name="connsiteX24" fmla="*/ 138970 w 381000"/>
                  <a:gd name="connsiteY24" fmla="*/ 30956 h 466725"/>
                  <a:gd name="connsiteX25" fmla="*/ 138970 w 381000"/>
                  <a:gd name="connsiteY25" fmla="*/ 61465 h 466725"/>
                  <a:gd name="connsiteX26" fmla="*/ 65008 w 381000"/>
                  <a:gd name="connsiteY26" fmla="*/ 61465 h 466725"/>
                  <a:gd name="connsiteX27" fmla="*/ 65008 w 381000"/>
                  <a:gd name="connsiteY27" fmla="*/ 30956 h 466725"/>
                  <a:gd name="connsiteX28" fmla="*/ 81496 w 381000"/>
                  <a:gd name="connsiteY28" fmla="*/ 30956 h 466725"/>
                  <a:gd name="connsiteX29" fmla="*/ 73552 w 381000"/>
                  <a:gd name="connsiteY29" fmla="*/ 7144 h 466725"/>
                  <a:gd name="connsiteX30" fmla="*/ 39424 w 381000"/>
                  <a:gd name="connsiteY30" fmla="*/ 7144 h 466725"/>
                  <a:gd name="connsiteX31" fmla="*/ 31490 w 381000"/>
                  <a:gd name="connsiteY31" fmla="*/ 30956 h 466725"/>
                  <a:gd name="connsiteX32" fmla="*/ 47977 w 381000"/>
                  <a:gd name="connsiteY32" fmla="*/ 30956 h 466725"/>
                  <a:gd name="connsiteX33" fmla="*/ 47977 w 381000"/>
                  <a:gd name="connsiteY33" fmla="*/ 61465 h 466725"/>
                  <a:gd name="connsiteX34" fmla="*/ 7144 w 381000"/>
                  <a:gd name="connsiteY34" fmla="*/ 61465 h 466725"/>
                  <a:gd name="connsiteX35" fmla="*/ 7144 w 381000"/>
                  <a:gd name="connsiteY35" fmla="*/ 275873 h 466725"/>
                  <a:gd name="connsiteX36" fmla="*/ 175346 w 381000"/>
                  <a:gd name="connsiteY36" fmla="*/ 275873 h 466725"/>
                  <a:gd name="connsiteX37" fmla="*/ 175346 w 381000"/>
                  <a:gd name="connsiteY37" fmla="*/ 428682 h 466725"/>
                  <a:gd name="connsiteX38" fmla="*/ 159496 w 381000"/>
                  <a:gd name="connsiteY38" fmla="*/ 428682 h 466725"/>
                  <a:gd name="connsiteX39" fmla="*/ 123835 w 381000"/>
                  <a:gd name="connsiteY39" fmla="*/ 464344 h 466725"/>
                  <a:gd name="connsiteX40" fmla="*/ 262118 w 381000"/>
                  <a:gd name="connsiteY40" fmla="*/ 464344 h 466725"/>
                  <a:gd name="connsiteX41" fmla="*/ 226457 w 381000"/>
                  <a:gd name="connsiteY41" fmla="*/ 428682 h 466725"/>
                  <a:gd name="connsiteX42" fmla="*/ 210607 w 381000"/>
                  <a:gd name="connsiteY42" fmla="*/ 428682 h 466725"/>
                  <a:gd name="connsiteX43" fmla="*/ 210607 w 381000"/>
                  <a:gd name="connsiteY43" fmla="*/ 275873 h 466725"/>
                  <a:gd name="connsiteX44" fmla="*/ 378809 w 381000"/>
                  <a:gd name="connsiteY44" fmla="*/ 275873 h 466725"/>
                  <a:gd name="connsiteX45" fmla="*/ 26194 w 381000"/>
                  <a:gd name="connsiteY45" fmla="*/ 256823 h 466725"/>
                  <a:gd name="connsiteX46" fmla="*/ 26194 w 381000"/>
                  <a:gd name="connsiteY46" fmla="*/ 80515 h 466725"/>
                  <a:gd name="connsiteX47" fmla="*/ 359759 w 381000"/>
                  <a:gd name="connsiteY47" fmla="*/ 80515 h 466725"/>
                  <a:gd name="connsiteX48" fmla="*/ 359759 w 381000"/>
                  <a:gd name="connsiteY48" fmla="*/ 256823 h 466725"/>
                  <a:gd name="connsiteX49" fmla="*/ 26194 w 381000"/>
                  <a:gd name="connsiteY49" fmla="*/ 256823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81000" h="466725">
                    <a:moveTo>
                      <a:pt x="378809" y="275873"/>
                    </a:moveTo>
                    <a:lnTo>
                      <a:pt x="378809" y="61465"/>
                    </a:lnTo>
                    <a:lnTo>
                      <a:pt x="337985" y="61465"/>
                    </a:lnTo>
                    <a:lnTo>
                      <a:pt x="337985" y="30956"/>
                    </a:lnTo>
                    <a:lnTo>
                      <a:pt x="354473" y="30956"/>
                    </a:lnTo>
                    <a:lnTo>
                      <a:pt x="346529" y="7144"/>
                    </a:lnTo>
                    <a:lnTo>
                      <a:pt x="312401" y="7144"/>
                    </a:lnTo>
                    <a:lnTo>
                      <a:pt x="304467" y="30956"/>
                    </a:lnTo>
                    <a:lnTo>
                      <a:pt x="320954" y="30956"/>
                    </a:lnTo>
                    <a:lnTo>
                      <a:pt x="320954" y="61465"/>
                    </a:lnTo>
                    <a:lnTo>
                      <a:pt x="246993" y="61465"/>
                    </a:lnTo>
                    <a:lnTo>
                      <a:pt x="246993" y="30956"/>
                    </a:lnTo>
                    <a:lnTo>
                      <a:pt x="263481" y="30956"/>
                    </a:lnTo>
                    <a:lnTo>
                      <a:pt x="255537" y="7144"/>
                    </a:lnTo>
                    <a:lnTo>
                      <a:pt x="221409" y="7144"/>
                    </a:lnTo>
                    <a:lnTo>
                      <a:pt x="213474" y="30956"/>
                    </a:lnTo>
                    <a:lnTo>
                      <a:pt x="229962" y="30956"/>
                    </a:lnTo>
                    <a:lnTo>
                      <a:pt x="229962" y="61465"/>
                    </a:lnTo>
                    <a:lnTo>
                      <a:pt x="156000" y="61465"/>
                    </a:lnTo>
                    <a:lnTo>
                      <a:pt x="156000" y="30956"/>
                    </a:lnTo>
                    <a:lnTo>
                      <a:pt x="172488" y="30956"/>
                    </a:lnTo>
                    <a:lnTo>
                      <a:pt x="164544" y="7144"/>
                    </a:lnTo>
                    <a:lnTo>
                      <a:pt x="130416" y="7144"/>
                    </a:lnTo>
                    <a:lnTo>
                      <a:pt x="122482" y="30956"/>
                    </a:lnTo>
                    <a:lnTo>
                      <a:pt x="138970" y="30956"/>
                    </a:lnTo>
                    <a:lnTo>
                      <a:pt x="138970" y="61465"/>
                    </a:lnTo>
                    <a:lnTo>
                      <a:pt x="65008" y="61465"/>
                    </a:lnTo>
                    <a:lnTo>
                      <a:pt x="65008" y="30956"/>
                    </a:lnTo>
                    <a:lnTo>
                      <a:pt x="81496" y="30956"/>
                    </a:lnTo>
                    <a:lnTo>
                      <a:pt x="73552" y="7144"/>
                    </a:lnTo>
                    <a:lnTo>
                      <a:pt x="39424" y="7144"/>
                    </a:lnTo>
                    <a:lnTo>
                      <a:pt x="31490" y="30956"/>
                    </a:lnTo>
                    <a:lnTo>
                      <a:pt x="47977" y="30956"/>
                    </a:lnTo>
                    <a:lnTo>
                      <a:pt x="47977" y="61465"/>
                    </a:lnTo>
                    <a:lnTo>
                      <a:pt x="7144" y="61465"/>
                    </a:lnTo>
                    <a:lnTo>
                      <a:pt x="7144" y="275873"/>
                    </a:lnTo>
                    <a:lnTo>
                      <a:pt x="175346" y="275873"/>
                    </a:lnTo>
                    <a:lnTo>
                      <a:pt x="175346" y="428682"/>
                    </a:lnTo>
                    <a:lnTo>
                      <a:pt x="159496" y="428682"/>
                    </a:lnTo>
                    <a:cubicBezTo>
                      <a:pt x="139798" y="428682"/>
                      <a:pt x="123835" y="444646"/>
                      <a:pt x="123835" y="464344"/>
                    </a:cubicBezTo>
                    <a:cubicBezTo>
                      <a:pt x="175336" y="464344"/>
                      <a:pt x="215198" y="464344"/>
                      <a:pt x="262118" y="464344"/>
                    </a:cubicBezTo>
                    <a:cubicBezTo>
                      <a:pt x="262118" y="444646"/>
                      <a:pt x="246155" y="428682"/>
                      <a:pt x="226457" y="428682"/>
                    </a:cubicBezTo>
                    <a:lnTo>
                      <a:pt x="210607" y="428682"/>
                    </a:lnTo>
                    <a:lnTo>
                      <a:pt x="210607" y="275873"/>
                    </a:lnTo>
                    <a:lnTo>
                      <a:pt x="378809" y="275873"/>
                    </a:lnTo>
                    <a:close/>
                    <a:moveTo>
                      <a:pt x="26194" y="256823"/>
                    </a:moveTo>
                    <a:lnTo>
                      <a:pt x="26194" y="80515"/>
                    </a:lnTo>
                    <a:lnTo>
                      <a:pt x="359759" y="80515"/>
                    </a:lnTo>
                    <a:lnTo>
                      <a:pt x="359759" y="256823"/>
                    </a:lnTo>
                    <a:lnTo>
                      <a:pt x="26194" y="2568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D63C269-BC3F-4ABC-BF57-D83B1EA80DAA}"/>
                  </a:ext>
                </a:extLst>
              </p:cNvPr>
              <p:cNvSpPr/>
              <p:nvPr/>
            </p:nvSpPr>
            <p:spPr>
              <a:xfrm>
                <a:off x="806409" y="4896189"/>
                <a:ext cx="277177" cy="121647"/>
              </a:xfrm>
              <a:custGeom>
                <a:avLst/>
                <a:gdLst>
                  <a:gd name="connsiteX0" fmla="*/ 7144 w 304800"/>
                  <a:gd name="connsiteY0" fmla="*/ 7144 h 142875"/>
                  <a:gd name="connsiteX1" fmla="*/ 302609 w 304800"/>
                  <a:gd name="connsiteY1" fmla="*/ 7144 h 142875"/>
                  <a:gd name="connsiteX2" fmla="*/ 302609 w 304800"/>
                  <a:gd name="connsiteY2" fmla="*/ 143323 h 142875"/>
                  <a:gd name="connsiteX3" fmla="*/ 7144 w 304800"/>
                  <a:gd name="connsiteY3" fmla="*/ 143323 h 142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800" h="142875">
                    <a:moveTo>
                      <a:pt x="7144" y="7144"/>
                    </a:moveTo>
                    <a:lnTo>
                      <a:pt x="302609" y="7144"/>
                    </a:lnTo>
                    <a:lnTo>
                      <a:pt x="302609" y="143323"/>
                    </a:lnTo>
                    <a:lnTo>
                      <a:pt x="7144" y="1433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D9A86C-A28C-45E6-8614-DDB72D7A1965}"/>
              </a:ext>
            </a:extLst>
          </p:cNvPr>
          <p:cNvGrpSpPr/>
          <p:nvPr/>
        </p:nvGrpSpPr>
        <p:grpSpPr>
          <a:xfrm>
            <a:off x="8600923" y="5127406"/>
            <a:ext cx="612000" cy="612000"/>
            <a:chOff x="641249" y="6482125"/>
            <a:chExt cx="612000" cy="612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0BCE32F-D489-4126-B54C-6C01CE8F2B08}"/>
                </a:ext>
              </a:extLst>
            </p:cNvPr>
            <p:cNvSpPr/>
            <p:nvPr/>
          </p:nvSpPr>
          <p:spPr>
            <a:xfrm>
              <a:off x="641249" y="6482125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9593CA05-3CDD-4FDF-8571-B72A39579CA8}"/>
                </a:ext>
              </a:extLst>
            </p:cNvPr>
            <p:cNvGrpSpPr/>
            <p:nvPr/>
          </p:nvGrpSpPr>
          <p:grpSpPr>
            <a:xfrm>
              <a:off x="734788" y="6602331"/>
              <a:ext cx="424923" cy="371588"/>
              <a:chOff x="733635" y="5780240"/>
              <a:chExt cx="424923" cy="371588"/>
            </a:xfr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path path="circle">
                <a:fillToRect l="100000" t="100000"/>
              </a:path>
            </a:gra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CB4F30-EC19-44F8-926F-3FE6906B5BE9}"/>
                  </a:ext>
                </a:extLst>
              </p:cNvPr>
              <p:cNvSpPr/>
              <p:nvPr/>
            </p:nvSpPr>
            <p:spPr>
              <a:xfrm>
                <a:off x="823268" y="5780240"/>
                <a:ext cx="335290" cy="371588"/>
              </a:xfrm>
              <a:custGeom>
                <a:avLst/>
                <a:gdLst>
                  <a:gd name="connsiteX0" fmla="*/ 885128 w 971550"/>
                  <a:gd name="connsiteY0" fmla="*/ 456163 h 1095375"/>
                  <a:gd name="connsiteX1" fmla="*/ 702152 w 971550"/>
                  <a:gd name="connsiteY1" fmla="*/ 138981 h 1095375"/>
                  <a:gd name="connsiteX2" fmla="*/ 656205 w 971550"/>
                  <a:gd name="connsiteY2" fmla="*/ 15944 h 1095375"/>
                  <a:gd name="connsiteX3" fmla="*/ 542133 w 971550"/>
                  <a:gd name="connsiteY3" fmla="*/ 46398 h 1095375"/>
                  <a:gd name="connsiteX4" fmla="*/ 176277 w 971550"/>
                  <a:gd name="connsiteY4" fmla="*/ 46398 h 1095375"/>
                  <a:gd name="connsiteX5" fmla="*/ 46398 w 971550"/>
                  <a:gd name="connsiteY5" fmla="*/ 24334 h 1095375"/>
                  <a:gd name="connsiteX6" fmla="*/ 24334 w 971550"/>
                  <a:gd name="connsiteY6" fmla="*/ 154214 h 1095375"/>
                  <a:gd name="connsiteX7" fmla="*/ 129700 w 971550"/>
                  <a:gd name="connsiteY7" fmla="*/ 188701 h 1095375"/>
                  <a:gd name="connsiteX8" fmla="*/ 209519 w 971550"/>
                  <a:gd name="connsiteY8" fmla="*/ 327004 h 1095375"/>
                  <a:gd name="connsiteX9" fmla="*/ 242476 w 971550"/>
                  <a:gd name="connsiteY9" fmla="*/ 307954 h 1095375"/>
                  <a:gd name="connsiteX10" fmla="*/ 162752 w 971550"/>
                  <a:gd name="connsiteY10" fmla="*/ 169842 h 1095375"/>
                  <a:gd name="connsiteX11" fmla="*/ 191327 w 971550"/>
                  <a:gd name="connsiteY11" fmla="*/ 81354 h 1095375"/>
                  <a:gd name="connsiteX12" fmla="*/ 526321 w 971550"/>
                  <a:gd name="connsiteY12" fmla="*/ 81354 h 1095375"/>
                  <a:gd name="connsiteX13" fmla="*/ 554896 w 971550"/>
                  <a:gd name="connsiteY13" fmla="*/ 169937 h 1095375"/>
                  <a:gd name="connsiteX14" fmla="*/ 428499 w 971550"/>
                  <a:gd name="connsiteY14" fmla="*/ 393774 h 1095375"/>
                  <a:gd name="connsiteX15" fmla="*/ 461646 w 971550"/>
                  <a:gd name="connsiteY15" fmla="*/ 412824 h 1095375"/>
                  <a:gd name="connsiteX16" fmla="*/ 588805 w 971550"/>
                  <a:gd name="connsiteY16" fmla="*/ 189177 h 1095375"/>
                  <a:gd name="connsiteX17" fmla="*/ 679483 w 971550"/>
                  <a:gd name="connsiteY17" fmla="*/ 170127 h 1095375"/>
                  <a:gd name="connsiteX18" fmla="*/ 847123 w 971550"/>
                  <a:gd name="connsiteY18" fmla="*/ 460354 h 1095375"/>
                  <a:gd name="connsiteX19" fmla="*/ 785020 w 971550"/>
                  <a:gd name="connsiteY19" fmla="*/ 529506 h 1095375"/>
                  <a:gd name="connsiteX20" fmla="*/ 521177 w 971550"/>
                  <a:gd name="connsiteY20" fmla="*/ 529506 h 1095375"/>
                  <a:gd name="connsiteX21" fmla="*/ 521177 w 971550"/>
                  <a:gd name="connsiteY21" fmla="*/ 567606 h 1095375"/>
                  <a:gd name="connsiteX22" fmla="*/ 785020 w 971550"/>
                  <a:gd name="connsiteY22" fmla="*/ 567606 h 1095375"/>
                  <a:gd name="connsiteX23" fmla="*/ 847123 w 971550"/>
                  <a:gd name="connsiteY23" fmla="*/ 636852 h 1095375"/>
                  <a:gd name="connsiteX24" fmla="*/ 679578 w 971550"/>
                  <a:gd name="connsiteY24" fmla="*/ 926984 h 1095375"/>
                  <a:gd name="connsiteX25" fmla="*/ 588710 w 971550"/>
                  <a:gd name="connsiteY25" fmla="*/ 907934 h 1095375"/>
                  <a:gd name="connsiteX26" fmla="*/ 461646 w 971550"/>
                  <a:gd name="connsiteY26" fmla="*/ 684477 h 1095375"/>
                  <a:gd name="connsiteX27" fmla="*/ 428499 w 971550"/>
                  <a:gd name="connsiteY27" fmla="*/ 703527 h 1095375"/>
                  <a:gd name="connsiteX28" fmla="*/ 555658 w 971550"/>
                  <a:gd name="connsiteY28" fmla="*/ 926889 h 1095375"/>
                  <a:gd name="connsiteX29" fmla="*/ 527083 w 971550"/>
                  <a:gd name="connsiteY29" fmla="*/ 1015471 h 1095375"/>
                  <a:gd name="connsiteX30" fmla="*/ 192089 w 971550"/>
                  <a:gd name="connsiteY30" fmla="*/ 1015471 h 1095375"/>
                  <a:gd name="connsiteX31" fmla="*/ 163514 w 971550"/>
                  <a:gd name="connsiteY31" fmla="*/ 926984 h 1095375"/>
                  <a:gd name="connsiteX32" fmla="*/ 243238 w 971550"/>
                  <a:gd name="connsiteY32" fmla="*/ 788871 h 1095375"/>
                  <a:gd name="connsiteX33" fmla="*/ 210281 w 971550"/>
                  <a:gd name="connsiteY33" fmla="*/ 769821 h 1095375"/>
                  <a:gd name="connsiteX34" fmla="*/ 130557 w 971550"/>
                  <a:gd name="connsiteY34" fmla="*/ 908029 h 1095375"/>
                  <a:gd name="connsiteX35" fmla="*/ 13257 w 971550"/>
                  <a:gd name="connsiteY35" fmla="*/ 967104 h 1095375"/>
                  <a:gd name="connsiteX36" fmla="*/ 72332 w 971550"/>
                  <a:gd name="connsiteY36" fmla="*/ 1084404 h 1095375"/>
                  <a:gd name="connsiteX37" fmla="*/ 176849 w 971550"/>
                  <a:gd name="connsiteY37" fmla="*/ 1050428 h 1095375"/>
                  <a:gd name="connsiteX38" fmla="*/ 542990 w 971550"/>
                  <a:gd name="connsiteY38" fmla="*/ 1050428 h 1095375"/>
                  <a:gd name="connsiteX39" fmla="*/ 673081 w 971550"/>
                  <a:gd name="connsiteY39" fmla="*/ 1067458 h 1095375"/>
                  <a:gd name="connsiteX40" fmla="*/ 702152 w 971550"/>
                  <a:gd name="connsiteY40" fmla="*/ 958131 h 1095375"/>
                  <a:gd name="connsiteX41" fmla="*/ 885032 w 971550"/>
                  <a:gd name="connsiteY41" fmla="*/ 641424 h 1095375"/>
                  <a:gd name="connsiteX42" fmla="*/ 968560 w 971550"/>
                  <a:gd name="connsiteY42" fmla="*/ 540072 h 1095375"/>
                  <a:gd name="connsiteX43" fmla="*/ 885032 w 971550"/>
                  <a:gd name="connsiteY43" fmla="*/ 456544 h 1095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971550" h="1095375">
                    <a:moveTo>
                      <a:pt x="885128" y="456163"/>
                    </a:moveTo>
                    <a:cubicBezTo>
                      <a:pt x="863687" y="332080"/>
                      <a:pt x="798834" y="219659"/>
                      <a:pt x="702152" y="138981"/>
                    </a:cubicBezTo>
                    <a:cubicBezTo>
                      <a:pt x="723440" y="92317"/>
                      <a:pt x="702869" y="37231"/>
                      <a:pt x="656205" y="15944"/>
                    </a:cubicBezTo>
                    <a:cubicBezTo>
                      <a:pt x="615791" y="-2493"/>
                      <a:pt x="567980" y="10271"/>
                      <a:pt x="542133" y="46398"/>
                    </a:cubicBezTo>
                    <a:cubicBezTo>
                      <a:pt x="423986" y="3316"/>
                      <a:pt x="294424" y="3316"/>
                      <a:pt x="176277" y="46398"/>
                    </a:cubicBezTo>
                    <a:cubicBezTo>
                      <a:pt x="146505" y="4440"/>
                      <a:pt x="88355" y="-5438"/>
                      <a:pt x="46398" y="24334"/>
                    </a:cubicBezTo>
                    <a:cubicBezTo>
                      <a:pt x="4440" y="54107"/>
                      <a:pt x="-5438" y="112256"/>
                      <a:pt x="24334" y="154214"/>
                    </a:cubicBezTo>
                    <a:cubicBezTo>
                      <a:pt x="48048" y="187633"/>
                      <a:pt x="90816" y="201631"/>
                      <a:pt x="129700" y="188701"/>
                    </a:cubicBezTo>
                    <a:lnTo>
                      <a:pt x="209519" y="327004"/>
                    </a:lnTo>
                    <a:lnTo>
                      <a:pt x="242476" y="307954"/>
                    </a:lnTo>
                    <a:lnTo>
                      <a:pt x="162752" y="169842"/>
                    </a:lnTo>
                    <a:cubicBezTo>
                      <a:pt x="187438" y="147593"/>
                      <a:pt x="198338" y="113839"/>
                      <a:pt x="191327" y="81354"/>
                    </a:cubicBezTo>
                    <a:cubicBezTo>
                      <a:pt x="299620" y="42549"/>
                      <a:pt x="418028" y="42549"/>
                      <a:pt x="526321" y="81354"/>
                    </a:cubicBezTo>
                    <a:cubicBezTo>
                      <a:pt x="519273" y="113870"/>
                      <a:pt x="530176" y="147669"/>
                      <a:pt x="554896" y="169937"/>
                    </a:cubicBezTo>
                    <a:lnTo>
                      <a:pt x="428499" y="393774"/>
                    </a:lnTo>
                    <a:lnTo>
                      <a:pt x="461646" y="412824"/>
                    </a:lnTo>
                    <a:lnTo>
                      <a:pt x="588805" y="189177"/>
                    </a:lnTo>
                    <a:cubicBezTo>
                      <a:pt x="620249" y="199745"/>
                      <a:pt x="654950" y="192455"/>
                      <a:pt x="679483" y="170127"/>
                    </a:cubicBezTo>
                    <a:cubicBezTo>
                      <a:pt x="767547" y="244319"/>
                      <a:pt x="826858" y="347000"/>
                      <a:pt x="847123" y="460354"/>
                    </a:cubicBezTo>
                    <a:cubicBezTo>
                      <a:pt x="815580" y="470693"/>
                      <a:pt x="791922" y="497037"/>
                      <a:pt x="785020" y="529506"/>
                    </a:cubicBezTo>
                    <a:lnTo>
                      <a:pt x="521177" y="529506"/>
                    </a:lnTo>
                    <a:lnTo>
                      <a:pt x="521177" y="567606"/>
                    </a:lnTo>
                    <a:lnTo>
                      <a:pt x="785020" y="567606"/>
                    </a:lnTo>
                    <a:cubicBezTo>
                      <a:pt x="791891" y="600111"/>
                      <a:pt x="815555" y="626496"/>
                      <a:pt x="847123" y="636852"/>
                    </a:cubicBezTo>
                    <a:cubicBezTo>
                      <a:pt x="826863" y="750158"/>
                      <a:pt x="767588" y="852802"/>
                      <a:pt x="679578" y="926984"/>
                    </a:cubicBezTo>
                    <a:cubicBezTo>
                      <a:pt x="654827" y="904935"/>
                      <a:pt x="620232" y="897682"/>
                      <a:pt x="588710" y="907934"/>
                    </a:cubicBezTo>
                    <a:lnTo>
                      <a:pt x="461646" y="684477"/>
                    </a:lnTo>
                    <a:lnTo>
                      <a:pt x="428499" y="703527"/>
                    </a:lnTo>
                    <a:lnTo>
                      <a:pt x="555658" y="926889"/>
                    </a:lnTo>
                    <a:cubicBezTo>
                      <a:pt x="530938" y="949156"/>
                      <a:pt x="520035" y="982956"/>
                      <a:pt x="527083" y="1015471"/>
                    </a:cubicBezTo>
                    <a:cubicBezTo>
                      <a:pt x="418790" y="1054276"/>
                      <a:pt x="300382" y="1054276"/>
                      <a:pt x="192089" y="1015471"/>
                    </a:cubicBezTo>
                    <a:cubicBezTo>
                      <a:pt x="199100" y="982986"/>
                      <a:pt x="188200" y="949233"/>
                      <a:pt x="163514" y="926984"/>
                    </a:cubicBezTo>
                    <a:lnTo>
                      <a:pt x="243238" y="788871"/>
                    </a:lnTo>
                    <a:lnTo>
                      <a:pt x="210281" y="769821"/>
                    </a:lnTo>
                    <a:lnTo>
                      <a:pt x="130557" y="908029"/>
                    </a:lnTo>
                    <a:cubicBezTo>
                      <a:pt x="81853" y="891951"/>
                      <a:pt x="29335" y="918400"/>
                      <a:pt x="13257" y="967104"/>
                    </a:cubicBezTo>
                    <a:cubicBezTo>
                      <a:pt x="-2821" y="1015809"/>
                      <a:pt x="23628" y="1068326"/>
                      <a:pt x="72332" y="1084404"/>
                    </a:cubicBezTo>
                    <a:cubicBezTo>
                      <a:pt x="110853" y="1097121"/>
                      <a:pt x="153169" y="1083364"/>
                      <a:pt x="176849" y="1050428"/>
                    </a:cubicBezTo>
                    <a:cubicBezTo>
                      <a:pt x="295082" y="1093579"/>
                      <a:pt x="424757" y="1093579"/>
                      <a:pt x="542990" y="1050428"/>
                    </a:cubicBezTo>
                    <a:cubicBezTo>
                      <a:pt x="574211" y="1091054"/>
                      <a:pt x="632455" y="1098679"/>
                      <a:pt x="673081" y="1067458"/>
                    </a:cubicBezTo>
                    <a:cubicBezTo>
                      <a:pt x="706440" y="1041823"/>
                      <a:pt x="718372" y="996949"/>
                      <a:pt x="702152" y="958131"/>
                    </a:cubicBezTo>
                    <a:cubicBezTo>
                      <a:pt x="798702" y="877557"/>
                      <a:pt x="863511" y="765323"/>
                      <a:pt x="885032" y="641424"/>
                    </a:cubicBezTo>
                    <a:cubicBezTo>
                      <a:pt x="936086" y="636502"/>
                      <a:pt x="973482" y="591125"/>
                      <a:pt x="968560" y="540072"/>
                    </a:cubicBezTo>
                    <a:cubicBezTo>
                      <a:pt x="964295" y="495828"/>
                      <a:pt x="929277" y="460810"/>
                      <a:pt x="885032" y="45654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5834C0D-35F2-4D49-AD14-B1B5AFC78324}"/>
                  </a:ext>
                </a:extLst>
              </p:cNvPr>
              <p:cNvSpPr/>
              <p:nvPr/>
            </p:nvSpPr>
            <p:spPr>
              <a:xfrm>
                <a:off x="733635" y="5867680"/>
                <a:ext cx="253111" cy="219722"/>
              </a:xfrm>
              <a:custGeom>
                <a:avLst/>
                <a:gdLst>
                  <a:gd name="connsiteX0" fmla="*/ 312939 w 733425"/>
                  <a:gd name="connsiteY0" fmla="*/ 555784 h 647700"/>
                  <a:gd name="connsiteX1" fmla="*/ 312939 w 733425"/>
                  <a:gd name="connsiteY1" fmla="*/ 434816 h 647700"/>
                  <a:gd name="connsiteX2" fmla="*/ 528776 w 733425"/>
                  <a:gd name="connsiteY2" fmla="*/ 503015 h 647700"/>
                  <a:gd name="connsiteX3" fmla="*/ 539158 w 733425"/>
                  <a:gd name="connsiteY3" fmla="*/ 509873 h 647700"/>
                  <a:gd name="connsiteX4" fmla="*/ 543730 w 733425"/>
                  <a:gd name="connsiteY4" fmla="*/ 513017 h 647700"/>
                  <a:gd name="connsiteX5" fmla="*/ 552303 w 733425"/>
                  <a:gd name="connsiteY5" fmla="*/ 519398 h 647700"/>
                  <a:gd name="connsiteX6" fmla="*/ 558970 w 733425"/>
                  <a:gd name="connsiteY6" fmla="*/ 524542 h 647700"/>
                  <a:gd name="connsiteX7" fmla="*/ 565542 w 733425"/>
                  <a:gd name="connsiteY7" fmla="*/ 529685 h 647700"/>
                  <a:gd name="connsiteX8" fmla="*/ 578687 w 733425"/>
                  <a:gd name="connsiteY8" fmla="*/ 540830 h 647700"/>
                  <a:gd name="connsiteX9" fmla="*/ 580687 w 733425"/>
                  <a:gd name="connsiteY9" fmla="*/ 542544 h 647700"/>
                  <a:gd name="connsiteX10" fmla="*/ 590212 w 733425"/>
                  <a:gd name="connsiteY10" fmla="*/ 551212 h 647700"/>
                  <a:gd name="connsiteX11" fmla="*/ 590212 w 733425"/>
                  <a:gd name="connsiteY11" fmla="*/ 551212 h 647700"/>
                  <a:gd name="connsiteX12" fmla="*/ 621740 w 733425"/>
                  <a:gd name="connsiteY12" fmla="*/ 578739 h 647700"/>
                  <a:gd name="connsiteX13" fmla="*/ 621740 w 733425"/>
                  <a:gd name="connsiteY13" fmla="*/ 410051 h 647700"/>
                  <a:gd name="connsiteX14" fmla="*/ 731473 w 733425"/>
                  <a:gd name="connsiteY14" fmla="*/ 286994 h 647700"/>
                  <a:gd name="connsiteX15" fmla="*/ 621740 w 733425"/>
                  <a:gd name="connsiteY15" fmla="*/ 177260 h 647700"/>
                  <a:gd name="connsiteX16" fmla="*/ 621740 w 733425"/>
                  <a:gd name="connsiteY16" fmla="*/ 7144 h 647700"/>
                  <a:gd name="connsiteX17" fmla="*/ 578973 w 733425"/>
                  <a:gd name="connsiteY17" fmla="*/ 47053 h 647700"/>
                  <a:gd name="connsiteX18" fmla="*/ 566019 w 733425"/>
                  <a:gd name="connsiteY18" fmla="*/ 58007 h 647700"/>
                  <a:gd name="connsiteX19" fmla="*/ 558875 w 733425"/>
                  <a:gd name="connsiteY19" fmla="*/ 63627 h 647700"/>
                  <a:gd name="connsiteX20" fmla="*/ 552969 w 733425"/>
                  <a:gd name="connsiteY20" fmla="*/ 68199 h 647700"/>
                  <a:gd name="connsiteX21" fmla="*/ 543444 w 733425"/>
                  <a:gd name="connsiteY21" fmla="*/ 75152 h 647700"/>
                  <a:gd name="connsiteX22" fmla="*/ 539730 w 733425"/>
                  <a:gd name="connsiteY22" fmla="*/ 77724 h 647700"/>
                  <a:gd name="connsiteX23" fmla="*/ 528681 w 733425"/>
                  <a:gd name="connsiteY23" fmla="*/ 84963 h 647700"/>
                  <a:gd name="connsiteX24" fmla="*/ 294175 w 733425"/>
                  <a:gd name="connsiteY24" fmla="*/ 152971 h 647700"/>
                  <a:gd name="connsiteX25" fmla="*/ 151586 w 733425"/>
                  <a:gd name="connsiteY25" fmla="*/ 152971 h 647700"/>
                  <a:gd name="connsiteX26" fmla="*/ 7192 w 733425"/>
                  <a:gd name="connsiteY26" fmla="*/ 290042 h 647700"/>
                  <a:gd name="connsiteX27" fmla="*/ 144263 w 733425"/>
                  <a:gd name="connsiteY27" fmla="*/ 434435 h 647700"/>
                  <a:gd name="connsiteX28" fmla="*/ 151586 w 733425"/>
                  <a:gd name="connsiteY28" fmla="*/ 434435 h 647700"/>
                  <a:gd name="connsiteX29" fmla="*/ 186352 w 733425"/>
                  <a:gd name="connsiteY29" fmla="*/ 434435 h 647700"/>
                  <a:gd name="connsiteX30" fmla="*/ 186352 w 733425"/>
                  <a:gd name="connsiteY30" fmla="*/ 594455 h 647700"/>
                  <a:gd name="connsiteX31" fmla="*/ 238549 w 733425"/>
                  <a:gd name="connsiteY31" fmla="*/ 641128 h 647700"/>
                  <a:gd name="connsiteX32" fmla="*/ 312939 w 733425"/>
                  <a:gd name="connsiteY32" fmla="*/ 555784 h 647700"/>
                  <a:gd name="connsiteX33" fmla="*/ 622692 w 733425"/>
                  <a:gd name="connsiteY33" fmla="*/ 215360 h 647700"/>
                  <a:gd name="connsiteX34" fmla="*/ 694292 w 733425"/>
                  <a:gd name="connsiteY34" fmla="*/ 300351 h 647700"/>
                  <a:gd name="connsiteX35" fmla="*/ 622692 w 733425"/>
                  <a:gd name="connsiteY35" fmla="*/ 371951 h 647700"/>
                  <a:gd name="connsiteX36" fmla="*/ 224452 w 733425"/>
                  <a:gd name="connsiteY36" fmla="*/ 191071 h 647700"/>
                  <a:gd name="connsiteX37" fmla="*/ 295699 w 733425"/>
                  <a:gd name="connsiteY37" fmla="*/ 191071 h 647700"/>
                  <a:gd name="connsiteX38" fmla="*/ 518203 w 733425"/>
                  <a:gd name="connsiteY38" fmla="*/ 134874 h 647700"/>
                  <a:gd name="connsiteX39" fmla="*/ 518203 w 733425"/>
                  <a:gd name="connsiteY39" fmla="*/ 452723 h 647700"/>
                  <a:gd name="connsiteX40" fmla="*/ 296175 w 733425"/>
                  <a:gd name="connsiteY40" fmla="*/ 396240 h 647700"/>
                  <a:gd name="connsiteX41" fmla="*/ 224452 w 733425"/>
                  <a:gd name="connsiteY41" fmla="*/ 39624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33425" h="647700">
                    <a:moveTo>
                      <a:pt x="312939" y="555784"/>
                    </a:moveTo>
                    <a:lnTo>
                      <a:pt x="312939" y="434816"/>
                    </a:lnTo>
                    <a:cubicBezTo>
                      <a:pt x="389556" y="438591"/>
                      <a:pt x="463900" y="462082"/>
                      <a:pt x="528776" y="503015"/>
                    </a:cubicBezTo>
                    <a:lnTo>
                      <a:pt x="539158" y="509873"/>
                    </a:lnTo>
                    <a:lnTo>
                      <a:pt x="543730" y="513017"/>
                    </a:lnTo>
                    <a:lnTo>
                      <a:pt x="552303" y="519398"/>
                    </a:lnTo>
                    <a:lnTo>
                      <a:pt x="558970" y="524542"/>
                    </a:lnTo>
                    <a:lnTo>
                      <a:pt x="565542" y="529685"/>
                    </a:lnTo>
                    <a:cubicBezTo>
                      <a:pt x="570019" y="533305"/>
                      <a:pt x="574401" y="537020"/>
                      <a:pt x="578687" y="540830"/>
                    </a:cubicBezTo>
                    <a:lnTo>
                      <a:pt x="580687" y="542544"/>
                    </a:lnTo>
                    <a:lnTo>
                      <a:pt x="590212" y="551212"/>
                    </a:lnTo>
                    <a:lnTo>
                      <a:pt x="590212" y="551212"/>
                    </a:lnTo>
                    <a:lnTo>
                      <a:pt x="621740" y="578739"/>
                    </a:lnTo>
                    <a:lnTo>
                      <a:pt x="621740" y="410051"/>
                    </a:lnTo>
                    <a:cubicBezTo>
                      <a:pt x="686023" y="406372"/>
                      <a:pt x="735153" y="351277"/>
                      <a:pt x="731473" y="286994"/>
                    </a:cubicBezTo>
                    <a:cubicBezTo>
                      <a:pt x="728088" y="227848"/>
                      <a:pt x="680885" y="180645"/>
                      <a:pt x="621740" y="177260"/>
                    </a:cubicBezTo>
                    <a:lnTo>
                      <a:pt x="621740" y="7144"/>
                    </a:lnTo>
                    <a:lnTo>
                      <a:pt x="578973" y="47053"/>
                    </a:lnTo>
                    <a:cubicBezTo>
                      <a:pt x="574782" y="50768"/>
                      <a:pt x="570495" y="54483"/>
                      <a:pt x="566019" y="58007"/>
                    </a:cubicBezTo>
                    <a:lnTo>
                      <a:pt x="558875" y="63627"/>
                    </a:lnTo>
                    <a:lnTo>
                      <a:pt x="552969" y="68199"/>
                    </a:lnTo>
                    <a:lnTo>
                      <a:pt x="543444" y="75152"/>
                    </a:lnTo>
                    <a:lnTo>
                      <a:pt x="539730" y="77724"/>
                    </a:lnTo>
                    <a:lnTo>
                      <a:pt x="528681" y="84963"/>
                    </a:lnTo>
                    <a:cubicBezTo>
                      <a:pt x="458367" y="129021"/>
                      <a:pt x="377150" y="152574"/>
                      <a:pt x="294175" y="152971"/>
                    </a:cubicBezTo>
                    <a:lnTo>
                      <a:pt x="151586" y="152971"/>
                    </a:lnTo>
                    <a:cubicBezTo>
                      <a:pt x="73862" y="150949"/>
                      <a:pt x="9215" y="212318"/>
                      <a:pt x="7192" y="290042"/>
                    </a:cubicBezTo>
                    <a:cubicBezTo>
                      <a:pt x="5170" y="367766"/>
                      <a:pt x="66539" y="432413"/>
                      <a:pt x="144263" y="434435"/>
                    </a:cubicBezTo>
                    <a:cubicBezTo>
                      <a:pt x="146703" y="434499"/>
                      <a:pt x="149145" y="434499"/>
                      <a:pt x="151586" y="434435"/>
                    </a:cubicBezTo>
                    <a:lnTo>
                      <a:pt x="186352" y="434435"/>
                    </a:lnTo>
                    <a:lnTo>
                      <a:pt x="186352" y="594455"/>
                    </a:lnTo>
                    <a:cubicBezTo>
                      <a:pt x="186352" y="621221"/>
                      <a:pt x="213879" y="641128"/>
                      <a:pt x="238549" y="641128"/>
                    </a:cubicBezTo>
                    <a:cubicBezTo>
                      <a:pt x="285603" y="641128"/>
                      <a:pt x="312939" y="609219"/>
                      <a:pt x="312939" y="555784"/>
                    </a:cubicBezTo>
                    <a:close/>
                    <a:moveTo>
                      <a:pt x="622692" y="215360"/>
                    </a:moveTo>
                    <a:cubicBezTo>
                      <a:pt x="665934" y="219058"/>
                      <a:pt x="697990" y="257110"/>
                      <a:pt x="694292" y="300351"/>
                    </a:cubicBezTo>
                    <a:cubicBezTo>
                      <a:pt x="691033" y="338463"/>
                      <a:pt x="660804" y="368692"/>
                      <a:pt x="622692" y="371951"/>
                    </a:cubicBezTo>
                    <a:close/>
                    <a:moveTo>
                      <a:pt x="224452" y="191071"/>
                    </a:moveTo>
                    <a:lnTo>
                      <a:pt x="295699" y="191071"/>
                    </a:lnTo>
                    <a:cubicBezTo>
                      <a:pt x="373291" y="190379"/>
                      <a:pt x="449588" y="171108"/>
                      <a:pt x="518203" y="134874"/>
                    </a:cubicBezTo>
                    <a:lnTo>
                      <a:pt x="518203" y="452723"/>
                    </a:lnTo>
                    <a:cubicBezTo>
                      <a:pt x="449769" y="416428"/>
                      <a:pt x="373634" y="397060"/>
                      <a:pt x="296175" y="396240"/>
                    </a:cubicBezTo>
                    <a:lnTo>
                      <a:pt x="224452" y="3962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8BBFA02-7A80-4B32-AEAF-A0E07DA573E7}"/>
              </a:ext>
            </a:extLst>
          </p:cNvPr>
          <p:cNvGrpSpPr/>
          <p:nvPr/>
        </p:nvGrpSpPr>
        <p:grpSpPr>
          <a:xfrm>
            <a:off x="7477264" y="5127406"/>
            <a:ext cx="612000" cy="612000"/>
            <a:chOff x="641249" y="7405685"/>
            <a:chExt cx="612000" cy="612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5339169-58DD-444A-8D38-0BCC913CD8B4}"/>
                </a:ext>
              </a:extLst>
            </p:cNvPr>
            <p:cNvSpPr/>
            <p:nvPr/>
          </p:nvSpPr>
          <p:spPr>
            <a:xfrm>
              <a:off x="641249" y="7405685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raphic 26">
              <a:extLst>
                <a:ext uri="{FF2B5EF4-FFF2-40B4-BE49-F238E27FC236}">
                  <a16:creationId xmlns:a16="http://schemas.microsoft.com/office/drawing/2014/main" id="{58B7E765-751C-4902-815C-6F1572B0F7A6}"/>
                </a:ext>
              </a:extLst>
            </p:cNvPr>
            <p:cNvSpPr/>
            <p:nvPr/>
          </p:nvSpPr>
          <p:spPr>
            <a:xfrm>
              <a:off x="759625" y="7541292"/>
              <a:ext cx="375249" cy="340787"/>
            </a:xfrm>
            <a:custGeom>
              <a:avLst/>
              <a:gdLst>
                <a:gd name="connsiteX0" fmla="*/ 795814 w 933450"/>
                <a:gd name="connsiteY0" fmla="*/ 148518 h 847725"/>
                <a:gd name="connsiteX1" fmla="*/ 803434 w 933450"/>
                <a:gd name="connsiteY1" fmla="*/ 122801 h 847725"/>
                <a:gd name="connsiteX2" fmla="*/ 872014 w 933450"/>
                <a:gd name="connsiteY2" fmla="*/ 84701 h 847725"/>
                <a:gd name="connsiteX3" fmla="*/ 897731 w 933450"/>
                <a:gd name="connsiteY3" fmla="*/ 92321 h 847725"/>
                <a:gd name="connsiteX4" fmla="*/ 897731 w 933450"/>
                <a:gd name="connsiteY4" fmla="*/ 92321 h 847725"/>
                <a:gd name="connsiteX5" fmla="*/ 890111 w 933450"/>
                <a:gd name="connsiteY5" fmla="*/ 118038 h 847725"/>
                <a:gd name="connsiteX6" fmla="*/ 821531 w 933450"/>
                <a:gd name="connsiteY6" fmla="*/ 156138 h 847725"/>
                <a:gd name="connsiteX7" fmla="*/ 795814 w 933450"/>
                <a:gd name="connsiteY7" fmla="*/ 148518 h 847725"/>
                <a:gd name="connsiteX8" fmla="*/ 795814 w 933450"/>
                <a:gd name="connsiteY8" fmla="*/ 148518 h 847725"/>
                <a:gd name="connsiteX9" fmla="*/ 786289 w 933450"/>
                <a:gd name="connsiteY9" fmla="*/ 99941 h 847725"/>
                <a:gd name="connsiteX10" fmla="*/ 836771 w 933450"/>
                <a:gd name="connsiteY10" fmla="*/ 38028 h 847725"/>
                <a:gd name="connsiteX11" fmla="*/ 834866 w 933450"/>
                <a:gd name="connsiteY11" fmla="*/ 12311 h 847725"/>
                <a:gd name="connsiteX12" fmla="*/ 807244 w 933450"/>
                <a:gd name="connsiteY12" fmla="*/ 14216 h 847725"/>
                <a:gd name="connsiteX13" fmla="*/ 756761 w 933450"/>
                <a:gd name="connsiteY13" fmla="*/ 76128 h 847725"/>
                <a:gd name="connsiteX14" fmla="*/ 758666 w 933450"/>
                <a:gd name="connsiteY14" fmla="*/ 101846 h 847725"/>
                <a:gd name="connsiteX15" fmla="*/ 786289 w 933450"/>
                <a:gd name="connsiteY15" fmla="*/ 99941 h 847725"/>
                <a:gd name="connsiteX16" fmla="*/ 836771 w 933450"/>
                <a:gd name="connsiteY16" fmla="*/ 220908 h 847725"/>
                <a:gd name="connsiteX17" fmla="*/ 915829 w 933450"/>
                <a:gd name="connsiteY17" fmla="*/ 211383 h 847725"/>
                <a:gd name="connsiteX18" fmla="*/ 932021 w 933450"/>
                <a:gd name="connsiteY18" fmla="*/ 188523 h 847725"/>
                <a:gd name="connsiteX19" fmla="*/ 911066 w 933450"/>
                <a:gd name="connsiteY19" fmla="*/ 173283 h 847725"/>
                <a:gd name="connsiteX20" fmla="*/ 832009 w 933450"/>
                <a:gd name="connsiteY20" fmla="*/ 182808 h 847725"/>
                <a:gd name="connsiteX21" fmla="*/ 815816 w 933450"/>
                <a:gd name="connsiteY21" fmla="*/ 205668 h 847725"/>
                <a:gd name="connsiteX22" fmla="*/ 836771 w 933450"/>
                <a:gd name="connsiteY22" fmla="*/ 220908 h 847725"/>
                <a:gd name="connsiteX23" fmla="*/ 330994 w 933450"/>
                <a:gd name="connsiteY23" fmla="*/ 842891 h 847725"/>
                <a:gd name="connsiteX24" fmla="*/ 86201 w 933450"/>
                <a:gd name="connsiteY24" fmla="*/ 842891 h 847725"/>
                <a:gd name="connsiteX25" fmla="*/ 59531 w 933450"/>
                <a:gd name="connsiteY25" fmla="*/ 838128 h 847725"/>
                <a:gd name="connsiteX26" fmla="*/ 7144 w 933450"/>
                <a:gd name="connsiteY26" fmla="*/ 763833 h 847725"/>
                <a:gd name="connsiteX27" fmla="*/ 7144 w 933450"/>
                <a:gd name="connsiteY27" fmla="*/ 345686 h 847725"/>
                <a:gd name="connsiteX28" fmla="*/ 87154 w 933450"/>
                <a:gd name="connsiteY28" fmla="*/ 265676 h 847725"/>
                <a:gd name="connsiteX29" fmla="*/ 299561 w 933450"/>
                <a:gd name="connsiteY29" fmla="*/ 265676 h 847725"/>
                <a:gd name="connsiteX30" fmla="*/ 290036 w 933450"/>
                <a:gd name="connsiteY30" fmla="*/ 286631 h 847725"/>
                <a:gd name="connsiteX31" fmla="*/ 290989 w 933450"/>
                <a:gd name="connsiteY31" fmla="*/ 339018 h 847725"/>
                <a:gd name="connsiteX32" fmla="*/ 282416 w 933450"/>
                <a:gd name="connsiteY32" fmla="*/ 359973 h 847725"/>
                <a:gd name="connsiteX33" fmla="*/ 289084 w 933450"/>
                <a:gd name="connsiteY33" fmla="*/ 399026 h 847725"/>
                <a:gd name="connsiteX34" fmla="*/ 299561 w 933450"/>
                <a:gd name="connsiteY34" fmla="*/ 417123 h 847725"/>
                <a:gd name="connsiteX35" fmla="*/ 59531 w 933450"/>
                <a:gd name="connsiteY35" fmla="*/ 417123 h 847725"/>
                <a:gd name="connsiteX36" fmla="*/ 59531 w 933450"/>
                <a:gd name="connsiteY36" fmla="*/ 743831 h 847725"/>
                <a:gd name="connsiteX37" fmla="*/ 59531 w 933450"/>
                <a:gd name="connsiteY37" fmla="*/ 754308 h 847725"/>
                <a:gd name="connsiteX38" fmla="*/ 95726 w 933450"/>
                <a:gd name="connsiteY38" fmla="*/ 790503 h 847725"/>
                <a:gd name="connsiteX39" fmla="*/ 139541 w 933450"/>
                <a:gd name="connsiteY39" fmla="*/ 790503 h 847725"/>
                <a:gd name="connsiteX40" fmla="*/ 418624 w 933450"/>
                <a:gd name="connsiteY40" fmla="*/ 640961 h 847725"/>
                <a:gd name="connsiteX41" fmla="*/ 440531 w 933450"/>
                <a:gd name="connsiteY41" fmla="*/ 614291 h 847725"/>
                <a:gd name="connsiteX42" fmla="*/ 442436 w 933450"/>
                <a:gd name="connsiteY42" fmla="*/ 602861 h 847725"/>
                <a:gd name="connsiteX43" fmla="*/ 441484 w 933450"/>
                <a:gd name="connsiteY43" fmla="*/ 597146 h 847725"/>
                <a:gd name="connsiteX44" fmla="*/ 443389 w 933450"/>
                <a:gd name="connsiteY44" fmla="*/ 567618 h 847725"/>
                <a:gd name="connsiteX45" fmla="*/ 502444 w 933450"/>
                <a:gd name="connsiteY45" fmla="*/ 493323 h 847725"/>
                <a:gd name="connsiteX46" fmla="*/ 502444 w 933450"/>
                <a:gd name="connsiteY46" fmla="*/ 492371 h 847725"/>
                <a:gd name="connsiteX47" fmla="*/ 464344 w 933450"/>
                <a:gd name="connsiteY47" fmla="*/ 453318 h 847725"/>
                <a:gd name="connsiteX48" fmla="*/ 464344 w 933450"/>
                <a:gd name="connsiteY48" fmla="*/ 453318 h 847725"/>
                <a:gd name="connsiteX49" fmla="*/ 454819 w 933450"/>
                <a:gd name="connsiteY49" fmla="*/ 458081 h 847725"/>
                <a:gd name="connsiteX50" fmla="*/ 392906 w 933450"/>
                <a:gd name="connsiteY50" fmla="*/ 439983 h 847725"/>
                <a:gd name="connsiteX51" fmla="*/ 385286 w 933450"/>
                <a:gd name="connsiteY51" fmla="*/ 425696 h 847725"/>
                <a:gd name="connsiteX52" fmla="*/ 384334 w 933450"/>
                <a:gd name="connsiteY52" fmla="*/ 425696 h 847725"/>
                <a:gd name="connsiteX53" fmla="*/ 372904 w 933450"/>
                <a:gd name="connsiteY53" fmla="*/ 432363 h 847725"/>
                <a:gd name="connsiteX54" fmla="*/ 351949 w 933450"/>
                <a:gd name="connsiteY54" fmla="*/ 426648 h 847725"/>
                <a:gd name="connsiteX55" fmla="*/ 325279 w 933450"/>
                <a:gd name="connsiteY55" fmla="*/ 377118 h 847725"/>
                <a:gd name="connsiteX56" fmla="*/ 330994 w 933450"/>
                <a:gd name="connsiteY56" fmla="*/ 356163 h 847725"/>
                <a:gd name="connsiteX57" fmla="*/ 342424 w 933450"/>
                <a:gd name="connsiteY57" fmla="*/ 349496 h 847725"/>
                <a:gd name="connsiteX58" fmla="*/ 342424 w 933450"/>
                <a:gd name="connsiteY58" fmla="*/ 348543 h 847725"/>
                <a:gd name="connsiteX59" fmla="*/ 332899 w 933450"/>
                <a:gd name="connsiteY59" fmla="*/ 331398 h 847725"/>
                <a:gd name="connsiteX60" fmla="*/ 350996 w 933450"/>
                <a:gd name="connsiteY60" fmla="*/ 269486 h 847725"/>
                <a:gd name="connsiteX61" fmla="*/ 460534 w 933450"/>
                <a:gd name="connsiteY61" fmla="*/ 210431 h 847725"/>
                <a:gd name="connsiteX62" fmla="*/ 461486 w 933450"/>
                <a:gd name="connsiteY62" fmla="*/ 210431 h 847725"/>
                <a:gd name="connsiteX63" fmla="*/ 470059 w 933450"/>
                <a:gd name="connsiteY63" fmla="*/ 226623 h 847725"/>
                <a:gd name="connsiteX64" fmla="*/ 471011 w 933450"/>
                <a:gd name="connsiteY64" fmla="*/ 226623 h 847725"/>
                <a:gd name="connsiteX65" fmla="*/ 609124 w 933450"/>
                <a:gd name="connsiteY65" fmla="*/ 45648 h 847725"/>
                <a:gd name="connsiteX66" fmla="*/ 609124 w 933450"/>
                <a:gd name="connsiteY66" fmla="*/ 45648 h 847725"/>
                <a:gd name="connsiteX67" fmla="*/ 619601 w 933450"/>
                <a:gd name="connsiteY67" fmla="*/ 18978 h 847725"/>
                <a:gd name="connsiteX68" fmla="*/ 645319 w 933450"/>
                <a:gd name="connsiteY68" fmla="*/ 28503 h 847725"/>
                <a:gd name="connsiteX69" fmla="*/ 699611 w 933450"/>
                <a:gd name="connsiteY69" fmla="*/ 129468 h 847725"/>
                <a:gd name="connsiteX70" fmla="*/ 699611 w 933450"/>
                <a:gd name="connsiteY70" fmla="*/ 129468 h 847725"/>
                <a:gd name="connsiteX71" fmla="*/ 767239 w 933450"/>
                <a:gd name="connsiteY71" fmla="*/ 163758 h 847725"/>
                <a:gd name="connsiteX72" fmla="*/ 759619 w 933450"/>
                <a:gd name="connsiteY72" fmla="*/ 239006 h 847725"/>
                <a:gd name="connsiteX73" fmla="*/ 759619 w 933450"/>
                <a:gd name="connsiteY73" fmla="*/ 239006 h 847725"/>
                <a:gd name="connsiteX74" fmla="*/ 814864 w 933450"/>
                <a:gd name="connsiteY74" fmla="*/ 339971 h 847725"/>
                <a:gd name="connsiteX75" fmla="*/ 810101 w 933450"/>
                <a:gd name="connsiteY75" fmla="*/ 366641 h 847725"/>
                <a:gd name="connsiteX76" fmla="*/ 781526 w 933450"/>
                <a:gd name="connsiteY76" fmla="*/ 361878 h 847725"/>
                <a:gd name="connsiteX77" fmla="*/ 781526 w 933450"/>
                <a:gd name="connsiteY77" fmla="*/ 361878 h 847725"/>
                <a:gd name="connsiteX78" fmla="*/ 554831 w 933450"/>
                <a:gd name="connsiteY78" fmla="*/ 381881 h 847725"/>
                <a:gd name="connsiteX79" fmla="*/ 554831 w 933450"/>
                <a:gd name="connsiteY79" fmla="*/ 382833 h 847725"/>
                <a:gd name="connsiteX80" fmla="*/ 563404 w 933450"/>
                <a:gd name="connsiteY80" fmla="*/ 399026 h 847725"/>
                <a:gd name="connsiteX81" fmla="*/ 563404 w 933450"/>
                <a:gd name="connsiteY81" fmla="*/ 399978 h 847725"/>
                <a:gd name="connsiteX82" fmla="*/ 523399 w 933450"/>
                <a:gd name="connsiteY82" fmla="*/ 421886 h 847725"/>
                <a:gd name="connsiteX83" fmla="*/ 523399 w 933450"/>
                <a:gd name="connsiteY83" fmla="*/ 422838 h 847725"/>
                <a:gd name="connsiteX84" fmla="*/ 570071 w 933450"/>
                <a:gd name="connsiteY84" fmla="*/ 473321 h 847725"/>
                <a:gd name="connsiteX85" fmla="*/ 570071 w 933450"/>
                <a:gd name="connsiteY85" fmla="*/ 473321 h 847725"/>
                <a:gd name="connsiteX86" fmla="*/ 647224 w 933450"/>
                <a:gd name="connsiteY86" fmla="*/ 443793 h 847725"/>
                <a:gd name="connsiteX87" fmla="*/ 673894 w 933450"/>
                <a:gd name="connsiteY87" fmla="*/ 481893 h 847725"/>
                <a:gd name="connsiteX88" fmla="*/ 673894 w 933450"/>
                <a:gd name="connsiteY88" fmla="*/ 481893 h 847725"/>
                <a:gd name="connsiteX89" fmla="*/ 702469 w 933450"/>
                <a:gd name="connsiteY89" fmla="*/ 534281 h 847725"/>
                <a:gd name="connsiteX90" fmla="*/ 702469 w 933450"/>
                <a:gd name="connsiteY90" fmla="*/ 534281 h 847725"/>
                <a:gd name="connsiteX91" fmla="*/ 717709 w 933450"/>
                <a:gd name="connsiteY91" fmla="*/ 593336 h 847725"/>
                <a:gd name="connsiteX92" fmla="*/ 717709 w 933450"/>
                <a:gd name="connsiteY92" fmla="*/ 593336 h 847725"/>
                <a:gd name="connsiteX93" fmla="*/ 703421 w 933450"/>
                <a:gd name="connsiteY93" fmla="*/ 668583 h 847725"/>
                <a:gd name="connsiteX94" fmla="*/ 646271 w 933450"/>
                <a:gd name="connsiteY94" fmla="*/ 701921 h 847725"/>
                <a:gd name="connsiteX95" fmla="*/ 646271 w 933450"/>
                <a:gd name="connsiteY95" fmla="*/ 701921 h 847725"/>
                <a:gd name="connsiteX96" fmla="*/ 562451 w 933450"/>
                <a:gd name="connsiteY96" fmla="*/ 743831 h 847725"/>
                <a:gd name="connsiteX97" fmla="*/ 562451 w 933450"/>
                <a:gd name="connsiteY97" fmla="*/ 743831 h 847725"/>
                <a:gd name="connsiteX98" fmla="*/ 477679 w 933450"/>
                <a:gd name="connsiteY98" fmla="*/ 789551 h 847725"/>
                <a:gd name="connsiteX99" fmla="*/ 478631 w 933450"/>
                <a:gd name="connsiteY99" fmla="*/ 789551 h 847725"/>
                <a:gd name="connsiteX100" fmla="*/ 466249 w 933450"/>
                <a:gd name="connsiteY100" fmla="*/ 796218 h 847725"/>
                <a:gd name="connsiteX101" fmla="*/ 382429 w 933450"/>
                <a:gd name="connsiteY101" fmla="*/ 841938 h 847725"/>
                <a:gd name="connsiteX102" fmla="*/ 335756 w 933450"/>
                <a:gd name="connsiteY102" fmla="*/ 841938 h 847725"/>
                <a:gd name="connsiteX103" fmla="*/ 330994 w 933450"/>
                <a:gd name="connsiteY103" fmla="*/ 841938 h 847725"/>
                <a:gd name="connsiteX104" fmla="*/ 499586 w 933450"/>
                <a:gd name="connsiteY104" fmla="*/ 379023 h 847725"/>
                <a:gd name="connsiteX105" fmla="*/ 442436 w 933450"/>
                <a:gd name="connsiteY105" fmla="*/ 275201 h 847725"/>
                <a:gd name="connsiteX106" fmla="*/ 441484 w 933450"/>
                <a:gd name="connsiteY106" fmla="*/ 275201 h 847725"/>
                <a:gd name="connsiteX107" fmla="*/ 376714 w 933450"/>
                <a:gd name="connsiteY107" fmla="*/ 311396 h 847725"/>
                <a:gd name="connsiteX108" fmla="*/ 376714 w 933450"/>
                <a:gd name="connsiteY108" fmla="*/ 312348 h 847725"/>
                <a:gd name="connsiteX109" fmla="*/ 433864 w 933450"/>
                <a:gd name="connsiteY109" fmla="*/ 416171 h 847725"/>
                <a:gd name="connsiteX110" fmla="*/ 434816 w 933450"/>
                <a:gd name="connsiteY110" fmla="*/ 416171 h 847725"/>
                <a:gd name="connsiteX111" fmla="*/ 499586 w 933450"/>
                <a:gd name="connsiteY111" fmla="*/ 379023 h 847725"/>
                <a:gd name="connsiteX112" fmla="*/ 499586 w 933450"/>
                <a:gd name="connsiteY112" fmla="*/ 379023 h 847725"/>
                <a:gd name="connsiteX113" fmla="*/ 202406 w 933450"/>
                <a:gd name="connsiteY113" fmla="*/ 342828 h 847725"/>
                <a:gd name="connsiteX114" fmla="*/ 225266 w 933450"/>
                <a:gd name="connsiteY114" fmla="*/ 365688 h 847725"/>
                <a:gd name="connsiteX115" fmla="*/ 248126 w 933450"/>
                <a:gd name="connsiteY115" fmla="*/ 342828 h 847725"/>
                <a:gd name="connsiteX116" fmla="*/ 225266 w 933450"/>
                <a:gd name="connsiteY116" fmla="*/ 319968 h 847725"/>
                <a:gd name="connsiteX117" fmla="*/ 202406 w 933450"/>
                <a:gd name="connsiteY117" fmla="*/ 342828 h 847725"/>
                <a:gd name="connsiteX118" fmla="*/ 135731 w 933450"/>
                <a:gd name="connsiteY118" fmla="*/ 342828 h 847725"/>
                <a:gd name="connsiteX119" fmla="*/ 158591 w 933450"/>
                <a:gd name="connsiteY119" fmla="*/ 365688 h 847725"/>
                <a:gd name="connsiteX120" fmla="*/ 158591 w 933450"/>
                <a:gd name="connsiteY120" fmla="*/ 365688 h 847725"/>
                <a:gd name="connsiteX121" fmla="*/ 180499 w 933450"/>
                <a:gd name="connsiteY121" fmla="*/ 347591 h 847725"/>
                <a:gd name="connsiteX122" fmla="*/ 180499 w 933450"/>
                <a:gd name="connsiteY122" fmla="*/ 342828 h 847725"/>
                <a:gd name="connsiteX123" fmla="*/ 180499 w 933450"/>
                <a:gd name="connsiteY123" fmla="*/ 338066 h 847725"/>
                <a:gd name="connsiteX124" fmla="*/ 158591 w 933450"/>
                <a:gd name="connsiteY124" fmla="*/ 319968 h 847725"/>
                <a:gd name="connsiteX125" fmla="*/ 158591 w 933450"/>
                <a:gd name="connsiteY125" fmla="*/ 319968 h 847725"/>
                <a:gd name="connsiteX126" fmla="*/ 135731 w 933450"/>
                <a:gd name="connsiteY126" fmla="*/ 342828 h 847725"/>
                <a:gd name="connsiteX127" fmla="*/ 70009 w 933450"/>
                <a:gd name="connsiteY127" fmla="*/ 342828 h 847725"/>
                <a:gd name="connsiteX128" fmla="*/ 92869 w 933450"/>
                <a:gd name="connsiteY128" fmla="*/ 365688 h 847725"/>
                <a:gd name="connsiteX129" fmla="*/ 115729 w 933450"/>
                <a:gd name="connsiteY129" fmla="*/ 342828 h 847725"/>
                <a:gd name="connsiteX130" fmla="*/ 92869 w 933450"/>
                <a:gd name="connsiteY130" fmla="*/ 319968 h 847725"/>
                <a:gd name="connsiteX131" fmla="*/ 70009 w 933450"/>
                <a:gd name="connsiteY131" fmla="*/ 342828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933450" h="847725">
                  <a:moveTo>
                    <a:pt x="795814" y="148518"/>
                  </a:moveTo>
                  <a:cubicBezTo>
                    <a:pt x="791051" y="138993"/>
                    <a:pt x="793909" y="127563"/>
                    <a:pt x="803434" y="122801"/>
                  </a:cubicBezTo>
                  <a:lnTo>
                    <a:pt x="872014" y="84701"/>
                  </a:lnTo>
                  <a:cubicBezTo>
                    <a:pt x="881539" y="79938"/>
                    <a:pt x="892969" y="82796"/>
                    <a:pt x="897731" y="92321"/>
                  </a:cubicBezTo>
                  <a:lnTo>
                    <a:pt x="897731" y="92321"/>
                  </a:lnTo>
                  <a:cubicBezTo>
                    <a:pt x="902494" y="101846"/>
                    <a:pt x="899636" y="113276"/>
                    <a:pt x="890111" y="118038"/>
                  </a:cubicBezTo>
                  <a:lnTo>
                    <a:pt x="821531" y="156138"/>
                  </a:lnTo>
                  <a:cubicBezTo>
                    <a:pt x="812006" y="161853"/>
                    <a:pt x="800576" y="158043"/>
                    <a:pt x="795814" y="148518"/>
                  </a:cubicBezTo>
                  <a:lnTo>
                    <a:pt x="795814" y="148518"/>
                  </a:lnTo>
                  <a:close/>
                  <a:moveTo>
                    <a:pt x="786289" y="99941"/>
                  </a:moveTo>
                  <a:lnTo>
                    <a:pt x="836771" y="38028"/>
                  </a:lnTo>
                  <a:cubicBezTo>
                    <a:pt x="843439" y="30408"/>
                    <a:pt x="842486" y="18978"/>
                    <a:pt x="834866" y="12311"/>
                  </a:cubicBezTo>
                  <a:cubicBezTo>
                    <a:pt x="827246" y="4691"/>
                    <a:pt x="813911" y="5643"/>
                    <a:pt x="807244" y="14216"/>
                  </a:cubicBezTo>
                  <a:lnTo>
                    <a:pt x="756761" y="76128"/>
                  </a:lnTo>
                  <a:cubicBezTo>
                    <a:pt x="750094" y="83748"/>
                    <a:pt x="751046" y="95178"/>
                    <a:pt x="758666" y="101846"/>
                  </a:cubicBezTo>
                  <a:cubicBezTo>
                    <a:pt x="766286" y="108513"/>
                    <a:pt x="779621" y="108513"/>
                    <a:pt x="786289" y="99941"/>
                  </a:cubicBezTo>
                  <a:close/>
                  <a:moveTo>
                    <a:pt x="836771" y="220908"/>
                  </a:moveTo>
                  <a:lnTo>
                    <a:pt x="915829" y="211383"/>
                  </a:lnTo>
                  <a:cubicBezTo>
                    <a:pt x="927259" y="210431"/>
                    <a:pt x="933926" y="199953"/>
                    <a:pt x="932021" y="188523"/>
                  </a:cubicBezTo>
                  <a:cubicBezTo>
                    <a:pt x="930116" y="178998"/>
                    <a:pt x="920591" y="172331"/>
                    <a:pt x="911066" y="173283"/>
                  </a:cubicBezTo>
                  <a:lnTo>
                    <a:pt x="832009" y="182808"/>
                  </a:lnTo>
                  <a:cubicBezTo>
                    <a:pt x="820579" y="183761"/>
                    <a:pt x="813911" y="194238"/>
                    <a:pt x="815816" y="205668"/>
                  </a:cubicBezTo>
                  <a:cubicBezTo>
                    <a:pt x="817721" y="216146"/>
                    <a:pt x="827246" y="222813"/>
                    <a:pt x="836771" y="220908"/>
                  </a:cubicBezTo>
                  <a:close/>
                  <a:moveTo>
                    <a:pt x="330994" y="842891"/>
                  </a:moveTo>
                  <a:lnTo>
                    <a:pt x="86201" y="842891"/>
                  </a:lnTo>
                  <a:cubicBezTo>
                    <a:pt x="76676" y="842891"/>
                    <a:pt x="68104" y="840986"/>
                    <a:pt x="59531" y="838128"/>
                  </a:cubicBezTo>
                  <a:cubicBezTo>
                    <a:pt x="29051" y="826698"/>
                    <a:pt x="7144" y="798123"/>
                    <a:pt x="7144" y="763833"/>
                  </a:cubicBezTo>
                  <a:lnTo>
                    <a:pt x="7144" y="345686"/>
                  </a:lnTo>
                  <a:cubicBezTo>
                    <a:pt x="7144" y="300918"/>
                    <a:pt x="43339" y="265676"/>
                    <a:pt x="87154" y="265676"/>
                  </a:cubicBezTo>
                  <a:lnTo>
                    <a:pt x="299561" y="265676"/>
                  </a:lnTo>
                  <a:cubicBezTo>
                    <a:pt x="295751" y="272343"/>
                    <a:pt x="291941" y="279011"/>
                    <a:pt x="290036" y="286631"/>
                  </a:cubicBezTo>
                  <a:cubicBezTo>
                    <a:pt x="285274" y="303776"/>
                    <a:pt x="285274" y="321873"/>
                    <a:pt x="290989" y="339018"/>
                  </a:cubicBezTo>
                  <a:cubicBezTo>
                    <a:pt x="287179" y="344733"/>
                    <a:pt x="284321" y="352353"/>
                    <a:pt x="282416" y="359973"/>
                  </a:cubicBezTo>
                  <a:cubicBezTo>
                    <a:pt x="279559" y="373308"/>
                    <a:pt x="282416" y="387596"/>
                    <a:pt x="289084" y="399026"/>
                  </a:cubicBezTo>
                  <a:lnTo>
                    <a:pt x="299561" y="417123"/>
                  </a:lnTo>
                  <a:lnTo>
                    <a:pt x="59531" y="417123"/>
                  </a:lnTo>
                  <a:lnTo>
                    <a:pt x="59531" y="743831"/>
                  </a:lnTo>
                  <a:lnTo>
                    <a:pt x="59531" y="754308"/>
                  </a:lnTo>
                  <a:cubicBezTo>
                    <a:pt x="59531" y="774311"/>
                    <a:pt x="75724" y="790503"/>
                    <a:pt x="95726" y="790503"/>
                  </a:cubicBezTo>
                  <a:lnTo>
                    <a:pt x="139541" y="790503"/>
                  </a:lnTo>
                  <a:lnTo>
                    <a:pt x="418624" y="640961"/>
                  </a:lnTo>
                  <a:cubicBezTo>
                    <a:pt x="429101" y="635246"/>
                    <a:pt x="436721" y="625721"/>
                    <a:pt x="440531" y="614291"/>
                  </a:cubicBezTo>
                  <a:cubicBezTo>
                    <a:pt x="441484" y="609528"/>
                    <a:pt x="442436" y="605718"/>
                    <a:pt x="442436" y="602861"/>
                  </a:cubicBezTo>
                  <a:cubicBezTo>
                    <a:pt x="442436" y="600956"/>
                    <a:pt x="441484" y="599051"/>
                    <a:pt x="441484" y="597146"/>
                  </a:cubicBezTo>
                  <a:cubicBezTo>
                    <a:pt x="440531" y="589526"/>
                    <a:pt x="440531" y="579048"/>
                    <a:pt x="443389" y="567618"/>
                  </a:cubicBezTo>
                  <a:cubicBezTo>
                    <a:pt x="443389" y="567618"/>
                    <a:pt x="462439" y="509516"/>
                    <a:pt x="502444" y="493323"/>
                  </a:cubicBezTo>
                  <a:cubicBezTo>
                    <a:pt x="502444" y="493323"/>
                    <a:pt x="502444" y="493323"/>
                    <a:pt x="502444" y="492371"/>
                  </a:cubicBezTo>
                  <a:lnTo>
                    <a:pt x="464344" y="453318"/>
                  </a:lnTo>
                  <a:cubicBezTo>
                    <a:pt x="464344" y="453318"/>
                    <a:pt x="464344" y="453318"/>
                    <a:pt x="464344" y="453318"/>
                  </a:cubicBezTo>
                  <a:lnTo>
                    <a:pt x="454819" y="458081"/>
                  </a:lnTo>
                  <a:cubicBezTo>
                    <a:pt x="432911" y="470463"/>
                    <a:pt x="405289" y="461891"/>
                    <a:pt x="392906" y="439983"/>
                  </a:cubicBezTo>
                  <a:lnTo>
                    <a:pt x="385286" y="425696"/>
                  </a:lnTo>
                  <a:cubicBezTo>
                    <a:pt x="385286" y="425696"/>
                    <a:pt x="385286" y="425696"/>
                    <a:pt x="384334" y="425696"/>
                  </a:cubicBezTo>
                  <a:lnTo>
                    <a:pt x="372904" y="432363"/>
                  </a:lnTo>
                  <a:cubicBezTo>
                    <a:pt x="365284" y="436173"/>
                    <a:pt x="355759" y="433316"/>
                    <a:pt x="351949" y="426648"/>
                  </a:cubicBezTo>
                  <a:lnTo>
                    <a:pt x="325279" y="377118"/>
                  </a:lnTo>
                  <a:cubicBezTo>
                    <a:pt x="321469" y="369498"/>
                    <a:pt x="324326" y="359973"/>
                    <a:pt x="330994" y="356163"/>
                  </a:cubicBezTo>
                  <a:lnTo>
                    <a:pt x="342424" y="349496"/>
                  </a:lnTo>
                  <a:cubicBezTo>
                    <a:pt x="342424" y="349496"/>
                    <a:pt x="342424" y="349496"/>
                    <a:pt x="342424" y="348543"/>
                  </a:cubicBezTo>
                  <a:lnTo>
                    <a:pt x="332899" y="331398"/>
                  </a:lnTo>
                  <a:cubicBezTo>
                    <a:pt x="320516" y="309491"/>
                    <a:pt x="329089" y="281868"/>
                    <a:pt x="350996" y="269486"/>
                  </a:cubicBezTo>
                  <a:lnTo>
                    <a:pt x="460534" y="210431"/>
                  </a:lnTo>
                  <a:cubicBezTo>
                    <a:pt x="460534" y="210431"/>
                    <a:pt x="460534" y="210431"/>
                    <a:pt x="461486" y="210431"/>
                  </a:cubicBezTo>
                  <a:lnTo>
                    <a:pt x="470059" y="226623"/>
                  </a:lnTo>
                  <a:cubicBezTo>
                    <a:pt x="470059" y="226623"/>
                    <a:pt x="470059" y="226623"/>
                    <a:pt x="471011" y="226623"/>
                  </a:cubicBezTo>
                  <a:cubicBezTo>
                    <a:pt x="514826" y="192333"/>
                    <a:pt x="582454" y="128516"/>
                    <a:pt x="609124" y="45648"/>
                  </a:cubicBezTo>
                  <a:cubicBezTo>
                    <a:pt x="609124" y="45648"/>
                    <a:pt x="609124" y="45648"/>
                    <a:pt x="609124" y="45648"/>
                  </a:cubicBezTo>
                  <a:cubicBezTo>
                    <a:pt x="604361" y="36123"/>
                    <a:pt x="609124" y="23741"/>
                    <a:pt x="619601" y="18978"/>
                  </a:cubicBezTo>
                  <a:cubicBezTo>
                    <a:pt x="629126" y="15168"/>
                    <a:pt x="640556" y="19931"/>
                    <a:pt x="645319" y="28503"/>
                  </a:cubicBezTo>
                  <a:lnTo>
                    <a:pt x="699611" y="129468"/>
                  </a:lnTo>
                  <a:cubicBezTo>
                    <a:pt x="699611" y="129468"/>
                    <a:pt x="699611" y="129468"/>
                    <a:pt x="699611" y="129468"/>
                  </a:cubicBezTo>
                  <a:cubicBezTo>
                    <a:pt x="726281" y="125658"/>
                    <a:pt x="753904" y="138041"/>
                    <a:pt x="767239" y="163758"/>
                  </a:cubicBezTo>
                  <a:cubicBezTo>
                    <a:pt x="780574" y="188523"/>
                    <a:pt x="776764" y="219003"/>
                    <a:pt x="759619" y="239006"/>
                  </a:cubicBezTo>
                  <a:cubicBezTo>
                    <a:pt x="759619" y="239006"/>
                    <a:pt x="759619" y="239006"/>
                    <a:pt x="759619" y="239006"/>
                  </a:cubicBezTo>
                  <a:lnTo>
                    <a:pt x="814864" y="339971"/>
                  </a:lnTo>
                  <a:cubicBezTo>
                    <a:pt x="819626" y="348543"/>
                    <a:pt x="818674" y="359973"/>
                    <a:pt x="810101" y="366641"/>
                  </a:cubicBezTo>
                  <a:cubicBezTo>
                    <a:pt x="800576" y="374261"/>
                    <a:pt x="787241" y="371403"/>
                    <a:pt x="781526" y="361878"/>
                  </a:cubicBezTo>
                  <a:cubicBezTo>
                    <a:pt x="781526" y="361878"/>
                    <a:pt x="781526" y="361878"/>
                    <a:pt x="781526" y="361878"/>
                  </a:cubicBezTo>
                  <a:cubicBezTo>
                    <a:pt x="697706" y="339971"/>
                    <a:pt x="607219" y="362831"/>
                    <a:pt x="554831" y="381881"/>
                  </a:cubicBezTo>
                  <a:cubicBezTo>
                    <a:pt x="554831" y="381881"/>
                    <a:pt x="554831" y="381881"/>
                    <a:pt x="554831" y="382833"/>
                  </a:cubicBezTo>
                  <a:lnTo>
                    <a:pt x="563404" y="399026"/>
                  </a:lnTo>
                  <a:cubicBezTo>
                    <a:pt x="563404" y="399026"/>
                    <a:pt x="563404" y="399026"/>
                    <a:pt x="563404" y="399978"/>
                  </a:cubicBezTo>
                  <a:lnTo>
                    <a:pt x="523399" y="421886"/>
                  </a:lnTo>
                  <a:cubicBezTo>
                    <a:pt x="523399" y="421886"/>
                    <a:pt x="523399" y="421886"/>
                    <a:pt x="523399" y="422838"/>
                  </a:cubicBezTo>
                  <a:lnTo>
                    <a:pt x="570071" y="473321"/>
                  </a:lnTo>
                  <a:cubicBezTo>
                    <a:pt x="570071" y="473321"/>
                    <a:pt x="570071" y="473321"/>
                    <a:pt x="570071" y="473321"/>
                  </a:cubicBezTo>
                  <a:cubicBezTo>
                    <a:pt x="589121" y="459033"/>
                    <a:pt x="623411" y="438078"/>
                    <a:pt x="647224" y="443793"/>
                  </a:cubicBezTo>
                  <a:cubicBezTo>
                    <a:pt x="674846" y="450461"/>
                    <a:pt x="673894" y="479036"/>
                    <a:pt x="673894" y="481893"/>
                  </a:cubicBezTo>
                  <a:cubicBezTo>
                    <a:pt x="673894" y="481893"/>
                    <a:pt x="673894" y="481893"/>
                    <a:pt x="673894" y="481893"/>
                  </a:cubicBezTo>
                  <a:cubicBezTo>
                    <a:pt x="677704" y="482846"/>
                    <a:pt x="712946" y="493323"/>
                    <a:pt x="702469" y="534281"/>
                  </a:cubicBezTo>
                  <a:cubicBezTo>
                    <a:pt x="702469" y="534281"/>
                    <a:pt x="702469" y="534281"/>
                    <a:pt x="702469" y="534281"/>
                  </a:cubicBezTo>
                  <a:cubicBezTo>
                    <a:pt x="704374" y="536186"/>
                    <a:pt x="734854" y="555236"/>
                    <a:pt x="717709" y="593336"/>
                  </a:cubicBezTo>
                  <a:cubicBezTo>
                    <a:pt x="717709" y="593336"/>
                    <a:pt x="717709" y="593336"/>
                    <a:pt x="717709" y="593336"/>
                  </a:cubicBezTo>
                  <a:cubicBezTo>
                    <a:pt x="720566" y="596193"/>
                    <a:pt x="751999" y="626673"/>
                    <a:pt x="703421" y="668583"/>
                  </a:cubicBezTo>
                  <a:cubicBezTo>
                    <a:pt x="688181" y="680966"/>
                    <a:pt x="667226" y="693348"/>
                    <a:pt x="646271" y="701921"/>
                  </a:cubicBezTo>
                  <a:cubicBezTo>
                    <a:pt x="646271" y="701921"/>
                    <a:pt x="646271" y="701921"/>
                    <a:pt x="646271" y="701921"/>
                  </a:cubicBezTo>
                  <a:lnTo>
                    <a:pt x="562451" y="743831"/>
                  </a:lnTo>
                  <a:cubicBezTo>
                    <a:pt x="562451" y="743831"/>
                    <a:pt x="562451" y="743831"/>
                    <a:pt x="562451" y="743831"/>
                  </a:cubicBezTo>
                  <a:lnTo>
                    <a:pt x="477679" y="789551"/>
                  </a:lnTo>
                  <a:lnTo>
                    <a:pt x="478631" y="789551"/>
                  </a:lnTo>
                  <a:lnTo>
                    <a:pt x="466249" y="796218"/>
                  </a:lnTo>
                  <a:lnTo>
                    <a:pt x="382429" y="841938"/>
                  </a:lnTo>
                  <a:lnTo>
                    <a:pt x="335756" y="841938"/>
                  </a:lnTo>
                  <a:lnTo>
                    <a:pt x="330994" y="841938"/>
                  </a:lnTo>
                  <a:close/>
                  <a:moveTo>
                    <a:pt x="499586" y="379023"/>
                  </a:moveTo>
                  <a:lnTo>
                    <a:pt x="442436" y="275201"/>
                  </a:lnTo>
                  <a:cubicBezTo>
                    <a:pt x="442436" y="275201"/>
                    <a:pt x="442436" y="275201"/>
                    <a:pt x="441484" y="275201"/>
                  </a:cubicBezTo>
                  <a:lnTo>
                    <a:pt x="376714" y="311396"/>
                  </a:lnTo>
                  <a:cubicBezTo>
                    <a:pt x="376714" y="311396"/>
                    <a:pt x="376714" y="311396"/>
                    <a:pt x="376714" y="312348"/>
                  </a:cubicBezTo>
                  <a:lnTo>
                    <a:pt x="433864" y="416171"/>
                  </a:lnTo>
                  <a:cubicBezTo>
                    <a:pt x="433864" y="416171"/>
                    <a:pt x="433864" y="416171"/>
                    <a:pt x="434816" y="416171"/>
                  </a:cubicBezTo>
                  <a:lnTo>
                    <a:pt x="499586" y="379023"/>
                  </a:lnTo>
                  <a:cubicBezTo>
                    <a:pt x="499586" y="379976"/>
                    <a:pt x="499586" y="379023"/>
                    <a:pt x="499586" y="379023"/>
                  </a:cubicBezTo>
                  <a:close/>
                  <a:moveTo>
                    <a:pt x="202406" y="342828"/>
                  </a:moveTo>
                  <a:cubicBezTo>
                    <a:pt x="202406" y="355211"/>
                    <a:pt x="212884" y="365688"/>
                    <a:pt x="225266" y="365688"/>
                  </a:cubicBezTo>
                  <a:cubicBezTo>
                    <a:pt x="237649" y="365688"/>
                    <a:pt x="248126" y="355211"/>
                    <a:pt x="248126" y="342828"/>
                  </a:cubicBezTo>
                  <a:cubicBezTo>
                    <a:pt x="248126" y="330446"/>
                    <a:pt x="237649" y="319968"/>
                    <a:pt x="225266" y="319968"/>
                  </a:cubicBezTo>
                  <a:cubicBezTo>
                    <a:pt x="212884" y="319968"/>
                    <a:pt x="202406" y="330446"/>
                    <a:pt x="202406" y="342828"/>
                  </a:cubicBezTo>
                  <a:close/>
                  <a:moveTo>
                    <a:pt x="135731" y="342828"/>
                  </a:moveTo>
                  <a:cubicBezTo>
                    <a:pt x="135731" y="355211"/>
                    <a:pt x="146209" y="365688"/>
                    <a:pt x="158591" y="365688"/>
                  </a:cubicBezTo>
                  <a:lnTo>
                    <a:pt x="158591" y="365688"/>
                  </a:lnTo>
                  <a:cubicBezTo>
                    <a:pt x="170021" y="365688"/>
                    <a:pt x="178594" y="358068"/>
                    <a:pt x="180499" y="347591"/>
                  </a:cubicBezTo>
                  <a:cubicBezTo>
                    <a:pt x="180499" y="345686"/>
                    <a:pt x="180499" y="344733"/>
                    <a:pt x="180499" y="342828"/>
                  </a:cubicBezTo>
                  <a:cubicBezTo>
                    <a:pt x="180499" y="340923"/>
                    <a:pt x="180499" y="339971"/>
                    <a:pt x="180499" y="338066"/>
                  </a:cubicBezTo>
                  <a:cubicBezTo>
                    <a:pt x="178594" y="327588"/>
                    <a:pt x="169069" y="319968"/>
                    <a:pt x="158591" y="319968"/>
                  </a:cubicBezTo>
                  <a:lnTo>
                    <a:pt x="158591" y="319968"/>
                  </a:lnTo>
                  <a:cubicBezTo>
                    <a:pt x="146209" y="319968"/>
                    <a:pt x="135731" y="330446"/>
                    <a:pt x="135731" y="342828"/>
                  </a:cubicBezTo>
                  <a:close/>
                  <a:moveTo>
                    <a:pt x="70009" y="342828"/>
                  </a:moveTo>
                  <a:cubicBezTo>
                    <a:pt x="70009" y="355211"/>
                    <a:pt x="80486" y="365688"/>
                    <a:pt x="92869" y="365688"/>
                  </a:cubicBezTo>
                  <a:cubicBezTo>
                    <a:pt x="105251" y="365688"/>
                    <a:pt x="115729" y="355211"/>
                    <a:pt x="115729" y="342828"/>
                  </a:cubicBezTo>
                  <a:cubicBezTo>
                    <a:pt x="115729" y="330446"/>
                    <a:pt x="105251" y="319968"/>
                    <a:pt x="92869" y="319968"/>
                  </a:cubicBezTo>
                  <a:cubicBezTo>
                    <a:pt x="79534" y="319968"/>
                    <a:pt x="70009" y="330446"/>
                    <a:pt x="70009" y="342828"/>
                  </a:cubicBezTo>
                  <a:close/>
                </a:path>
              </a:pathLst>
            </a:cu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>
                <a:ln>
                  <a:noFill/>
                </a:ln>
                <a:solidFill>
                  <a:srgbClr val="71717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7438A95-B5EA-4FCB-A9CC-D3EBF169E93E}"/>
              </a:ext>
            </a:extLst>
          </p:cNvPr>
          <p:cNvGrpSpPr/>
          <p:nvPr/>
        </p:nvGrpSpPr>
        <p:grpSpPr>
          <a:xfrm>
            <a:off x="1858969" y="5127406"/>
            <a:ext cx="612000" cy="612000"/>
            <a:chOff x="641249" y="3711445"/>
            <a:chExt cx="612000" cy="61200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0621354-1F07-4250-A08D-C74C14B1FB4F}"/>
                </a:ext>
              </a:extLst>
            </p:cNvPr>
            <p:cNvSpPr/>
            <p:nvPr/>
          </p:nvSpPr>
          <p:spPr>
            <a:xfrm>
              <a:off x="641249" y="3711445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Graphic 4">
              <a:extLst>
                <a:ext uri="{FF2B5EF4-FFF2-40B4-BE49-F238E27FC236}">
                  <a16:creationId xmlns:a16="http://schemas.microsoft.com/office/drawing/2014/main" id="{EB4088AF-214B-4507-9ADD-7939FB8C8379}"/>
                </a:ext>
              </a:extLst>
            </p:cNvPr>
            <p:cNvSpPr/>
            <p:nvPr/>
          </p:nvSpPr>
          <p:spPr>
            <a:xfrm>
              <a:off x="773251" y="3886472"/>
              <a:ext cx="347997" cy="305558"/>
            </a:xfrm>
            <a:custGeom>
              <a:avLst/>
              <a:gdLst>
                <a:gd name="connsiteX0" fmla="*/ 628650 w 781050"/>
                <a:gd name="connsiteY0" fmla="*/ 666750 h 685800"/>
                <a:gd name="connsiteX1" fmla="*/ 609600 w 781050"/>
                <a:gd name="connsiteY1" fmla="*/ 685800 h 685800"/>
                <a:gd name="connsiteX2" fmla="*/ 171450 w 781050"/>
                <a:gd name="connsiteY2" fmla="*/ 685800 h 685800"/>
                <a:gd name="connsiteX3" fmla="*/ 152400 w 781050"/>
                <a:gd name="connsiteY3" fmla="*/ 666750 h 685800"/>
                <a:gd name="connsiteX4" fmla="*/ 171450 w 781050"/>
                <a:gd name="connsiteY4" fmla="*/ 647700 h 685800"/>
                <a:gd name="connsiteX5" fmla="*/ 371475 w 781050"/>
                <a:gd name="connsiteY5" fmla="*/ 647700 h 685800"/>
                <a:gd name="connsiteX6" fmla="*/ 371475 w 781050"/>
                <a:gd name="connsiteY6" fmla="*/ 590550 h 685800"/>
                <a:gd name="connsiteX7" fmla="*/ 409575 w 781050"/>
                <a:gd name="connsiteY7" fmla="*/ 590550 h 685800"/>
                <a:gd name="connsiteX8" fmla="*/ 409575 w 781050"/>
                <a:gd name="connsiteY8" fmla="*/ 647700 h 685800"/>
                <a:gd name="connsiteX9" fmla="*/ 609600 w 781050"/>
                <a:gd name="connsiteY9" fmla="*/ 647700 h 685800"/>
                <a:gd name="connsiteX10" fmla="*/ 628650 w 781050"/>
                <a:gd name="connsiteY10" fmla="*/ 666750 h 685800"/>
                <a:gd name="connsiteX11" fmla="*/ 781050 w 781050"/>
                <a:gd name="connsiteY11" fmla="*/ 0 h 685800"/>
                <a:gd name="connsiteX12" fmla="*/ 781050 w 781050"/>
                <a:gd name="connsiteY12" fmla="*/ 552450 h 685800"/>
                <a:gd name="connsiteX13" fmla="*/ 0 w 781050"/>
                <a:gd name="connsiteY13" fmla="*/ 552450 h 685800"/>
                <a:gd name="connsiteX14" fmla="*/ 0 w 781050"/>
                <a:gd name="connsiteY14" fmla="*/ 0 h 685800"/>
                <a:gd name="connsiteX15" fmla="*/ 781050 w 781050"/>
                <a:gd name="connsiteY15" fmla="*/ 0 h 685800"/>
                <a:gd name="connsiteX16" fmla="*/ 723900 w 781050"/>
                <a:gd name="connsiteY16" fmla="*/ 76200 h 685800"/>
                <a:gd name="connsiteX17" fmla="*/ 704850 w 781050"/>
                <a:gd name="connsiteY17" fmla="*/ 57150 h 685800"/>
                <a:gd name="connsiteX18" fmla="*/ 76200 w 781050"/>
                <a:gd name="connsiteY18" fmla="*/ 57150 h 685800"/>
                <a:gd name="connsiteX19" fmla="*/ 57150 w 781050"/>
                <a:gd name="connsiteY19" fmla="*/ 76200 h 685800"/>
                <a:gd name="connsiteX20" fmla="*/ 57150 w 781050"/>
                <a:gd name="connsiteY20" fmla="*/ 476250 h 685800"/>
                <a:gd name="connsiteX21" fmla="*/ 76200 w 781050"/>
                <a:gd name="connsiteY21" fmla="*/ 495300 h 685800"/>
                <a:gd name="connsiteX22" fmla="*/ 704850 w 781050"/>
                <a:gd name="connsiteY22" fmla="*/ 495300 h 685800"/>
                <a:gd name="connsiteX23" fmla="*/ 723900 w 781050"/>
                <a:gd name="connsiteY23" fmla="*/ 476250 h 685800"/>
                <a:gd name="connsiteX24" fmla="*/ 723900 w 781050"/>
                <a:gd name="connsiteY24" fmla="*/ 76200 h 685800"/>
                <a:gd name="connsiteX25" fmla="*/ 95250 w 781050"/>
                <a:gd name="connsiteY25" fmla="*/ 457200 h 685800"/>
                <a:gd name="connsiteX26" fmla="*/ 685800 w 781050"/>
                <a:gd name="connsiteY26" fmla="*/ 457200 h 685800"/>
                <a:gd name="connsiteX27" fmla="*/ 685800 w 781050"/>
                <a:gd name="connsiteY27" fmla="*/ 95250 h 685800"/>
                <a:gd name="connsiteX28" fmla="*/ 95250 w 781050"/>
                <a:gd name="connsiteY28" fmla="*/ 95250 h 685800"/>
                <a:gd name="connsiteX29" fmla="*/ 95250 w 781050"/>
                <a:gd name="connsiteY29" fmla="*/ 457200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81050" h="685800">
                  <a:moveTo>
                    <a:pt x="628650" y="666750"/>
                  </a:moveTo>
                  <a:cubicBezTo>
                    <a:pt x="628650" y="677228"/>
                    <a:pt x="620078" y="685800"/>
                    <a:pt x="609600" y="685800"/>
                  </a:cubicBezTo>
                  <a:lnTo>
                    <a:pt x="171450" y="685800"/>
                  </a:lnTo>
                  <a:cubicBezTo>
                    <a:pt x="160973" y="685800"/>
                    <a:pt x="152400" y="677228"/>
                    <a:pt x="152400" y="666750"/>
                  </a:cubicBezTo>
                  <a:cubicBezTo>
                    <a:pt x="152400" y="656273"/>
                    <a:pt x="160973" y="647700"/>
                    <a:pt x="171450" y="647700"/>
                  </a:cubicBezTo>
                  <a:lnTo>
                    <a:pt x="371475" y="647700"/>
                  </a:lnTo>
                  <a:lnTo>
                    <a:pt x="371475" y="590550"/>
                  </a:lnTo>
                  <a:lnTo>
                    <a:pt x="409575" y="590550"/>
                  </a:lnTo>
                  <a:lnTo>
                    <a:pt x="409575" y="647700"/>
                  </a:lnTo>
                  <a:lnTo>
                    <a:pt x="609600" y="647700"/>
                  </a:lnTo>
                  <a:cubicBezTo>
                    <a:pt x="620078" y="647700"/>
                    <a:pt x="628650" y="656273"/>
                    <a:pt x="628650" y="666750"/>
                  </a:cubicBezTo>
                  <a:close/>
                  <a:moveTo>
                    <a:pt x="781050" y="0"/>
                  </a:moveTo>
                  <a:lnTo>
                    <a:pt x="781050" y="552450"/>
                  </a:lnTo>
                  <a:lnTo>
                    <a:pt x="0" y="552450"/>
                  </a:lnTo>
                  <a:lnTo>
                    <a:pt x="0" y="0"/>
                  </a:lnTo>
                  <a:lnTo>
                    <a:pt x="781050" y="0"/>
                  </a:lnTo>
                  <a:close/>
                  <a:moveTo>
                    <a:pt x="723900" y="76200"/>
                  </a:moveTo>
                  <a:cubicBezTo>
                    <a:pt x="723900" y="65723"/>
                    <a:pt x="715328" y="57150"/>
                    <a:pt x="704850" y="57150"/>
                  </a:cubicBezTo>
                  <a:lnTo>
                    <a:pt x="76200" y="57150"/>
                  </a:lnTo>
                  <a:cubicBezTo>
                    <a:pt x="65723" y="57150"/>
                    <a:pt x="57150" y="65723"/>
                    <a:pt x="57150" y="76200"/>
                  </a:cubicBezTo>
                  <a:lnTo>
                    <a:pt x="57150" y="476250"/>
                  </a:lnTo>
                  <a:cubicBezTo>
                    <a:pt x="57150" y="486728"/>
                    <a:pt x="65723" y="495300"/>
                    <a:pt x="76200" y="495300"/>
                  </a:cubicBezTo>
                  <a:lnTo>
                    <a:pt x="704850" y="495300"/>
                  </a:lnTo>
                  <a:cubicBezTo>
                    <a:pt x="715328" y="495300"/>
                    <a:pt x="723900" y="486728"/>
                    <a:pt x="723900" y="476250"/>
                  </a:cubicBezTo>
                  <a:lnTo>
                    <a:pt x="723900" y="76200"/>
                  </a:lnTo>
                  <a:close/>
                  <a:moveTo>
                    <a:pt x="95250" y="457200"/>
                  </a:moveTo>
                  <a:lnTo>
                    <a:pt x="685800" y="457200"/>
                  </a:lnTo>
                  <a:lnTo>
                    <a:pt x="685800" y="95250"/>
                  </a:lnTo>
                  <a:lnTo>
                    <a:pt x="95250" y="95250"/>
                  </a:lnTo>
                  <a:lnTo>
                    <a:pt x="95250" y="457200"/>
                  </a:lnTo>
                  <a:close/>
                </a:path>
              </a:pathLst>
            </a:cu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Z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0C42D3A-FF00-4A95-88EC-9BAE969CA318}"/>
              </a:ext>
            </a:extLst>
          </p:cNvPr>
          <p:cNvGrpSpPr/>
          <p:nvPr/>
        </p:nvGrpSpPr>
        <p:grpSpPr>
          <a:xfrm>
            <a:off x="4106287" y="5127406"/>
            <a:ext cx="612000" cy="612000"/>
            <a:chOff x="641249" y="8329246"/>
            <a:chExt cx="612000" cy="612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412D868-48A5-4F78-BB57-97B6DB924735}"/>
                </a:ext>
              </a:extLst>
            </p:cNvPr>
            <p:cNvSpPr/>
            <p:nvPr/>
          </p:nvSpPr>
          <p:spPr>
            <a:xfrm>
              <a:off x="641249" y="8329246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21851D2-9E09-4595-99E1-104BD9A649F7}"/>
                </a:ext>
              </a:extLst>
            </p:cNvPr>
            <p:cNvSpPr/>
            <p:nvPr/>
          </p:nvSpPr>
          <p:spPr>
            <a:xfrm>
              <a:off x="781107" y="8692591"/>
              <a:ext cx="327482" cy="109160"/>
            </a:xfrm>
            <a:custGeom>
              <a:avLst/>
              <a:gdLst>
                <a:gd name="connsiteX0" fmla="*/ 414337 w 428625"/>
                <a:gd name="connsiteY0" fmla="*/ 87916 h 142875"/>
                <a:gd name="connsiteX1" fmla="*/ 405956 w 428625"/>
                <a:gd name="connsiteY1" fmla="*/ 87916 h 142875"/>
                <a:gd name="connsiteX2" fmla="*/ 405956 w 428625"/>
                <a:gd name="connsiteY2" fmla="*/ 84677 h 142875"/>
                <a:gd name="connsiteX3" fmla="*/ 372142 w 428625"/>
                <a:gd name="connsiteY3" fmla="*/ 54769 h 142875"/>
                <a:gd name="connsiteX4" fmla="*/ 385001 w 428625"/>
                <a:gd name="connsiteY4" fmla="*/ 30099 h 142875"/>
                <a:gd name="connsiteX5" fmla="*/ 354902 w 428625"/>
                <a:gd name="connsiteY5" fmla="*/ 0 h 142875"/>
                <a:gd name="connsiteX6" fmla="*/ 324803 w 428625"/>
                <a:gd name="connsiteY6" fmla="*/ 30099 h 142875"/>
                <a:gd name="connsiteX7" fmla="*/ 337661 w 428625"/>
                <a:gd name="connsiteY7" fmla="*/ 54769 h 142875"/>
                <a:gd name="connsiteX8" fmla="*/ 303848 w 428625"/>
                <a:gd name="connsiteY8" fmla="*/ 84677 h 142875"/>
                <a:gd name="connsiteX9" fmla="*/ 303848 w 428625"/>
                <a:gd name="connsiteY9" fmla="*/ 87916 h 142875"/>
                <a:gd name="connsiteX10" fmla="*/ 268510 w 428625"/>
                <a:gd name="connsiteY10" fmla="*/ 87916 h 142875"/>
                <a:gd name="connsiteX11" fmla="*/ 268510 w 428625"/>
                <a:gd name="connsiteY11" fmla="*/ 84677 h 142875"/>
                <a:gd name="connsiteX12" fmla="*/ 234696 w 428625"/>
                <a:gd name="connsiteY12" fmla="*/ 54769 h 142875"/>
                <a:gd name="connsiteX13" fmla="*/ 247555 w 428625"/>
                <a:gd name="connsiteY13" fmla="*/ 30099 h 142875"/>
                <a:gd name="connsiteX14" fmla="*/ 217456 w 428625"/>
                <a:gd name="connsiteY14" fmla="*/ 0 h 142875"/>
                <a:gd name="connsiteX15" fmla="*/ 187357 w 428625"/>
                <a:gd name="connsiteY15" fmla="*/ 30099 h 142875"/>
                <a:gd name="connsiteX16" fmla="*/ 200216 w 428625"/>
                <a:gd name="connsiteY16" fmla="*/ 54769 h 142875"/>
                <a:gd name="connsiteX17" fmla="*/ 166402 w 428625"/>
                <a:gd name="connsiteY17" fmla="*/ 84677 h 142875"/>
                <a:gd name="connsiteX18" fmla="*/ 166402 w 428625"/>
                <a:gd name="connsiteY18" fmla="*/ 87916 h 142875"/>
                <a:gd name="connsiteX19" fmla="*/ 131064 w 428625"/>
                <a:gd name="connsiteY19" fmla="*/ 87916 h 142875"/>
                <a:gd name="connsiteX20" fmla="*/ 131064 w 428625"/>
                <a:gd name="connsiteY20" fmla="*/ 84677 h 142875"/>
                <a:gd name="connsiteX21" fmla="*/ 97250 w 428625"/>
                <a:gd name="connsiteY21" fmla="*/ 54769 h 142875"/>
                <a:gd name="connsiteX22" fmla="*/ 110109 w 428625"/>
                <a:gd name="connsiteY22" fmla="*/ 30099 h 142875"/>
                <a:gd name="connsiteX23" fmla="*/ 80010 w 428625"/>
                <a:gd name="connsiteY23" fmla="*/ 0 h 142875"/>
                <a:gd name="connsiteX24" fmla="*/ 49911 w 428625"/>
                <a:gd name="connsiteY24" fmla="*/ 30099 h 142875"/>
                <a:gd name="connsiteX25" fmla="*/ 62770 w 428625"/>
                <a:gd name="connsiteY25" fmla="*/ 54769 h 142875"/>
                <a:gd name="connsiteX26" fmla="*/ 28956 w 428625"/>
                <a:gd name="connsiteY26" fmla="*/ 84677 h 142875"/>
                <a:gd name="connsiteX27" fmla="*/ 28956 w 428625"/>
                <a:gd name="connsiteY27" fmla="*/ 87916 h 142875"/>
                <a:gd name="connsiteX28" fmla="*/ 20574 w 428625"/>
                <a:gd name="connsiteY28" fmla="*/ 87916 h 142875"/>
                <a:gd name="connsiteX29" fmla="*/ 0 w 428625"/>
                <a:gd name="connsiteY29" fmla="*/ 108490 h 142875"/>
                <a:gd name="connsiteX30" fmla="*/ 0 w 428625"/>
                <a:gd name="connsiteY30" fmla="*/ 147161 h 142875"/>
                <a:gd name="connsiteX31" fmla="*/ 434912 w 428625"/>
                <a:gd name="connsiteY31" fmla="*/ 147161 h 142875"/>
                <a:gd name="connsiteX32" fmla="*/ 434912 w 428625"/>
                <a:gd name="connsiteY32" fmla="*/ 108490 h 142875"/>
                <a:gd name="connsiteX33" fmla="*/ 414337 w 428625"/>
                <a:gd name="connsiteY33" fmla="*/ 87916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28625" h="142875">
                  <a:moveTo>
                    <a:pt x="414337" y="87916"/>
                  </a:moveTo>
                  <a:lnTo>
                    <a:pt x="405956" y="87916"/>
                  </a:lnTo>
                  <a:lnTo>
                    <a:pt x="405956" y="84677"/>
                  </a:lnTo>
                  <a:cubicBezTo>
                    <a:pt x="405956" y="67913"/>
                    <a:pt x="387001" y="59150"/>
                    <a:pt x="372142" y="54769"/>
                  </a:cubicBezTo>
                  <a:cubicBezTo>
                    <a:pt x="379857" y="49340"/>
                    <a:pt x="385001" y="40291"/>
                    <a:pt x="385001" y="30099"/>
                  </a:cubicBezTo>
                  <a:cubicBezTo>
                    <a:pt x="385001" y="13526"/>
                    <a:pt x="371570" y="0"/>
                    <a:pt x="354902" y="0"/>
                  </a:cubicBezTo>
                  <a:cubicBezTo>
                    <a:pt x="338233" y="0"/>
                    <a:pt x="324803" y="13430"/>
                    <a:pt x="324803" y="30099"/>
                  </a:cubicBezTo>
                  <a:cubicBezTo>
                    <a:pt x="324803" y="40291"/>
                    <a:pt x="329851" y="49340"/>
                    <a:pt x="337661" y="54769"/>
                  </a:cubicBezTo>
                  <a:cubicBezTo>
                    <a:pt x="322802" y="59055"/>
                    <a:pt x="303848" y="67913"/>
                    <a:pt x="303848" y="84677"/>
                  </a:cubicBezTo>
                  <a:lnTo>
                    <a:pt x="303848" y="87916"/>
                  </a:lnTo>
                  <a:lnTo>
                    <a:pt x="268510" y="87916"/>
                  </a:lnTo>
                  <a:lnTo>
                    <a:pt x="268510" y="84677"/>
                  </a:lnTo>
                  <a:cubicBezTo>
                    <a:pt x="268510" y="67913"/>
                    <a:pt x="249555" y="59150"/>
                    <a:pt x="234696" y="54769"/>
                  </a:cubicBezTo>
                  <a:cubicBezTo>
                    <a:pt x="242411" y="49340"/>
                    <a:pt x="247555" y="40291"/>
                    <a:pt x="247555" y="30099"/>
                  </a:cubicBezTo>
                  <a:cubicBezTo>
                    <a:pt x="247555" y="13526"/>
                    <a:pt x="234125" y="0"/>
                    <a:pt x="217456" y="0"/>
                  </a:cubicBezTo>
                  <a:cubicBezTo>
                    <a:pt x="200882" y="0"/>
                    <a:pt x="187357" y="13430"/>
                    <a:pt x="187357" y="30099"/>
                  </a:cubicBezTo>
                  <a:cubicBezTo>
                    <a:pt x="187357" y="40291"/>
                    <a:pt x="192405" y="49340"/>
                    <a:pt x="200216" y="54769"/>
                  </a:cubicBezTo>
                  <a:cubicBezTo>
                    <a:pt x="185452" y="59055"/>
                    <a:pt x="166402" y="67913"/>
                    <a:pt x="166402" y="84677"/>
                  </a:cubicBezTo>
                  <a:lnTo>
                    <a:pt x="166402" y="87916"/>
                  </a:lnTo>
                  <a:lnTo>
                    <a:pt x="131064" y="87916"/>
                  </a:lnTo>
                  <a:lnTo>
                    <a:pt x="131064" y="84677"/>
                  </a:lnTo>
                  <a:cubicBezTo>
                    <a:pt x="131064" y="67913"/>
                    <a:pt x="112109" y="59150"/>
                    <a:pt x="97250" y="54769"/>
                  </a:cubicBezTo>
                  <a:cubicBezTo>
                    <a:pt x="104966" y="49340"/>
                    <a:pt x="110109" y="40291"/>
                    <a:pt x="110109" y="30099"/>
                  </a:cubicBezTo>
                  <a:cubicBezTo>
                    <a:pt x="110109" y="13526"/>
                    <a:pt x="96679" y="0"/>
                    <a:pt x="80010" y="0"/>
                  </a:cubicBezTo>
                  <a:cubicBezTo>
                    <a:pt x="63341" y="0"/>
                    <a:pt x="49911" y="13430"/>
                    <a:pt x="49911" y="30099"/>
                  </a:cubicBezTo>
                  <a:cubicBezTo>
                    <a:pt x="49911" y="40291"/>
                    <a:pt x="54959" y="49340"/>
                    <a:pt x="62770" y="54769"/>
                  </a:cubicBezTo>
                  <a:cubicBezTo>
                    <a:pt x="47911" y="59055"/>
                    <a:pt x="28956" y="67913"/>
                    <a:pt x="28956" y="84677"/>
                  </a:cubicBezTo>
                  <a:lnTo>
                    <a:pt x="28956" y="87916"/>
                  </a:lnTo>
                  <a:lnTo>
                    <a:pt x="20574" y="87916"/>
                  </a:lnTo>
                  <a:cubicBezTo>
                    <a:pt x="9144" y="87916"/>
                    <a:pt x="0" y="97155"/>
                    <a:pt x="0" y="108490"/>
                  </a:cubicBezTo>
                  <a:lnTo>
                    <a:pt x="0" y="147161"/>
                  </a:lnTo>
                  <a:lnTo>
                    <a:pt x="434912" y="147161"/>
                  </a:lnTo>
                  <a:lnTo>
                    <a:pt x="434912" y="108490"/>
                  </a:lnTo>
                  <a:cubicBezTo>
                    <a:pt x="434912" y="97155"/>
                    <a:pt x="425672" y="87916"/>
                    <a:pt x="414337" y="87916"/>
                  </a:cubicBezTo>
                  <a:close/>
                </a:path>
              </a:pathLst>
            </a:cu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Z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AE8C920-22E2-444C-B3E1-B75DBC0306B2}"/>
                </a:ext>
              </a:extLst>
            </p:cNvPr>
            <p:cNvSpPr/>
            <p:nvPr/>
          </p:nvSpPr>
          <p:spPr>
            <a:xfrm>
              <a:off x="772593" y="8464228"/>
              <a:ext cx="342037" cy="196489"/>
            </a:xfrm>
            <a:custGeom>
              <a:avLst/>
              <a:gdLst>
                <a:gd name="connsiteX0" fmla="*/ 436626 w 447675"/>
                <a:gd name="connsiteY0" fmla="*/ 0 h 257175"/>
                <a:gd name="connsiteX1" fmla="*/ 20574 w 447675"/>
                <a:gd name="connsiteY1" fmla="*/ 0 h 257175"/>
                <a:gd name="connsiteX2" fmla="*/ 0 w 447675"/>
                <a:gd name="connsiteY2" fmla="*/ 20574 h 257175"/>
                <a:gd name="connsiteX3" fmla="*/ 0 w 447675"/>
                <a:gd name="connsiteY3" fmla="*/ 245078 h 257175"/>
                <a:gd name="connsiteX4" fmla="*/ 20574 w 447675"/>
                <a:gd name="connsiteY4" fmla="*/ 265652 h 257175"/>
                <a:gd name="connsiteX5" fmla="*/ 436531 w 447675"/>
                <a:gd name="connsiteY5" fmla="*/ 265652 h 257175"/>
                <a:gd name="connsiteX6" fmla="*/ 457105 w 447675"/>
                <a:gd name="connsiteY6" fmla="*/ 245078 h 257175"/>
                <a:gd name="connsiteX7" fmla="*/ 457105 w 447675"/>
                <a:gd name="connsiteY7" fmla="*/ 20574 h 257175"/>
                <a:gd name="connsiteX8" fmla="*/ 436626 w 447675"/>
                <a:gd name="connsiteY8" fmla="*/ 0 h 257175"/>
                <a:gd name="connsiteX9" fmla="*/ 228600 w 447675"/>
                <a:gd name="connsiteY9" fmla="*/ 235744 h 257175"/>
                <a:gd name="connsiteX10" fmla="*/ 125635 w 447675"/>
                <a:gd name="connsiteY10" fmla="*/ 132779 h 257175"/>
                <a:gd name="connsiteX11" fmla="*/ 228600 w 447675"/>
                <a:gd name="connsiteY11" fmla="*/ 29813 h 257175"/>
                <a:gd name="connsiteX12" fmla="*/ 331565 w 447675"/>
                <a:gd name="connsiteY12" fmla="*/ 132779 h 257175"/>
                <a:gd name="connsiteX13" fmla="*/ 228600 w 447675"/>
                <a:gd name="connsiteY13" fmla="*/ 235744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7675" h="257175">
                  <a:moveTo>
                    <a:pt x="436626" y="0"/>
                  </a:moveTo>
                  <a:lnTo>
                    <a:pt x="20574" y="0"/>
                  </a:lnTo>
                  <a:cubicBezTo>
                    <a:pt x="9239" y="0"/>
                    <a:pt x="0" y="9239"/>
                    <a:pt x="0" y="20574"/>
                  </a:cubicBezTo>
                  <a:lnTo>
                    <a:pt x="0" y="245078"/>
                  </a:lnTo>
                  <a:cubicBezTo>
                    <a:pt x="0" y="256413"/>
                    <a:pt x="9239" y="265652"/>
                    <a:pt x="20574" y="265652"/>
                  </a:cubicBezTo>
                  <a:lnTo>
                    <a:pt x="436531" y="265652"/>
                  </a:lnTo>
                  <a:cubicBezTo>
                    <a:pt x="447866" y="265652"/>
                    <a:pt x="457105" y="256413"/>
                    <a:pt x="457105" y="245078"/>
                  </a:cubicBezTo>
                  <a:lnTo>
                    <a:pt x="457105" y="20574"/>
                  </a:lnTo>
                  <a:cubicBezTo>
                    <a:pt x="457200" y="9239"/>
                    <a:pt x="447961" y="0"/>
                    <a:pt x="436626" y="0"/>
                  </a:cubicBezTo>
                  <a:close/>
                  <a:moveTo>
                    <a:pt x="228600" y="235744"/>
                  </a:moveTo>
                  <a:cubicBezTo>
                    <a:pt x="171736" y="235744"/>
                    <a:pt x="125635" y="189643"/>
                    <a:pt x="125635" y="132779"/>
                  </a:cubicBezTo>
                  <a:cubicBezTo>
                    <a:pt x="125635" y="75914"/>
                    <a:pt x="171736" y="29813"/>
                    <a:pt x="228600" y="29813"/>
                  </a:cubicBezTo>
                  <a:cubicBezTo>
                    <a:pt x="285464" y="29813"/>
                    <a:pt x="331565" y="75914"/>
                    <a:pt x="331565" y="132779"/>
                  </a:cubicBezTo>
                  <a:cubicBezTo>
                    <a:pt x="331565" y="189738"/>
                    <a:pt x="285464" y="235744"/>
                    <a:pt x="228600" y="235744"/>
                  </a:cubicBezTo>
                  <a:close/>
                </a:path>
              </a:pathLst>
            </a:cu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Z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9C2A051-702E-4A0D-8525-74AC2DD57B79}"/>
                </a:ext>
              </a:extLst>
            </p:cNvPr>
            <p:cNvSpPr/>
            <p:nvPr/>
          </p:nvSpPr>
          <p:spPr>
            <a:xfrm>
              <a:off x="922288" y="8525285"/>
              <a:ext cx="65496" cy="80051"/>
            </a:xfrm>
            <a:custGeom>
              <a:avLst/>
              <a:gdLst>
                <a:gd name="connsiteX0" fmla="*/ 0 w 85725"/>
                <a:gd name="connsiteY0" fmla="*/ 0 h 104775"/>
                <a:gd name="connsiteX1" fmla="*/ 0 w 85725"/>
                <a:gd name="connsiteY1" fmla="*/ 52959 h 104775"/>
                <a:gd name="connsiteX2" fmla="*/ 0 w 85725"/>
                <a:gd name="connsiteY2" fmla="*/ 105823 h 104775"/>
                <a:gd name="connsiteX3" fmla="*/ 45815 w 85725"/>
                <a:gd name="connsiteY3" fmla="*/ 79438 h 104775"/>
                <a:gd name="connsiteX4" fmla="*/ 91631 w 85725"/>
                <a:gd name="connsiteY4" fmla="*/ 52959 h 104775"/>
                <a:gd name="connsiteX5" fmla="*/ 45815 w 85725"/>
                <a:gd name="connsiteY5" fmla="*/ 2647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725" h="104775">
                  <a:moveTo>
                    <a:pt x="0" y="0"/>
                  </a:moveTo>
                  <a:lnTo>
                    <a:pt x="0" y="52959"/>
                  </a:lnTo>
                  <a:lnTo>
                    <a:pt x="0" y="105823"/>
                  </a:lnTo>
                  <a:lnTo>
                    <a:pt x="45815" y="79438"/>
                  </a:lnTo>
                  <a:lnTo>
                    <a:pt x="91631" y="52959"/>
                  </a:lnTo>
                  <a:lnTo>
                    <a:pt x="45815" y="26479"/>
                  </a:lnTo>
                  <a:close/>
                </a:path>
              </a:pathLst>
            </a:custGeo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NZ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51FC840-3492-4BF5-BCB5-5380FAFF8E2E}"/>
              </a:ext>
            </a:extLst>
          </p:cNvPr>
          <p:cNvGrpSpPr/>
          <p:nvPr/>
        </p:nvGrpSpPr>
        <p:grpSpPr>
          <a:xfrm>
            <a:off x="2982628" y="5127406"/>
            <a:ext cx="612000" cy="612000"/>
            <a:chOff x="2860666" y="5016745"/>
            <a:chExt cx="612000" cy="6120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D84068D-8952-462C-8166-5BBA45D17243}"/>
                </a:ext>
              </a:extLst>
            </p:cNvPr>
            <p:cNvSpPr/>
            <p:nvPr/>
          </p:nvSpPr>
          <p:spPr>
            <a:xfrm>
              <a:off x="2860666" y="5016745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F3DF48D-01C3-4BDB-AA22-BDA1E832CF92}"/>
                </a:ext>
              </a:extLst>
            </p:cNvPr>
            <p:cNvGrpSpPr/>
            <p:nvPr/>
          </p:nvGrpSpPr>
          <p:grpSpPr>
            <a:xfrm>
              <a:off x="2984714" y="5227680"/>
              <a:ext cx="342037" cy="196489"/>
              <a:chOff x="772593" y="8464228"/>
              <a:chExt cx="342037" cy="196489"/>
            </a:xfrm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2CF9E2B-E2B8-4759-94DA-DAAAA283719E}"/>
                  </a:ext>
                </a:extLst>
              </p:cNvPr>
              <p:cNvSpPr/>
              <p:nvPr/>
            </p:nvSpPr>
            <p:spPr>
              <a:xfrm>
                <a:off x="772593" y="8464228"/>
                <a:ext cx="342037" cy="196489"/>
              </a:xfrm>
              <a:custGeom>
                <a:avLst/>
                <a:gdLst>
                  <a:gd name="connsiteX0" fmla="*/ 436626 w 447675"/>
                  <a:gd name="connsiteY0" fmla="*/ 0 h 257175"/>
                  <a:gd name="connsiteX1" fmla="*/ 20574 w 447675"/>
                  <a:gd name="connsiteY1" fmla="*/ 0 h 257175"/>
                  <a:gd name="connsiteX2" fmla="*/ 0 w 447675"/>
                  <a:gd name="connsiteY2" fmla="*/ 20574 h 257175"/>
                  <a:gd name="connsiteX3" fmla="*/ 0 w 447675"/>
                  <a:gd name="connsiteY3" fmla="*/ 245078 h 257175"/>
                  <a:gd name="connsiteX4" fmla="*/ 20574 w 447675"/>
                  <a:gd name="connsiteY4" fmla="*/ 265652 h 257175"/>
                  <a:gd name="connsiteX5" fmla="*/ 436531 w 447675"/>
                  <a:gd name="connsiteY5" fmla="*/ 265652 h 257175"/>
                  <a:gd name="connsiteX6" fmla="*/ 457105 w 447675"/>
                  <a:gd name="connsiteY6" fmla="*/ 245078 h 257175"/>
                  <a:gd name="connsiteX7" fmla="*/ 457105 w 447675"/>
                  <a:gd name="connsiteY7" fmla="*/ 20574 h 257175"/>
                  <a:gd name="connsiteX8" fmla="*/ 436626 w 447675"/>
                  <a:gd name="connsiteY8" fmla="*/ 0 h 257175"/>
                  <a:gd name="connsiteX9" fmla="*/ 228600 w 447675"/>
                  <a:gd name="connsiteY9" fmla="*/ 235744 h 257175"/>
                  <a:gd name="connsiteX10" fmla="*/ 125635 w 447675"/>
                  <a:gd name="connsiteY10" fmla="*/ 132779 h 257175"/>
                  <a:gd name="connsiteX11" fmla="*/ 228600 w 447675"/>
                  <a:gd name="connsiteY11" fmla="*/ 29813 h 257175"/>
                  <a:gd name="connsiteX12" fmla="*/ 331565 w 447675"/>
                  <a:gd name="connsiteY12" fmla="*/ 132779 h 257175"/>
                  <a:gd name="connsiteX13" fmla="*/ 228600 w 447675"/>
                  <a:gd name="connsiteY13" fmla="*/ 235744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7675" h="257175">
                    <a:moveTo>
                      <a:pt x="436626" y="0"/>
                    </a:moveTo>
                    <a:lnTo>
                      <a:pt x="20574" y="0"/>
                    </a:lnTo>
                    <a:cubicBezTo>
                      <a:pt x="9239" y="0"/>
                      <a:pt x="0" y="9239"/>
                      <a:pt x="0" y="20574"/>
                    </a:cubicBezTo>
                    <a:lnTo>
                      <a:pt x="0" y="245078"/>
                    </a:lnTo>
                    <a:cubicBezTo>
                      <a:pt x="0" y="256413"/>
                      <a:pt x="9239" y="265652"/>
                      <a:pt x="20574" y="265652"/>
                    </a:cubicBezTo>
                    <a:lnTo>
                      <a:pt x="436531" y="265652"/>
                    </a:lnTo>
                    <a:cubicBezTo>
                      <a:pt x="447866" y="265652"/>
                      <a:pt x="457105" y="256413"/>
                      <a:pt x="457105" y="245078"/>
                    </a:cubicBezTo>
                    <a:lnTo>
                      <a:pt x="457105" y="20574"/>
                    </a:lnTo>
                    <a:cubicBezTo>
                      <a:pt x="457200" y="9239"/>
                      <a:pt x="447961" y="0"/>
                      <a:pt x="436626" y="0"/>
                    </a:cubicBezTo>
                    <a:close/>
                    <a:moveTo>
                      <a:pt x="228600" y="235744"/>
                    </a:moveTo>
                    <a:cubicBezTo>
                      <a:pt x="171736" y="235744"/>
                      <a:pt x="125635" y="189643"/>
                      <a:pt x="125635" y="132779"/>
                    </a:cubicBezTo>
                    <a:cubicBezTo>
                      <a:pt x="125635" y="75914"/>
                      <a:pt x="171736" y="29813"/>
                      <a:pt x="228600" y="29813"/>
                    </a:cubicBezTo>
                    <a:cubicBezTo>
                      <a:pt x="285464" y="29813"/>
                      <a:pt x="331565" y="75914"/>
                      <a:pt x="331565" y="132779"/>
                    </a:cubicBezTo>
                    <a:cubicBezTo>
                      <a:pt x="331565" y="189738"/>
                      <a:pt x="285464" y="235744"/>
                      <a:pt x="228600" y="235744"/>
                    </a:cubicBezTo>
                    <a:close/>
                  </a:path>
                </a:pathLst>
              </a:custGeom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Z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D20E7B0-C784-4E4A-9BD6-4AC4B82476CC}"/>
                  </a:ext>
                </a:extLst>
              </p:cNvPr>
              <p:cNvSpPr/>
              <p:nvPr/>
            </p:nvSpPr>
            <p:spPr>
              <a:xfrm>
                <a:off x="922288" y="8525285"/>
                <a:ext cx="65496" cy="80051"/>
              </a:xfrm>
              <a:custGeom>
                <a:avLst/>
                <a:gdLst>
                  <a:gd name="connsiteX0" fmla="*/ 0 w 85725"/>
                  <a:gd name="connsiteY0" fmla="*/ 0 h 104775"/>
                  <a:gd name="connsiteX1" fmla="*/ 0 w 85725"/>
                  <a:gd name="connsiteY1" fmla="*/ 52959 h 104775"/>
                  <a:gd name="connsiteX2" fmla="*/ 0 w 85725"/>
                  <a:gd name="connsiteY2" fmla="*/ 105823 h 104775"/>
                  <a:gd name="connsiteX3" fmla="*/ 45815 w 85725"/>
                  <a:gd name="connsiteY3" fmla="*/ 79438 h 104775"/>
                  <a:gd name="connsiteX4" fmla="*/ 91631 w 85725"/>
                  <a:gd name="connsiteY4" fmla="*/ 52959 h 104775"/>
                  <a:gd name="connsiteX5" fmla="*/ 45815 w 85725"/>
                  <a:gd name="connsiteY5" fmla="*/ 26479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5725" h="104775">
                    <a:moveTo>
                      <a:pt x="0" y="0"/>
                    </a:moveTo>
                    <a:lnTo>
                      <a:pt x="0" y="52959"/>
                    </a:lnTo>
                    <a:lnTo>
                      <a:pt x="0" y="105823"/>
                    </a:lnTo>
                    <a:lnTo>
                      <a:pt x="45815" y="79438"/>
                    </a:lnTo>
                    <a:lnTo>
                      <a:pt x="91631" y="52959"/>
                    </a:lnTo>
                    <a:lnTo>
                      <a:pt x="45815" y="26479"/>
                    </a:lnTo>
                    <a:close/>
                  </a:path>
                </a:pathLst>
              </a:custGeom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path path="circle">
                  <a:fillToRect l="100000" t="100000"/>
                </a:path>
              </a:gra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NZ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CD8459A-E71E-4714-AF76-8FB387E27CAD}"/>
              </a:ext>
            </a:extLst>
          </p:cNvPr>
          <p:cNvGrpSpPr/>
          <p:nvPr/>
        </p:nvGrpSpPr>
        <p:grpSpPr>
          <a:xfrm>
            <a:off x="6353605" y="5127406"/>
            <a:ext cx="612000" cy="612000"/>
            <a:chOff x="5882075" y="5016745"/>
            <a:chExt cx="612000" cy="612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14A895D-4CB6-4F37-A9EA-92D7CA11EB4F}"/>
                </a:ext>
              </a:extLst>
            </p:cNvPr>
            <p:cNvSpPr/>
            <p:nvPr/>
          </p:nvSpPr>
          <p:spPr>
            <a:xfrm>
              <a:off x="5882075" y="5016745"/>
              <a:ext cx="612000" cy="61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04955D5-1C9A-4902-B366-4D247461B808}"/>
                </a:ext>
              </a:extLst>
            </p:cNvPr>
            <p:cNvGrpSpPr/>
            <p:nvPr/>
          </p:nvGrpSpPr>
          <p:grpSpPr>
            <a:xfrm>
              <a:off x="5994876" y="5156491"/>
              <a:ext cx="339480" cy="339478"/>
              <a:chOff x="769167" y="6935586"/>
              <a:chExt cx="353445" cy="353443"/>
            </a:xfrm>
            <a:gradFill>
              <a:gsLst>
                <a:gs pos="0">
                  <a:srgbClr val="F2DA64"/>
                </a:gs>
                <a:gs pos="18000">
                  <a:srgbClr val="A27700"/>
                </a:gs>
                <a:gs pos="71000">
                  <a:srgbClr val="D7B446"/>
                </a:gs>
                <a:gs pos="51000">
                  <a:srgbClr val="F2DA64"/>
                </a:gs>
                <a:gs pos="100000">
                  <a:srgbClr val="987000"/>
                </a:gs>
              </a:gsLst>
              <a:path path="circle">
                <a:fillToRect l="100000" t="100000"/>
              </a:path>
            </a:gra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83BD408-5CD8-4A54-8D71-4B7B8BB5EE85}"/>
                  </a:ext>
                </a:extLst>
              </p:cNvPr>
              <p:cNvSpPr/>
              <p:nvPr/>
            </p:nvSpPr>
            <p:spPr>
              <a:xfrm>
                <a:off x="856171" y="6935586"/>
                <a:ext cx="266441" cy="353443"/>
              </a:xfrm>
              <a:custGeom>
                <a:avLst/>
                <a:gdLst>
                  <a:gd name="connsiteX0" fmla="*/ 454819 w 466725"/>
                  <a:gd name="connsiteY0" fmla="*/ 7144 h 619125"/>
                  <a:gd name="connsiteX1" fmla="*/ 16669 w 466725"/>
                  <a:gd name="connsiteY1" fmla="*/ 7144 h 619125"/>
                  <a:gd name="connsiteX2" fmla="*/ 7144 w 466725"/>
                  <a:gd name="connsiteY2" fmla="*/ 16669 h 619125"/>
                  <a:gd name="connsiteX3" fmla="*/ 7144 w 466725"/>
                  <a:gd name="connsiteY3" fmla="*/ 607219 h 619125"/>
                  <a:gd name="connsiteX4" fmla="*/ 16669 w 466725"/>
                  <a:gd name="connsiteY4" fmla="*/ 616744 h 619125"/>
                  <a:gd name="connsiteX5" fmla="*/ 454819 w 466725"/>
                  <a:gd name="connsiteY5" fmla="*/ 616744 h 619125"/>
                  <a:gd name="connsiteX6" fmla="*/ 464344 w 466725"/>
                  <a:gd name="connsiteY6" fmla="*/ 607219 h 619125"/>
                  <a:gd name="connsiteX7" fmla="*/ 464344 w 466725"/>
                  <a:gd name="connsiteY7" fmla="*/ 16669 h 619125"/>
                  <a:gd name="connsiteX8" fmla="*/ 454819 w 466725"/>
                  <a:gd name="connsiteY8" fmla="*/ 7144 h 619125"/>
                  <a:gd name="connsiteX9" fmla="*/ 64297 w 466725"/>
                  <a:gd name="connsiteY9" fmla="*/ 197645 h 619125"/>
                  <a:gd name="connsiteX10" fmla="*/ 197647 w 466725"/>
                  <a:gd name="connsiteY10" fmla="*/ 197645 h 619125"/>
                  <a:gd name="connsiteX11" fmla="*/ 197647 w 466725"/>
                  <a:gd name="connsiteY11" fmla="*/ 216695 h 619125"/>
                  <a:gd name="connsiteX12" fmla="*/ 64297 w 466725"/>
                  <a:gd name="connsiteY12" fmla="*/ 216695 h 619125"/>
                  <a:gd name="connsiteX13" fmla="*/ 64297 w 466725"/>
                  <a:gd name="connsiteY13" fmla="*/ 197645 h 619125"/>
                  <a:gd name="connsiteX14" fmla="*/ 64297 w 466725"/>
                  <a:gd name="connsiteY14" fmla="*/ 273845 h 619125"/>
                  <a:gd name="connsiteX15" fmla="*/ 197647 w 466725"/>
                  <a:gd name="connsiteY15" fmla="*/ 273845 h 619125"/>
                  <a:gd name="connsiteX16" fmla="*/ 197647 w 466725"/>
                  <a:gd name="connsiteY16" fmla="*/ 292895 h 619125"/>
                  <a:gd name="connsiteX17" fmla="*/ 64297 w 466725"/>
                  <a:gd name="connsiteY17" fmla="*/ 292895 h 619125"/>
                  <a:gd name="connsiteX18" fmla="*/ 64297 w 466725"/>
                  <a:gd name="connsiteY18" fmla="*/ 273845 h 619125"/>
                  <a:gd name="connsiteX19" fmla="*/ 64297 w 466725"/>
                  <a:gd name="connsiteY19" fmla="*/ 350045 h 619125"/>
                  <a:gd name="connsiteX20" fmla="*/ 197647 w 466725"/>
                  <a:gd name="connsiteY20" fmla="*/ 350045 h 619125"/>
                  <a:gd name="connsiteX21" fmla="*/ 197647 w 466725"/>
                  <a:gd name="connsiteY21" fmla="*/ 369095 h 619125"/>
                  <a:gd name="connsiteX22" fmla="*/ 64297 w 466725"/>
                  <a:gd name="connsiteY22" fmla="*/ 369095 h 619125"/>
                  <a:gd name="connsiteX23" fmla="*/ 64297 w 466725"/>
                  <a:gd name="connsiteY23" fmla="*/ 350045 h 619125"/>
                  <a:gd name="connsiteX24" fmla="*/ 407197 w 466725"/>
                  <a:gd name="connsiteY24" fmla="*/ 559595 h 619125"/>
                  <a:gd name="connsiteX25" fmla="*/ 64297 w 466725"/>
                  <a:gd name="connsiteY25" fmla="*/ 559595 h 619125"/>
                  <a:gd name="connsiteX26" fmla="*/ 64297 w 466725"/>
                  <a:gd name="connsiteY26" fmla="*/ 540545 h 619125"/>
                  <a:gd name="connsiteX27" fmla="*/ 407197 w 466725"/>
                  <a:gd name="connsiteY27" fmla="*/ 540545 h 619125"/>
                  <a:gd name="connsiteX28" fmla="*/ 407197 w 466725"/>
                  <a:gd name="connsiteY28" fmla="*/ 559595 h 619125"/>
                  <a:gd name="connsiteX29" fmla="*/ 407197 w 466725"/>
                  <a:gd name="connsiteY29" fmla="*/ 502450 h 619125"/>
                  <a:gd name="connsiteX30" fmla="*/ 64297 w 466725"/>
                  <a:gd name="connsiteY30" fmla="*/ 502450 h 619125"/>
                  <a:gd name="connsiteX31" fmla="*/ 64297 w 466725"/>
                  <a:gd name="connsiteY31" fmla="*/ 483400 h 619125"/>
                  <a:gd name="connsiteX32" fmla="*/ 407197 w 466725"/>
                  <a:gd name="connsiteY32" fmla="*/ 483400 h 619125"/>
                  <a:gd name="connsiteX33" fmla="*/ 407197 w 466725"/>
                  <a:gd name="connsiteY33" fmla="*/ 502450 h 619125"/>
                  <a:gd name="connsiteX34" fmla="*/ 407197 w 466725"/>
                  <a:gd name="connsiteY34" fmla="*/ 445290 h 619125"/>
                  <a:gd name="connsiteX35" fmla="*/ 64297 w 466725"/>
                  <a:gd name="connsiteY35" fmla="*/ 445290 h 619125"/>
                  <a:gd name="connsiteX36" fmla="*/ 64297 w 466725"/>
                  <a:gd name="connsiteY36" fmla="*/ 426240 h 619125"/>
                  <a:gd name="connsiteX37" fmla="*/ 407197 w 466725"/>
                  <a:gd name="connsiteY37" fmla="*/ 426240 h 619125"/>
                  <a:gd name="connsiteX38" fmla="*/ 407197 w 466725"/>
                  <a:gd name="connsiteY38" fmla="*/ 445290 h 619125"/>
                  <a:gd name="connsiteX39" fmla="*/ 273844 w 466725"/>
                  <a:gd name="connsiteY39" fmla="*/ 369094 h 619125"/>
                  <a:gd name="connsiteX40" fmla="*/ 273844 w 466725"/>
                  <a:gd name="connsiteY40" fmla="*/ 197644 h 619125"/>
                  <a:gd name="connsiteX41" fmla="*/ 407194 w 466725"/>
                  <a:gd name="connsiteY41" fmla="*/ 197644 h 619125"/>
                  <a:gd name="connsiteX42" fmla="*/ 407194 w 466725"/>
                  <a:gd name="connsiteY42" fmla="*/ 369094 h 619125"/>
                  <a:gd name="connsiteX43" fmla="*/ 273844 w 466725"/>
                  <a:gd name="connsiteY43" fmla="*/ 369094 h 619125"/>
                  <a:gd name="connsiteX44" fmla="*/ 407197 w 466725"/>
                  <a:gd name="connsiteY44" fmla="*/ 140504 h 619125"/>
                  <a:gd name="connsiteX45" fmla="*/ 64297 w 466725"/>
                  <a:gd name="connsiteY45" fmla="*/ 140504 h 619125"/>
                  <a:gd name="connsiteX46" fmla="*/ 64297 w 466725"/>
                  <a:gd name="connsiteY46" fmla="*/ 121454 h 619125"/>
                  <a:gd name="connsiteX47" fmla="*/ 407197 w 466725"/>
                  <a:gd name="connsiteY47" fmla="*/ 121454 h 619125"/>
                  <a:gd name="connsiteX48" fmla="*/ 407197 w 466725"/>
                  <a:gd name="connsiteY48" fmla="*/ 140504 h 619125"/>
                  <a:gd name="connsiteX49" fmla="*/ 407197 w 466725"/>
                  <a:gd name="connsiteY49" fmla="*/ 83345 h 619125"/>
                  <a:gd name="connsiteX50" fmla="*/ 64297 w 466725"/>
                  <a:gd name="connsiteY50" fmla="*/ 83345 h 619125"/>
                  <a:gd name="connsiteX51" fmla="*/ 64297 w 466725"/>
                  <a:gd name="connsiteY51" fmla="*/ 64295 h 619125"/>
                  <a:gd name="connsiteX52" fmla="*/ 407197 w 466725"/>
                  <a:gd name="connsiteY52" fmla="*/ 64295 h 619125"/>
                  <a:gd name="connsiteX53" fmla="*/ 407197 w 466725"/>
                  <a:gd name="connsiteY53" fmla="*/ 83345 h 619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466725" h="619125">
                    <a:moveTo>
                      <a:pt x="454819" y="7144"/>
                    </a:moveTo>
                    <a:lnTo>
                      <a:pt x="16669" y="7144"/>
                    </a:lnTo>
                    <a:cubicBezTo>
                      <a:pt x="11430" y="7144"/>
                      <a:pt x="7144" y="11430"/>
                      <a:pt x="7144" y="16669"/>
                    </a:cubicBezTo>
                    <a:lnTo>
                      <a:pt x="7144" y="607219"/>
                    </a:lnTo>
                    <a:cubicBezTo>
                      <a:pt x="7144" y="612457"/>
                      <a:pt x="11430" y="616744"/>
                      <a:pt x="16669" y="616744"/>
                    </a:cubicBezTo>
                    <a:lnTo>
                      <a:pt x="454819" y="616744"/>
                    </a:lnTo>
                    <a:cubicBezTo>
                      <a:pt x="460057" y="616744"/>
                      <a:pt x="464344" y="612457"/>
                      <a:pt x="464344" y="607219"/>
                    </a:cubicBezTo>
                    <a:lnTo>
                      <a:pt x="464344" y="16669"/>
                    </a:lnTo>
                    <a:cubicBezTo>
                      <a:pt x="464344" y="11430"/>
                      <a:pt x="460057" y="7144"/>
                      <a:pt x="454819" y="7144"/>
                    </a:cubicBezTo>
                    <a:close/>
                    <a:moveTo>
                      <a:pt x="64297" y="197645"/>
                    </a:moveTo>
                    <a:lnTo>
                      <a:pt x="197647" y="197645"/>
                    </a:lnTo>
                    <a:lnTo>
                      <a:pt x="197647" y="216695"/>
                    </a:lnTo>
                    <a:lnTo>
                      <a:pt x="64297" y="216695"/>
                    </a:lnTo>
                    <a:lnTo>
                      <a:pt x="64297" y="197645"/>
                    </a:lnTo>
                    <a:close/>
                    <a:moveTo>
                      <a:pt x="64297" y="273845"/>
                    </a:moveTo>
                    <a:lnTo>
                      <a:pt x="197647" y="273845"/>
                    </a:lnTo>
                    <a:lnTo>
                      <a:pt x="197647" y="292895"/>
                    </a:lnTo>
                    <a:lnTo>
                      <a:pt x="64297" y="292895"/>
                    </a:lnTo>
                    <a:lnTo>
                      <a:pt x="64297" y="273845"/>
                    </a:lnTo>
                    <a:close/>
                    <a:moveTo>
                      <a:pt x="64297" y="350045"/>
                    </a:moveTo>
                    <a:lnTo>
                      <a:pt x="197647" y="350045"/>
                    </a:lnTo>
                    <a:lnTo>
                      <a:pt x="197647" y="369095"/>
                    </a:lnTo>
                    <a:lnTo>
                      <a:pt x="64297" y="369095"/>
                    </a:lnTo>
                    <a:lnTo>
                      <a:pt x="64297" y="350045"/>
                    </a:lnTo>
                    <a:close/>
                    <a:moveTo>
                      <a:pt x="407197" y="559595"/>
                    </a:moveTo>
                    <a:lnTo>
                      <a:pt x="64297" y="559595"/>
                    </a:lnTo>
                    <a:lnTo>
                      <a:pt x="64297" y="540545"/>
                    </a:lnTo>
                    <a:lnTo>
                      <a:pt x="407197" y="540545"/>
                    </a:lnTo>
                    <a:lnTo>
                      <a:pt x="407197" y="559595"/>
                    </a:lnTo>
                    <a:close/>
                    <a:moveTo>
                      <a:pt x="407197" y="502450"/>
                    </a:moveTo>
                    <a:lnTo>
                      <a:pt x="64297" y="502450"/>
                    </a:lnTo>
                    <a:lnTo>
                      <a:pt x="64297" y="483400"/>
                    </a:lnTo>
                    <a:lnTo>
                      <a:pt x="407197" y="483400"/>
                    </a:lnTo>
                    <a:lnTo>
                      <a:pt x="407197" y="502450"/>
                    </a:lnTo>
                    <a:close/>
                    <a:moveTo>
                      <a:pt x="407197" y="445290"/>
                    </a:moveTo>
                    <a:lnTo>
                      <a:pt x="64297" y="445290"/>
                    </a:lnTo>
                    <a:lnTo>
                      <a:pt x="64297" y="426240"/>
                    </a:lnTo>
                    <a:lnTo>
                      <a:pt x="407197" y="426240"/>
                    </a:lnTo>
                    <a:lnTo>
                      <a:pt x="407197" y="445290"/>
                    </a:lnTo>
                    <a:close/>
                    <a:moveTo>
                      <a:pt x="273844" y="369094"/>
                    </a:moveTo>
                    <a:lnTo>
                      <a:pt x="273844" y="197644"/>
                    </a:lnTo>
                    <a:lnTo>
                      <a:pt x="407194" y="197644"/>
                    </a:lnTo>
                    <a:lnTo>
                      <a:pt x="407194" y="369094"/>
                    </a:lnTo>
                    <a:lnTo>
                      <a:pt x="273844" y="369094"/>
                    </a:lnTo>
                    <a:close/>
                    <a:moveTo>
                      <a:pt x="407197" y="140504"/>
                    </a:moveTo>
                    <a:lnTo>
                      <a:pt x="64297" y="140504"/>
                    </a:lnTo>
                    <a:lnTo>
                      <a:pt x="64297" y="121454"/>
                    </a:lnTo>
                    <a:lnTo>
                      <a:pt x="407197" y="121454"/>
                    </a:lnTo>
                    <a:lnTo>
                      <a:pt x="407197" y="140504"/>
                    </a:lnTo>
                    <a:close/>
                    <a:moveTo>
                      <a:pt x="407197" y="83345"/>
                    </a:moveTo>
                    <a:lnTo>
                      <a:pt x="64297" y="83345"/>
                    </a:lnTo>
                    <a:lnTo>
                      <a:pt x="64297" y="64295"/>
                    </a:lnTo>
                    <a:lnTo>
                      <a:pt x="407197" y="64295"/>
                    </a:lnTo>
                    <a:lnTo>
                      <a:pt x="407197" y="833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0E7448B-6765-476D-B73E-78AFB75DFD05}"/>
                  </a:ext>
                </a:extLst>
              </p:cNvPr>
              <p:cNvSpPr/>
              <p:nvPr/>
            </p:nvSpPr>
            <p:spPr>
              <a:xfrm>
                <a:off x="769167" y="7000837"/>
                <a:ext cx="70688" cy="212066"/>
              </a:xfrm>
              <a:custGeom>
                <a:avLst/>
                <a:gdLst>
                  <a:gd name="connsiteX0" fmla="*/ 16672 w 123825"/>
                  <a:gd name="connsiteY0" fmla="*/ 7144 h 371475"/>
                  <a:gd name="connsiteX1" fmla="*/ 8957 w 123825"/>
                  <a:gd name="connsiteY1" fmla="*/ 11049 h 371475"/>
                  <a:gd name="connsiteX2" fmla="*/ 7623 w 123825"/>
                  <a:gd name="connsiteY2" fmla="*/ 19621 h 371475"/>
                  <a:gd name="connsiteX3" fmla="*/ 120958 w 123825"/>
                  <a:gd name="connsiteY3" fmla="*/ 373792 h 371475"/>
                  <a:gd name="connsiteX4" fmla="*/ 62033 w 123825"/>
                  <a:gd name="connsiteY4" fmla="*/ 7144 h 371475"/>
                  <a:gd name="connsiteX5" fmla="*/ 16672 w 123825"/>
                  <a:gd name="connsiteY5" fmla="*/ 7144 h 371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825" h="371475">
                    <a:moveTo>
                      <a:pt x="16672" y="7144"/>
                    </a:moveTo>
                    <a:cubicBezTo>
                      <a:pt x="13624" y="7144"/>
                      <a:pt x="10767" y="8573"/>
                      <a:pt x="8957" y="11049"/>
                    </a:cubicBezTo>
                    <a:cubicBezTo>
                      <a:pt x="7147" y="13525"/>
                      <a:pt x="6671" y="16669"/>
                      <a:pt x="7623" y="19621"/>
                    </a:cubicBezTo>
                    <a:lnTo>
                      <a:pt x="120958" y="373792"/>
                    </a:lnTo>
                    <a:lnTo>
                      <a:pt x="62033" y="7144"/>
                    </a:lnTo>
                    <a:lnTo>
                      <a:pt x="16672" y="714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2BAFFC9-2BCA-4CF4-AF6E-00FB0F2A4B27}"/>
                  </a:ext>
                </a:extLst>
              </p:cNvPr>
              <p:cNvSpPr/>
              <p:nvPr/>
            </p:nvSpPr>
            <p:spPr>
              <a:xfrm>
                <a:off x="807233" y="6968212"/>
                <a:ext cx="43501" cy="250129"/>
              </a:xfrm>
              <a:custGeom>
                <a:avLst/>
                <a:gdLst>
                  <a:gd name="connsiteX0" fmla="*/ 9430 w 76200"/>
                  <a:gd name="connsiteY0" fmla="*/ 10477 h 438150"/>
                  <a:gd name="connsiteX1" fmla="*/ 7240 w 76200"/>
                  <a:gd name="connsiteY1" fmla="*/ 18193 h 438150"/>
                  <a:gd name="connsiteX2" fmla="*/ 73822 w 76200"/>
                  <a:gd name="connsiteY2" fmla="*/ 432485 h 438150"/>
                  <a:gd name="connsiteX3" fmla="*/ 73822 w 76200"/>
                  <a:gd name="connsiteY3" fmla="*/ 7144 h 438150"/>
                  <a:gd name="connsiteX4" fmla="*/ 16669 w 76200"/>
                  <a:gd name="connsiteY4" fmla="*/ 7144 h 438150"/>
                  <a:gd name="connsiteX5" fmla="*/ 9430 w 76200"/>
                  <a:gd name="connsiteY5" fmla="*/ 10477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200" h="438150">
                    <a:moveTo>
                      <a:pt x="9430" y="10477"/>
                    </a:moveTo>
                    <a:cubicBezTo>
                      <a:pt x="7620" y="12573"/>
                      <a:pt x="6858" y="15430"/>
                      <a:pt x="7240" y="18193"/>
                    </a:cubicBezTo>
                    <a:lnTo>
                      <a:pt x="73822" y="432485"/>
                    </a:lnTo>
                    <a:lnTo>
                      <a:pt x="73822" y="7144"/>
                    </a:lnTo>
                    <a:lnTo>
                      <a:pt x="16669" y="7144"/>
                    </a:lnTo>
                    <a:cubicBezTo>
                      <a:pt x="13907" y="7144"/>
                      <a:pt x="11240" y="8382"/>
                      <a:pt x="9430" y="1047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NZ" sz="1800" b="0" i="0" u="none" strike="noStrike" kern="1200" cap="none" spc="0" normalizeH="0" baseline="0" noProof="0">
                  <a:ln>
                    <a:noFill/>
                  </a:ln>
                  <a:solidFill>
                    <a:srgbClr val="71717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649EF2FC-75CA-4E58-8416-3E2D805DC639}"/>
              </a:ext>
            </a:extLst>
          </p:cNvPr>
          <p:cNvSpPr txBox="1"/>
          <p:nvPr/>
        </p:nvSpPr>
        <p:spPr>
          <a:xfrm>
            <a:off x="1029989" y="6487060"/>
            <a:ext cx="72366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Source;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Kantar IAB Digital Brand Effect Report 2019</a:t>
            </a:r>
            <a:endParaRPr kumimoji="0" lang="en-A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3" name="Content Placeholder 2">
            <a:extLst>
              <a:ext uri="{FF2B5EF4-FFF2-40B4-BE49-F238E27FC236}">
                <a16:creationId xmlns:a16="http://schemas.microsoft.com/office/drawing/2014/main" id="{44044661-0597-470A-A980-F745CB6BCB1B}"/>
              </a:ext>
            </a:extLst>
          </p:cNvPr>
          <p:cNvSpPr txBox="1">
            <a:spLocks/>
          </p:cNvSpPr>
          <p:nvPr/>
        </p:nvSpPr>
        <p:spPr>
          <a:xfrm>
            <a:off x="546875" y="1048763"/>
            <a:ext cx="11060926" cy="6975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the digital brand </a:t>
            </a:r>
            <a:r>
              <a:rPr lang="en-US" sz="1800" b="1" dirty="0">
                <a:solidFill>
                  <a:srgbClr val="000000"/>
                </a:solidFill>
                <a:latin typeface="Futura PT Book" panose="020B0502020204020303" pitchFamily="34" charset="77"/>
              </a:rPr>
              <a:t>e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ffect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Kantar’s Digital Brand Effect Report with the IAB found digital advertising is effective at delivering brand impact and has a marketing role beyond that of short-term sales</a:t>
            </a: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+mn-cs"/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AE7EB496-97FC-47E1-8188-DD99574BB357}"/>
              </a:ext>
            </a:extLst>
          </p:cNvPr>
          <p:cNvSpPr txBox="1">
            <a:spLocks/>
          </p:cNvSpPr>
          <p:nvPr/>
        </p:nvSpPr>
        <p:spPr>
          <a:xfrm>
            <a:off x="565537" y="355135"/>
            <a:ext cx="11287740" cy="67425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all digital formats can help </a:t>
            </a:r>
            <a:r>
              <a:rPr lang="en-US" dirty="0">
                <a:solidFill>
                  <a:srgbClr val="EE3830"/>
                </a:solidFill>
              </a:rPr>
              <a:t>build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 </a:t>
            </a:r>
            <a:r>
              <a:rPr lang="en-US" dirty="0">
                <a:solidFill>
                  <a:srgbClr val="EE3830"/>
                </a:solidFill>
              </a:rPr>
              <a:t>brands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2148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4">
            <a:extLst>
              <a:ext uri="{FF2B5EF4-FFF2-40B4-BE49-F238E27FC236}">
                <a16:creationId xmlns:a16="http://schemas.microsoft.com/office/drawing/2014/main" id="{0475AA4A-E51B-4881-B5B3-AA0354028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2405" y="6244827"/>
            <a:ext cx="357809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829DE-B375-1F4B-834D-110F8D73B14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7659F1-8A5C-46AB-A83A-381157D3AC50}"/>
              </a:ext>
            </a:extLst>
          </p:cNvPr>
          <p:cNvSpPr txBox="1">
            <a:spLocks/>
          </p:cNvSpPr>
          <p:nvPr/>
        </p:nvSpPr>
        <p:spPr>
          <a:xfrm>
            <a:off x="665017" y="350983"/>
            <a:ext cx="11287740" cy="67425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digital retains </a:t>
            </a:r>
            <a:r>
              <a:rPr lang="en-US" dirty="0">
                <a:solidFill>
                  <a:srgbClr val="EE3830"/>
                </a:solidFill>
              </a:rPr>
              <a:t>brand impact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D01EC4-70EF-4AA0-BCB6-DF98F055CA80}"/>
              </a:ext>
            </a:extLst>
          </p:cNvPr>
          <p:cNvSpPr txBox="1">
            <a:spLocks/>
          </p:cNvSpPr>
          <p:nvPr/>
        </p:nvSpPr>
        <p:spPr>
          <a:xfrm>
            <a:off x="586409" y="1157185"/>
            <a:ext cx="11060926" cy="19955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the digital brand </a:t>
            </a:r>
            <a:r>
              <a:rPr lang="en-US" sz="1800" b="1" dirty="0">
                <a:solidFill>
                  <a:srgbClr val="000000"/>
                </a:solidFill>
                <a:latin typeface="Futura PT Book" panose="020B0502020204020303" pitchFamily="34" charset="77"/>
              </a:rPr>
              <a:t>e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ffect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Kantar’s Digital Brand Effect Report with the IAB found that the </a:t>
            </a:r>
            <a: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brand impact of digital campaign exposure is retained well after the campaign ends and this retention is comparable to offline media channels. </a:t>
            </a:r>
            <a:br>
              <a:rPr kumimoji="0" lang="en-A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</a:b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346549-E33E-486A-A3A4-6AEE5A31607B}"/>
              </a:ext>
            </a:extLst>
          </p:cNvPr>
          <p:cNvSpPr/>
          <p:nvPr/>
        </p:nvSpPr>
        <p:spPr>
          <a:xfrm>
            <a:off x="3515069" y="2295999"/>
            <a:ext cx="4696414" cy="3161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Bold" panose="020B0502020204020303" pitchFamily="34" charset="77"/>
                <a:ea typeface="+mn-ea"/>
                <a:cs typeface="+mn-cs"/>
              </a:rPr>
              <a:t>% retained brand impact after advertising ends</a:t>
            </a:r>
            <a:endParaRPr kumimoji="0" lang="en-NZ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utura PT Bold" panose="020B0502020204020303" pitchFamily="34" charset="77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9E0F0B-6649-4730-8E3D-AC3A2F863714}"/>
              </a:ext>
            </a:extLst>
          </p:cNvPr>
          <p:cNvSpPr txBox="1"/>
          <p:nvPr/>
        </p:nvSpPr>
        <p:spPr>
          <a:xfrm>
            <a:off x="1042853" y="6476689"/>
            <a:ext cx="72366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Source;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Kantar IAB Digital Brand Effect Report 2019</a:t>
            </a:r>
            <a:endParaRPr kumimoji="0" lang="en-AU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B0F1C87-0B14-4532-8673-C53E5AA7D7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4677662"/>
              </p:ext>
            </p:extLst>
          </p:nvPr>
        </p:nvGraphicFramePr>
        <p:xfrm>
          <a:off x="852487" y="2669122"/>
          <a:ext cx="10487025" cy="3358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4512E28-C215-4468-A160-BBB2FCC9070E}"/>
              </a:ext>
            </a:extLst>
          </p:cNvPr>
          <p:cNvSpPr txBox="1"/>
          <p:nvPr/>
        </p:nvSpPr>
        <p:spPr>
          <a:xfrm>
            <a:off x="5529162" y="3006634"/>
            <a:ext cx="3162399" cy="1282260"/>
          </a:xfrm>
          <a:prstGeom prst="rect">
            <a:avLst/>
          </a:prstGeom>
          <a:solidFill>
            <a:srgbClr val="000000"/>
          </a:solidFill>
        </p:spPr>
        <p:txBody>
          <a:bodyPr wrap="square" lIns="36000" tIns="36000" rIns="36000" bIns="3600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 weeks after flighting, digital media </a:t>
            </a:r>
            <a:r>
              <a:rPr lang="en-AU" i="1" dirty="0">
                <a:solidFill>
                  <a:srgbClr val="FFFFFF"/>
                </a:solidFill>
                <a:latin typeface="Arial"/>
              </a:rPr>
              <a:t>retains over </a:t>
            </a:r>
            <a:r>
              <a:rPr lang="en-AU" sz="2000" b="1" i="1" dirty="0">
                <a:solidFill>
                  <a:srgbClr val="D7B446"/>
                </a:solidFill>
                <a:latin typeface="Arial"/>
              </a:rPr>
              <a:t>20% </a:t>
            </a:r>
            <a:r>
              <a:rPr lang="en-AU" i="1" dirty="0">
                <a:solidFill>
                  <a:srgbClr val="FFFFFF"/>
                </a:solidFill>
                <a:latin typeface="Arial"/>
              </a:rPr>
              <a:t>of original brand impact</a:t>
            </a:r>
            <a:endParaRPr kumimoji="0" lang="en-AU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D42CD9-B1AC-4358-9877-3E0F893366D3}"/>
              </a:ext>
            </a:extLst>
          </p:cNvPr>
          <p:cNvGrpSpPr/>
          <p:nvPr/>
        </p:nvGrpSpPr>
        <p:grpSpPr>
          <a:xfrm>
            <a:off x="1297794" y="4324251"/>
            <a:ext cx="4898079" cy="431859"/>
            <a:chOff x="571500" y="7883529"/>
            <a:chExt cx="2927350" cy="30320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21E937F-1CA0-4C3E-B2E8-B854CCC51F22}"/>
                </a:ext>
              </a:extLst>
            </p:cNvPr>
            <p:cNvCxnSpPr/>
            <p:nvPr/>
          </p:nvCxnSpPr>
          <p:spPr>
            <a:xfrm>
              <a:off x="571500" y="8186738"/>
              <a:ext cx="2921000" cy="0"/>
            </a:xfrm>
            <a:prstGeom prst="line">
              <a:avLst/>
            </a:prstGeom>
            <a:ln w="127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5C45506-B4DC-40F3-BD13-512C1C3240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98850" y="7883529"/>
              <a:ext cx="0" cy="298446"/>
            </a:xfrm>
            <a:prstGeom prst="line">
              <a:avLst/>
            </a:prstGeom>
            <a:ln w="12700">
              <a:solidFill>
                <a:srgbClr val="0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1553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6BF943-91B0-9440-8608-7BD85847D0FF}"/>
              </a:ext>
            </a:extLst>
          </p:cNvPr>
          <p:cNvSpPr txBox="1"/>
          <p:nvPr/>
        </p:nvSpPr>
        <p:spPr>
          <a:xfrm>
            <a:off x="495442" y="5691433"/>
            <a:ext cx="3439952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A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(02) 9211 2738</a:t>
            </a:r>
          </a:p>
          <a:p>
            <a:r>
              <a:rPr lang="en-A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000" dirty="0" err="1">
                <a:latin typeface="Arial" panose="020B0604020202020204" pitchFamily="34" charset="0"/>
                <a:cs typeface="Arial" panose="020B0604020202020204" pitchFamily="34" charset="0"/>
              </a:rPr>
              <a:t>iabaustralia@iabaustralia.com.au</a:t>
            </a:r>
            <a:endParaRPr lang="en-A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 Suite 101, Level 1, 54 Foveaux St, Surry Hills, 2010</a:t>
            </a:r>
          </a:p>
          <a:p>
            <a:endParaRPr lang="en-AU" sz="1000" dirty="0"/>
          </a:p>
          <a:p>
            <a:r>
              <a:rPr lang="en-AU" sz="1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iabaustralia.com.au</a:t>
            </a:r>
            <a:endParaRPr lang="en-A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563155-B453-F74D-8A4B-E3A151889D90}"/>
              </a:ext>
            </a:extLst>
          </p:cNvPr>
          <p:cNvSpPr/>
          <p:nvPr/>
        </p:nvSpPr>
        <p:spPr>
          <a:xfrm>
            <a:off x="495442" y="2366390"/>
            <a:ext cx="93452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500" b="1" dirty="0">
                <a:latin typeface="Futura PT Bold" panose="020B0502020204020303" pitchFamily="34" charset="77"/>
              </a:rPr>
              <a:t>more research and resources</a:t>
            </a:r>
          </a:p>
          <a:p>
            <a:r>
              <a:rPr lang="en-AU" sz="3000" b="1" dirty="0" err="1">
                <a:solidFill>
                  <a:schemeClr val="bg1"/>
                </a:solidFill>
                <a:latin typeface="Futura PT Bold" panose="020B0502020204020303" pitchFamily="34" charset="77"/>
              </a:rPr>
              <a:t>www.iabaustralia.com.au</a:t>
            </a:r>
            <a:r>
              <a:rPr lang="en-AU" sz="3000" b="1" dirty="0">
                <a:solidFill>
                  <a:schemeClr val="bg1"/>
                </a:solidFill>
                <a:latin typeface="Futura PT Bold" panose="020B0502020204020303" pitchFamily="34" charset="77"/>
              </a:rPr>
              <a:t> </a:t>
            </a:r>
          </a:p>
          <a:p>
            <a:endParaRPr lang="en-AU" sz="3500" b="1" dirty="0">
              <a:latin typeface="Futura PT Bold" panose="020B05020202040203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33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6949654-25AD-574F-B4E3-8C957BACF2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8000"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660"/>
            <a:ext cx="12250905" cy="68726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F2F34C-7B2C-9545-871A-50B094735E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55" y="5845214"/>
            <a:ext cx="12200509" cy="1012785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B240FA76-77E1-41A4-A009-445008D56427}"/>
              </a:ext>
            </a:extLst>
          </p:cNvPr>
          <p:cNvSpPr txBox="1">
            <a:spLocks/>
          </p:cNvSpPr>
          <p:nvPr/>
        </p:nvSpPr>
        <p:spPr>
          <a:xfrm>
            <a:off x="362822" y="84255"/>
            <a:ext cx="10670938" cy="1041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Futura PT Bold" panose="020B0502020204020303" pitchFamily="34" charset="77"/>
              </a:rPr>
              <a:t>australian </a:t>
            </a:r>
            <a:r>
              <a:rPr lang="en-US" b="1" dirty="0">
                <a:solidFill>
                  <a:schemeClr val="accent1"/>
                </a:solidFill>
                <a:latin typeface="Futura PT Bold" panose="020B0502020204020303" pitchFamily="34" charset="77"/>
              </a:rPr>
              <a:t>digital media </a:t>
            </a:r>
            <a:r>
              <a:rPr lang="en-US" b="1" dirty="0">
                <a:solidFill>
                  <a:schemeClr val="bg1"/>
                </a:solidFill>
                <a:latin typeface="Futura PT Bold" panose="020B0502020204020303" pitchFamily="34" charset="77"/>
              </a:rPr>
              <a:t>consumption</a:t>
            </a:r>
            <a:r>
              <a:rPr lang="en-US" b="1" dirty="0">
                <a:solidFill>
                  <a:schemeClr val="accent1"/>
                </a:solidFill>
                <a:latin typeface="Futura PT Bold" panose="020B0502020204020303" pitchFamily="34" charset="77"/>
              </a:rPr>
              <a:t>.</a:t>
            </a:r>
            <a:endParaRPr lang="en-AU" b="1" dirty="0">
              <a:solidFill>
                <a:schemeClr val="accent1"/>
              </a:solidFill>
              <a:latin typeface="Futura PT Bold" panose="020B0502020204020303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06D1C-4285-4B51-923E-1428B62747CB}"/>
              </a:ext>
            </a:extLst>
          </p:cNvPr>
          <p:cNvSpPr txBox="1"/>
          <p:nvPr/>
        </p:nvSpPr>
        <p:spPr>
          <a:xfrm>
            <a:off x="4487815" y="2159784"/>
            <a:ext cx="62585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EE3224"/>
                </a:solidFill>
                <a:latin typeface="Futura PT Bold" panose="020B0502020204020303" pitchFamily="34" charset="77"/>
              </a:rPr>
              <a:t>21 million </a:t>
            </a:r>
            <a:br>
              <a:rPr lang="en-AU" dirty="0">
                <a:solidFill>
                  <a:schemeClr val="bg1"/>
                </a:solidFill>
              </a:rPr>
            </a:br>
            <a:r>
              <a:rPr lang="en-AU" dirty="0">
                <a:solidFill>
                  <a:schemeClr val="bg1"/>
                </a:solidFill>
                <a:latin typeface="Futura PT Book" panose="020B0502020204020303" pitchFamily="34" charset="77"/>
              </a:rPr>
              <a:t>australians (age 2+) were online this month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701B62-9133-4108-B115-6D4C91D89BEE}"/>
              </a:ext>
            </a:extLst>
          </p:cNvPr>
          <p:cNvSpPr txBox="1"/>
          <p:nvPr/>
        </p:nvSpPr>
        <p:spPr>
          <a:xfrm>
            <a:off x="4487815" y="4036693"/>
            <a:ext cx="6654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rgbClr val="EE3224"/>
                </a:solidFill>
                <a:latin typeface="Futura PT Bold" panose="020B0502020204020303" pitchFamily="34" charset="77"/>
              </a:rPr>
              <a:t>$13.0 billion</a:t>
            </a:r>
            <a:br>
              <a:rPr lang="en-AU" sz="4000" dirty="0">
                <a:solidFill>
                  <a:schemeClr val="bg1"/>
                </a:solidFill>
              </a:rPr>
            </a:br>
            <a:r>
              <a:rPr lang="en-AU" dirty="0">
                <a:solidFill>
                  <a:schemeClr val="bg1"/>
                </a:solidFill>
                <a:latin typeface="Futura PT Book" panose="020B0502020204020303" pitchFamily="34" charset="77"/>
              </a:rPr>
              <a:t>digital ad market supports this content consumption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02E24C-8CCA-44B6-9C5E-85D371FAF49B}"/>
              </a:ext>
            </a:extLst>
          </p:cNvPr>
          <p:cNvSpPr txBox="1"/>
          <p:nvPr/>
        </p:nvSpPr>
        <p:spPr>
          <a:xfrm>
            <a:off x="1001609" y="6482359"/>
            <a:ext cx="804203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  <a:latin typeface="Futura PT Book" panose="020B0502020204020303" pitchFamily="34" charset="77"/>
              </a:rPr>
              <a:t>Source: Nielsen Digital Content Planning, November 2021, Text, Digital (C/M), People 2+, Unique Audience; IAB Australia Online Advertising Expenditure Report CY21 prepared by PWC</a:t>
            </a:r>
            <a:endParaRPr lang="en-AU" sz="800" dirty="0">
              <a:solidFill>
                <a:schemeClr val="bg1"/>
              </a:solidFill>
              <a:latin typeface="Futura PT Book" panose="020B0502020204020303" pitchFamily="34" charset="77"/>
            </a:endParaRP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538036DC-DB78-1943-9D30-60AEE4032E45}"/>
              </a:ext>
            </a:extLst>
          </p:cNvPr>
          <p:cNvSpPr txBox="1">
            <a:spLocks/>
          </p:cNvSpPr>
          <p:nvPr/>
        </p:nvSpPr>
        <p:spPr>
          <a:xfrm>
            <a:off x="11622405" y="6244827"/>
            <a:ext cx="357809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01829DE-B375-1F4B-834D-110F8D73B14C}" type="slidenum">
              <a:rPr lang="en-US" sz="800" smtClean="0"/>
              <a:pPr algn="ctr"/>
              <a:t>2</a:t>
            </a:fld>
            <a:endParaRPr lang="en-US" sz="800" dirty="0"/>
          </a:p>
        </p:txBody>
      </p:sp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:a16="http://schemas.microsoft.com/office/drawing/2014/main" id="{246D0640-EDCC-9E4B-B941-A565C74A4D7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01" r="34727"/>
          <a:stretch/>
        </p:blipFill>
        <p:spPr>
          <a:xfrm>
            <a:off x="2611150" y="3762648"/>
            <a:ext cx="1618894" cy="1213194"/>
          </a:xfrm>
          <a:prstGeom prst="rect">
            <a:avLst/>
          </a:prstGeom>
        </p:spPr>
      </p:pic>
      <p:pic>
        <p:nvPicPr>
          <p:cNvPr id="18" name="Picture 17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B20543F-471C-0042-AB0F-F40D0E56247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150" y="1943090"/>
            <a:ext cx="1622350" cy="14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36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D18130CD-7476-0F48-A95F-C62A5D31EADB}"/>
              </a:ext>
            </a:extLst>
          </p:cNvPr>
          <p:cNvSpPr txBox="1">
            <a:spLocks/>
          </p:cNvSpPr>
          <p:nvPr/>
        </p:nvSpPr>
        <p:spPr>
          <a:xfrm>
            <a:off x="738509" y="2903859"/>
            <a:ext cx="9890635" cy="1050281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Futura PT Bold" panose="020B0502020204020303" pitchFamily="34" charset="77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consumer trends 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charts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1396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097847C-4383-45B0-8A64-8AB0A9380974}"/>
              </a:ext>
            </a:extLst>
          </p:cNvPr>
          <p:cNvSpPr txBox="1"/>
          <p:nvPr/>
        </p:nvSpPr>
        <p:spPr>
          <a:xfrm>
            <a:off x="1033237" y="6440675"/>
            <a:ext cx="10984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Source; IAB Australia Nielsen Digital Enumeration Study September 2021- November 2021 quarter ages 14+ n=3000 per quarter;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ThinkTV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 TV Fact Pack Tech Penetration Jan-Jun2021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000003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+mn-cs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5E836952-89C2-DB4D-9590-E8F89609A12C}"/>
              </a:ext>
            </a:extLst>
          </p:cNvPr>
          <p:cNvSpPr txBox="1">
            <a:spLocks/>
          </p:cNvSpPr>
          <p:nvPr/>
        </p:nvSpPr>
        <p:spPr>
          <a:xfrm>
            <a:off x="359613" y="312594"/>
            <a:ext cx="11789989" cy="1204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3830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australians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 continue to access 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3830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online content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daily across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3830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multiple screens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.</a:t>
            </a: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rgbClr val="000003"/>
              </a:solidFill>
              <a:effectLst/>
              <a:uLnTx/>
              <a:uFillTx/>
              <a:latin typeface="Futura PT Bold" panose="020B0502020204020303" pitchFamily="34" charset="77"/>
              <a:ea typeface="+mj-ea"/>
              <a:cs typeface="+mj-cs"/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3621228D-F49A-BC45-AC31-896659594B46}"/>
              </a:ext>
            </a:extLst>
          </p:cNvPr>
          <p:cNvSpPr txBox="1">
            <a:spLocks/>
          </p:cNvSpPr>
          <p:nvPr/>
        </p:nvSpPr>
        <p:spPr>
          <a:xfrm>
            <a:off x="700970" y="5151015"/>
            <a:ext cx="10822485" cy="5993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ld" panose="020B0502020204020303" pitchFamily="34" charset="77"/>
                <a:ea typeface="+mn-ea"/>
                <a:cs typeface="Futura Medium" panose="020B0602020204020303" pitchFamily="34" charset="-79"/>
              </a:rPr>
              <a:t>average 6.6 video capable screens per household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18327E8-6711-C345-92E8-F994D0BA9847}"/>
              </a:ext>
            </a:extLst>
          </p:cNvPr>
          <p:cNvSpPr/>
          <p:nvPr/>
        </p:nvSpPr>
        <p:spPr>
          <a:xfrm>
            <a:off x="700970" y="2616164"/>
            <a:ext cx="2204718" cy="22047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E3830"/>
              </a:solidFill>
              <a:effectLst/>
              <a:uLnTx/>
              <a:uFillTx/>
              <a:latin typeface="Futura PT Book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DA322AA-A3FE-F742-8E13-DFFA8626BC26}"/>
              </a:ext>
            </a:extLst>
          </p:cNvPr>
          <p:cNvSpPr/>
          <p:nvPr/>
        </p:nvSpPr>
        <p:spPr>
          <a:xfrm>
            <a:off x="6388092" y="2624166"/>
            <a:ext cx="2204718" cy="22047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PT Book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7A417DD-5B31-DE47-8781-CCEDFDA6A1D1}"/>
              </a:ext>
            </a:extLst>
          </p:cNvPr>
          <p:cNvSpPr/>
          <p:nvPr/>
        </p:nvSpPr>
        <p:spPr>
          <a:xfrm>
            <a:off x="9231653" y="2615036"/>
            <a:ext cx="2204718" cy="22047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PT Book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00C7738-3633-D84C-BB78-E82C9B3F55E1}"/>
              </a:ext>
            </a:extLst>
          </p:cNvPr>
          <p:cNvSpPr/>
          <p:nvPr/>
        </p:nvSpPr>
        <p:spPr>
          <a:xfrm>
            <a:off x="3544531" y="2642617"/>
            <a:ext cx="2204718" cy="22047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PT Book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3444350-0C65-1540-A400-FEFAA47871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5818" y="2254895"/>
            <a:ext cx="1373202" cy="8282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0AB448-A7FF-F44A-ACF4-F34096E644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6630" y="2160218"/>
            <a:ext cx="618165" cy="9547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B0FAA18-15B6-5E43-AF3B-266D4B0BBA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688" y="2298436"/>
            <a:ext cx="491791" cy="82827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384F571-C6E3-374A-94B9-0261789F2D8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8167" y="2041180"/>
            <a:ext cx="1704567" cy="1136378"/>
          </a:xfrm>
          <a:prstGeom prst="rect">
            <a:avLst/>
          </a:prstGeom>
        </p:spPr>
      </p:pic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FF2FF96A-0320-1846-A6B6-F64715133F8A}"/>
              </a:ext>
            </a:extLst>
          </p:cNvPr>
          <p:cNvSpPr txBox="1">
            <a:spLocks/>
          </p:cNvSpPr>
          <p:nvPr/>
        </p:nvSpPr>
        <p:spPr>
          <a:xfrm>
            <a:off x="3523582" y="3292372"/>
            <a:ext cx="2204720" cy="452604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ld" panose="020B0502020204020303" pitchFamily="34" charset="77"/>
                <a:ea typeface="+mn-ea"/>
                <a:cs typeface="Futura Medium" panose="020B0602020204020303" pitchFamily="34" charset="-79"/>
              </a:rPr>
              <a:t>desktop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B7B0D73-4D73-DE43-8AE7-BA198F02D7EE}"/>
              </a:ext>
            </a:extLst>
          </p:cNvPr>
          <p:cNvSpPr txBox="1">
            <a:spLocks/>
          </p:cNvSpPr>
          <p:nvPr/>
        </p:nvSpPr>
        <p:spPr>
          <a:xfrm>
            <a:off x="6337976" y="3297952"/>
            <a:ext cx="2269210" cy="403413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ld" panose="020B0502020204020303" pitchFamily="34" charset="77"/>
                <a:ea typeface="+mn-ea"/>
                <a:cs typeface="Futura Medium" panose="020B0602020204020303" pitchFamily="34" charset="-79"/>
              </a:rPr>
              <a:t>connected tv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4249A7E-5887-1B47-AB51-B5150A473B08}"/>
              </a:ext>
            </a:extLst>
          </p:cNvPr>
          <p:cNvSpPr txBox="1">
            <a:spLocks/>
          </p:cNvSpPr>
          <p:nvPr/>
        </p:nvSpPr>
        <p:spPr>
          <a:xfrm>
            <a:off x="9062462" y="3288618"/>
            <a:ext cx="2543100" cy="456356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ld" panose="020B0502020204020303" pitchFamily="34" charset="77"/>
                <a:ea typeface="+mn-ea"/>
                <a:cs typeface="Futura Medium" panose="020B0602020204020303" pitchFamily="34" charset="-79"/>
              </a:rPr>
              <a:t>tablet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CAAAED27-0426-7A42-9063-DDB6B13B8C79}"/>
              </a:ext>
            </a:extLst>
          </p:cNvPr>
          <p:cNvSpPr txBox="1">
            <a:spLocks/>
          </p:cNvSpPr>
          <p:nvPr/>
        </p:nvSpPr>
        <p:spPr>
          <a:xfrm>
            <a:off x="880312" y="3309833"/>
            <a:ext cx="1758950" cy="435143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ld" panose="020B0502020204020303" pitchFamily="34" charset="77"/>
                <a:ea typeface="+mn-ea"/>
                <a:cs typeface="Futura Medium" panose="020B0602020204020303" pitchFamily="34" charset="-79"/>
              </a:rPr>
              <a:t>mobile</a:t>
            </a:r>
          </a:p>
        </p:txBody>
      </p:sp>
      <p:sp>
        <p:nvSpPr>
          <p:cNvPr id="39" name="Slide Number Placeholder 4">
            <a:extLst>
              <a:ext uri="{FF2B5EF4-FFF2-40B4-BE49-F238E27FC236}">
                <a16:creationId xmlns:a16="http://schemas.microsoft.com/office/drawing/2014/main" id="{FCBE4E4D-48EC-4944-84A7-EB2190E953D9}"/>
              </a:ext>
            </a:extLst>
          </p:cNvPr>
          <p:cNvSpPr txBox="1">
            <a:spLocks/>
          </p:cNvSpPr>
          <p:nvPr/>
        </p:nvSpPr>
        <p:spPr>
          <a:xfrm>
            <a:off x="11622405" y="6244827"/>
            <a:ext cx="357809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829DE-B375-1F4B-834D-110F8D73B14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PT Book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F4F04E9-9CF0-9A44-B0B3-5D926E2B636A}"/>
              </a:ext>
            </a:extLst>
          </p:cNvPr>
          <p:cNvCxnSpPr>
            <a:cxnSpLocks/>
          </p:cNvCxnSpPr>
          <p:nvPr/>
        </p:nvCxnSpPr>
        <p:spPr>
          <a:xfrm>
            <a:off x="854057" y="3744976"/>
            <a:ext cx="1910916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745C9F3-5C61-CD4F-BB34-367A713E7DD7}"/>
              </a:ext>
            </a:extLst>
          </p:cNvPr>
          <p:cNvCxnSpPr/>
          <p:nvPr/>
        </p:nvCxnSpPr>
        <p:spPr>
          <a:xfrm>
            <a:off x="3684343" y="3744976"/>
            <a:ext cx="1910916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35F80A3-6D55-8242-99E2-594DA7774D87}"/>
              </a:ext>
            </a:extLst>
          </p:cNvPr>
          <p:cNvCxnSpPr/>
          <p:nvPr/>
        </p:nvCxnSpPr>
        <p:spPr>
          <a:xfrm>
            <a:off x="6525514" y="3744976"/>
            <a:ext cx="1910916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007CE9-BAD0-6E41-9113-304122AA67F4}"/>
              </a:ext>
            </a:extLst>
          </p:cNvPr>
          <p:cNvCxnSpPr/>
          <p:nvPr/>
        </p:nvCxnSpPr>
        <p:spPr>
          <a:xfrm>
            <a:off x="9366686" y="3744976"/>
            <a:ext cx="1910916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058637CF-9F2C-7345-892A-7B1549F65D8A}"/>
              </a:ext>
            </a:extLst>
          </p:cNvPr>
          <p:cNvSpPr/>
          <p:nvPr/>
        </p:nvSpPr>
        <p:spPr>
          <a:xfrm>
            <a:off x="1154235" y="3854129"/>
            <a:ext cx="12475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Medium" panose="020B0602020204020303" pitchFamily="34" charset="-79"/>
              </a:rPr>
              <a:t>18.1 million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A7AE69-7869-FC4B-9B52-558C5AEB589E}"/>
              </a:ext>
            </a:extLst>
          </p:cNvPr>
          <p:cNvSpPr/>
          <p:nvPr/>
        </p:nvSpPr>
        <p:spPr>
          <a:xfrm>
            <a:off x="3635830" y="3789331"/>
            <a:ext cx="2007941" cy="61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Medium" panose="020B0602020204020303" pitchFamily="34" charset="-79"/>
              </a:rPr>
              <a:t>8.8 million pc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Medium" panose="020B0602020204020303" pitchFamily="34" charset="-79"/>
              </a:rPr>
              <a:t>3.7 million mac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3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3B28FA-8872-5744-A6F2-2AF2085FA699}"/>
              </a:ext>
            </a:extLst>
          </p:cNvPr>
          <p:cNvSpPr/>
          <p:nvPr/>
        </p:nvSpPr>
        <p:spPr>
          <a:xfrm>
            <a:off x="6978315" y="3832198"/>
            <a:ext cx="1088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Medium" panose="020B0602020204020303" pitchFamily="34" charset="-79"/>
              </a:rPr>
              <a:t>8.6 million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C956F6-47E4-BE48-BA8D-6923CC7DD48D}"/>
              </a:ext>
            </a:extLst>
          </p:cNvPr>
          <p:cNvSpPr/>
          <p:nvPr/>
        </p:nvSpPr>
        <p:spPr>
          <a:xfrm>
            <a:off x="9161386" y="3779960"/>
            <a:ext cx="2321514" cy="610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Medium" panose="020B0602020204020303" pitchFamily="34" charset="-79"/>
              </a:rPr>
              <a:t>4.7 million ipad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Medium" panose="020B0602020204020303" pitchFamily="34" charset="-79"/>
              </a:rPr>
              <a:t>1.2 million android</a:t>
            </a:r>
          </a:p>
        </p:txBody>
      </p:sp>
    </p:spTree>
    <p:extLst>
      <p:ext uri="{BB962C8B-B14F-4D97-AF65-F5344CB8AC3E}">
        <p14:creationId xmlns:p14="http://schemas.microsoft.com/office/powerpoint/2010/main" val="2440840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2A913E-23B7-834F-997F-102CDF92A64E}"/>
              </a:ext>
            </a:extLst>
          </p:cNvPr>
          <p:cNvSpPr/>
          <p:nvPr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B70000"/>
              </a:solidFill>
              <a:effectLst/>
              <a:uLnTx/>
              <a:uFillTx/>
              <a:latin typeface="Futura PT Book"/>
              <a:ea typeface="+mn-ea"/>
              <a:cs typeface="+mn-cs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BC75BB0-5B9E-41AA-8AA3-B239F77EF0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961645"/>
              </p:ext>
            </p:extLst>
          </p:nvPr>
        </p:nvGraphicFramePr>
        <p:xfrm>
          <a:off x="6483041" y="1427584"/>
          <a:ext cx="4564570" cy="455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4704581-ED13-4603-A32F-BC547D13C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06" y="289176"/>
            <a:ext cx="5273226" cy="1711869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en-AU" dirty="0">
                <a:solidFill>
                  <a:schemeClr val="accent1"/>
                </a:solidFill>
              </a:rPr>
              <a:t>connected tv audience </a:t>
            </a:r>
            <a:r>
              <a:rPr lang="en-AU" dirty="0"/>
              <a:t>continues to grow</a:t>
            </a:r>
            <a:r>
              <a:rPr lang="en-AU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5858F3-B67F-4DF7-8F44-4D2BA0724747}"/>
              </a:ext>
            </a:extLst>
          </p:cNvPr>
          <p:cNvSpPr txBox="1"/>
          <p:nvPr/>
        </p:nvSpPr>
        <p:spPr>
          <a:xfrm>
            <a:off x="269239" y="6535118"/>
            <a:ext cx="870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Source; IAB Australia Nielsen Digital Enumeration Study  March 2021 – May 2021 quarter ages 14+ n=3000 per quarter</a:t>
            </a:r>
            <a:endParaRPr kumimoji="0" lang="en-A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PT Book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PT Book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5B416F-FF71-46E2-902F-235ED3BE2E01}"/>
              </a:ext>
            </a:extLst>
          </p:cNvPr>
          <p:cNvSpPr txBox="1"/>
          <p:nvPr/>
        </p:nvSpPr>
        <p:spPr>
          <a:xfrm>
            <a:off x="6242180" y="1134170"/>
            <a:ext cx="5738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view internet content on a connected tv daily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259CE6-F2F5-8644-915F-51F22F5F4C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55" y="5676780"/>
            <a:ext cx="12200509" cy="1181220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390ECE0B-9917-F240-95CB-97AD10B6A5E5}"/>
              </a:ext>
            </a:extLst>
          </p:cNvPr>
          <p:cNvSpPr txBox="1">
            <a:spLocks/>
          </p:cNvSpPr>
          <p:nvPr/>
        </p:nvSpPr>
        <p:spPr>
          <a:xfrm>
            <a:off x="11622405" y="6244827"/>
            <a:ext cx="357809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829DE-B375-1F4B-834D-110F8D73B14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PT Book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EB32A8E-3CA0-D94A-839A-073EE1404CEB}"/>
              </a:ext>
            </a:extLst>
          </p:cNvPr>
          <p:cNvGrpSpPr/>
          <p:nvPr/>
        </p:nvGrpSpPr>
        <p:grpSpPr>
          <a:xfrm>
            <a:off x="1335675" y="2355707"/>
            <a:ext cx="3327400" cy="3276127"/>
            <a:chOff x="1448253" y="2374533"/>
            <a:chExt cx="3327400" cy="327612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82EF08A-36AF-4028-885B-47B28E592952}"/>
                </a:ext>
              </a:extLst>
            </p:cNvPr>
            <p:cNvSpPr/>
            <p:nvPr/>
          </p:nvSpPr>
          <p:spPr>
            <a:xfrm>
              <a:off x="1448253" y="2374533"/>
              <a:ext cx="3327400" cy="327612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ld" panose="020B0502020204020303" pitchFamily="34" charset="77"/>
                <a:ea typeface="+mn-ea"/>
                <a:cs typeface="Futura Medium" panose="020B0602020204020303" pitchFamily="34" charset="-79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E7FB48D-69AC-0E4D-9199-1850CC684A20}"/>
                </a:ext>
              </a:extLst>
            </p:cNvPr>
            <p:cNvSpPr txBox="1"/>
            <p:nvPr/>
          </p:nvSpPr>
          <p:spPr>
            <a:xfrm>
              <a:off x="1818617" y="3692787"/>
              <a:ext cx="2586673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PT Book" panose="020B0502020204020303" pitchFamily="34" charset="77"/>
                  <a:ea typeface="+mn-ea"/>
                  <a:cs typeface="Futura Medium" panose="020B0602020204020303" pitchFamily="34" charset="-79"/>
                </a:rPr>
                <a:t>have ever viewed Internet content on a TV screen,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3183F0E-E87B-534C-A419-9A3A6F6E9330}"/>
                </a:ext>
              </a:extLst>
            </p:cNvPr>
            <p:cNvSpPr/>
            <p:nvPr/>
          </p:nvSpPr>
          <p:spPr>
            <a:xfrm>
              <a:off x="1730235" y="2969073"/>
              <a:ext cx="2763437" cy="77668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PT Bold" panose="020B0502020204020303" pitchFamily="34" charset="77"/>
                  <a:ea typeface="+mn-ea"/>
                  <a:cs typeface="Futura Medium" panose="020B0602020204020303" pitchFamily="34" charset="-79"/>
                </a:rPr>
                <a:t>11.9 million </a:t>
              </a:r>
              <a:b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PT Bold" panose="020B0502020204020303" pitchFamily="34" charset="77"/>
                  <a:ea typeface="+mn-ea"/>
                  <a:cs typeface="Futura Medium" panose="020B0602020204020303" pitchFamily="34" charset="-79"/>
                </a:rPr>
              </a:b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PT Bold" panose="020B0502020204020303" pitchFamily="34" charset="77"/>
                  <a:ea typeface="+mn-ea"/>
                  <a:cs typeface="Futura Medium" panose="020B0602020204020303" pitchFamily="34" charset="-79"/>
                </a:rPr>
                <a:t>Australians 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ld" panose="020B0502020204020303" pitchFamily="34" charset="77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2B86016-62D6-B341-B63A-635AD097CB3B}"/>
                </a:ext>
              </a:extLst>
            </p:cNvPr>
            <p:cNvSpPr/>
            <p:nvPr/>
          </p:nvSpPr>
          <p:spPr>
            <a:xfrm>
              <a:off x="1528465" y="4339118"/>
              <a:ext cx="3166976" cy="791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PT Bold" panose="020B0502020204020303" pitchFamily="34" charset="77"/>
                  <a:ea typeface="+mn-ea"/>
                  <a:cs typeface="Futura Medium" panose="020B0602020204020303" pitchFamily="34" charset="-79"/>
                </a:rPr>
                <a:t>8.6 million </a:t>
              </a:r>
              <a:b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PT Bold" panose="020B0502020204020303" pitchFamily="34" charset="77"/>
                  <a:ea typeface="+mn-ea"/>
                  <a:cs typeface="Futura Medium" panose="020B0602020204020303" pitchFamily="34" charset="-79"/>
                </a:rPr>
              </a:br>
              <a:r>
                <a:rPr kumimoji="0" lang="en-A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PT Bold" panose="020B0502020204020303" pitchFamily="34" charset="77"/>
                  <a:ea typeface="+mn-ea"/>
                  <a:cs typeface="Futura Medium" panose="020B0602020204020303" pitchFamily="34" charset="-79"/>
                </a:rPr>
                <a:t>view daily.</a:t>
              </a:r>
            </a:p>
          </p:txBody>
        </p:sp>
      </p:grpSp>
      <p:sp>
        <p:nvSpPr>
          <p:cNvPr id="17" name="Up Arrow 16">
            <a:extLst>
              <a:ext uri="{FF2B5EF4-FFF2-40B4-BE49-F238E27FC236}">
                <a16:creationId xmlns:a16="http://schemas.microsoft.com/office/drawing/2014/main" id="{48E8DDC6-6E06-0942-AB22-6670C40E50BC}"/>
              </a:ext>
            </a:extLst>
          </p:cNvPr>
          <p:cNvSpPr/>
          <p:nvPr/>
        </p:nvSpPr>
        <p:spPr>
          <a:xfrm>
            <a:off x="11030769" y="1649026"/>
            <a:ext cx="721918" cy="3866187"/>
          </a:xfrm>
          <a:prstGeom prst="up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PT Book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50D5CB-2A52-4C4B-BE54-D481E3662951}"/>
              </a:ext>
            </a:extLst>
          </p:cNvPr>
          <p:cNvSpPr txBox="1"/>
          <p:nvPr/>
        </p:nvSpPr>
        <p:spPr>
          <a:xfrm rot="5400000">
            <a:off x="10193690" y="3476304"/>
            <a:ext cx="2299511" cy="301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ld" panose="020B0502020204020303" pitchFamily="34" charset="77"/>
                <a:ea typeface="+mn-ea"/>
                <a:cs typeface="Futura Medium" panose="020B0602020204020303" pitchFamily="34" charset="-79"/>
              </a:rPr>
              <a:t>18% YOY increase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54A5DB-076A-9E42-8323-210E438CFDC9}"/>
              </a:ext>
            </a:extLst>
          </p:cNvPr>
          <p:cNvSpPr txBox="1"/>
          <p:nvPr/>
        </p:nvSpPr>
        <p:spPr>
          <a:xfrm>
            <a:off x="985701" y="6512395"/>
            <a:ext cx="8700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Source; IAB Australia Nielsen Digital Enumeration Study September 2021- November 2021 quarter ages 14+ n=3000 per quarter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000003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000003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781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>
            <a:extLst>
              <a:ext uri="{FF2B5EF4-FFF2-40B4-BE49-F238E27FC236}">
                <a16:creationId xmlns:a16="http://schemas.microsoft.com/office/drawing/2014/main" id="{90A7FE3D-753B-4043-B620-0E0535350E3F}"/>
              </a:ext>
            </a:extLst>
          </p:cNvPr>
          <p:cNvSpPr txBox="1">
            <a:spLocks/>
          </p:cNvSpPr>
          <p:nvPr/>
        </p:nvSpPr>
        <p:spPr>
          <a:xfrm>
            <a:off x="359614" y="312594"/>
            <a:ext cx="11418730" cy="1204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a quarter of australians aged 14+ have a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3830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smart speaker in the home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D1A1C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.</a:t>
            </a: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rgbClr val="1D1A1C"/>
              </a:solidFill>
              <a:effectLst/>
              <a:uLnTx/>
              <a:uFillTx/>
              <a:latin typeface="Futura PT Bold" panose="020B0502020204020303" pitchFamily="34" charset="77"/>
              <a:ea typeface="+mj-ea"/>
              <a:cs typeface="+mj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23866A-9BB9-3843-A71F-6D23A77343C5}"/>
              </a:ext>
            </a:extLst>
          </p:cNvPr>
          <p:cNvGrpSpPr/>
          <p:nvPr/>
        </p:nvGrpSpPr>
        <p:grpSpPr>
          <a:xfrm>
            <a:off x="6910914" y="2135645"/>
            <a:ext cx="2400000" cy="2400000"/>
            <a:chOff x="-460085" y="1427647"/>
            <a:chExt cx="3130801" cy="3130801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F89F59F-F8FB-3444-A78B-285A0073C0A4}"/>
                </a:ext>
              </a:extLst>
            </p:cNvPr>
            <p:cNvSpPr/>
            <p:nvPr/>
          </p:nvSpPr>
          <p:spPr>
            <a:xfrm>
              <a:off x="-460085" y="1427647"/>
              <a:ext cx="3130801" cy="313080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E3830"/>
                </a:solidFill>
                <a:effectLst/>
                <a:uLnTx/>
                <a:uFillTx/>
                <a:latin typeface="Futura PT Book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B00AE2-FACA-B245-9FAF-5652AD9C8754}"/>
                </a:ext>
              </a:extLst>
            </p:cNvPr>
            <p:cNvSpPr/>
            <p:nvPr/>
          </p:nvSpPr>
          <p:spPr>
            <a:xfrm>
              <a:off x="-132220" y="1769263"/>
              <a:ext cx="2497790" cy="2288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PT Book" panose="020B0502020204020303" pitchFamily="34" charset="77"/>
                  <a:ea typeface="+mn-ea"/>
                  <a:cs typeface="Futura Medium" panose="020B0602020204020303" pitchFamily="34" charset="-79"/>
                </a:rPr>
                <a:t>5.4 million </a:t>
              </a:r>
              <a:br>
                <a:rPr kumimoji="0" lang="en-A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PT Book" panose="020B0502020204020303" pitchFamily="34" charset="77"/>
                  <a:ea typeface="+mn-ea"/>
                  <a:cs typeface="Futura Medium" panose="020B0602020204020303" pitchFamily="34" charset="-79"/>
                </a:rPr>
              </a:br>
              <a:r>
                <a:rPr kumimoji="0" lang="en-A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PT Book" panose="020B0502020204020303" pitchFamily="34" charset="77"/>
                  <a:ea typeface="+mn-ea"/>
                  <a:cs typeface="Futura Medium" panose="020B0602020204020303" pitchFamily="34" charset="-79"/>
                </a:rPr>
                <a:t> Australians own a smart speaker.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PT Book" panose="020B0502020204020303" pitchFamily="34" charset="77"/>
                  <a:ea typeface="+mn-ea"/>
                  <a:cs typeface="Futura Medium" panose="020B0602020204020303" pitchFamily="34" charset="-79"/>
                </a:rPr>
                <a:t>Ownership has increased 32% over the last year.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4AFC3C6-8BF1-434B-8B28-8E45134339B6}"/>
              </a:ext>
            </a:extLst>
          </p:cNvPr>
          <p:cNvSpPr txBox="1"/>
          <p:nvPr/>
        </p:nvSpPr>
        <p:spPr>
          <a:xfrm>
            <a:off x="1177528" y="1558367"/>
            <a:ext cx="5548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% with a smart speaker at home</a:t>
            </a:r>
          </a:p>
        </p:txBody>
      </p: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9B1CB428-CF5F-8D47-A653-35612D9FDA74}"/>
              </a:ext>
            </a:extLst>
          </p:cNvPr>
          <p:cNvSpPr txBox="1">
            <a:spLocks/>
          </p:cNvSpPr>
          <p:nvPr/>
        </p:nvSpPr>
        <p:spPr>
          <a:xfrm>
            <a:off x="11622405" y="6244827"/>
            <a:ext cx="357809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829DE-B375-1F4B-834D-110F8D73B14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PT Book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5848ED-1EB7-AA41-9752-14DE6926B541}"/>
              </a:ext>
            </a:extLst>
          </p:cNvPr>
          <p:cNvSpPr txBox="1"/>
          <p:nvPr/>
        </p:nvSpPr>
        <p:spPr>
          <a:xfrm>
            <a:off x="1016000" y="6500294"/>
            <a:ext cx="7193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Source; IAB Australia Nielsen Digital Enumeration Study September 2021- November 2021 quarter ages 14+ n=3000 per quarter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000003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+mn-cs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B05A6E0-1D97-4553-A069-02FC8E28B9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74777"/>
              </p:ext>
            </p:extLst>
          </p:nvPr>
        </p:nvGraphicFramePr>
        <p:xfrm>
          <a:off x="1420432" y="2020032"/>
          <a:ext cx="5062618" cy="4146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AFC90875-E6F5-4588-A0F3-2892346008EC}"/>
              </a:ext>
            </a:extLst>
          </p:cNvPr>
          <p:cNvSpPr/>
          <p:nvPr/>
        </p:nvSpPr>
        <p:spPr>
          <a:xfrm>
            <a:off x="8805028" y="3510127"/>
            <a:ext cx="2400000" cy="240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E3830"/>
              </a:solidFill>
              <a:effectLst/>
              <a:uLnTx/>
              <a:uFillTx/>
              <a:latin typeface="Futura PT Book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CA02CF-3917-4997-A6E1-C7F00A46739C}"/>
              </a:ext>
            </a:extLst>
          </p:cNvPr>
          <p:cNvSpPr/>
          <p:nvPr/>
        </p:nvSpPr>
        <p:spPr>
          <a:xfrm>
            <a:off x="9076996" y="3924415"/>
            <a:ext cx="19147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Futura Medium" panose="020B0602020204020303" pitchFamily="34" charset="-79"/>
              </a:rPr>
              <a:t>Frequency of use is also increasing, 63% of those with a smart speaker at home use it weekly, up 39% over the last year.</a:t>
            </a:r>
          </a:p>
        </p:txBody>
      </p:sp>
    </p:spTree>
    <p:extLst>
      <p:ext uri="{BB962C8B-B14F-4D97-AF65-F5344CB8AC3E}">
        <p14:creationId xmlns:p14="http://schemas.microsoft.com/office/powerpoint/2010/main" val="2717158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10B5E7CE-27F6-4EA7-941A-B8CCC2F626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507427"/>
              </p:ext>
            </p:extLst>
          </p:nvPr>
        </p:nvGraphicFramePr>
        <p:xfrm>
          <a:off x="1590261" y="2315831"/>
          <a:ext cx="7235687" cy="3866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92FB51F-6DC3-48B8-AC1D-1A3D9D69C7BD}"/>
              </a:ext>
            </a:extLst>
          </p:cNvPr>
          <p:cNvSpPr txBox="1"/>
          <p:nvPr/>
        </p:nvSpPr>
        <p:spPr>
          <a:xfrm>
            <a:off x="1039221" y="6522790"/>
            <a:ext cx="99263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Source; Nielsen Digital Media Ratings Volumetrics Monthly Tagged, January  2019 – February 2022, P2+, Digital c/m, Text, Top 150 brands, Total Time Spent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000003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+mn-cs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FC89EB8-7F1E-7542-8D05-44C5820D7807}"/>
              </a:ext>
            </a:extLst>
          </p:cNvPr>
          <p:cNvSpPr txBox="1">
            <a:spLocks/>
          </p:cNvSpPr>
          <p:nvPr/>
        </p:nvSpPr>
        <p:spPr>
          <a:xfrm>
            <a:off x="359614" y="409126"/>
            <a:ext cx="11418730" cy="1204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the pandemic has driven 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3324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 digital content consumption boom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 over the last two years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3324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.</a:t>
            </a: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rgbClr val="EE3324"/>
              </a:solidFill>
              <a:effectLst/>
              <a:uLnTx/>
              <a:uFillTx/>
              <a:latin typeface="Futura PT Bold" panose="020B0502020204020303" pitchFamily="34" charset="77"/>
              <a:ea typeface="+mj-ea"/>
              <a:cs typeface="+mj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C937AA-DC9C-3C4F-A61E-87FE2A6CA3FE}"/>
              </a:ext>
            </a:extLst>
          </p:cNvPr>
          <p:cNvGrpSpPr/>
          <p:nvPr/>
        </p:nvGrpSpPr>
        <p:grpSpPr>
          <a:xfrm>
            <a:off x="9378344" y="2729181"/>
            <a:ext cx="2400000" cy="2400000"/>
            <a:chOff x="448742" y="2177430"/>
            <a:chExt cx="3130801" cy="313080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39E5625-752A-B240-8065-DC5EC06A450D}"/>
                </a:ext>
              </a:extLst>
            </p:cNvPr>
            <p:cNvSpPr/>
            <p:nvPr/>
          </p:nvSpPr>
          <p:spPr>
            <a:xfrm>
              <a:off x="448742" y="2177430"/>
              <a:ext cx="3130801" cy="313080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E3830"/>
                </a:solidFill>
                <a:effectLst/>
                <a:uLnTx/>
                <a:uFillTx/>
                <a:latin typeface="Futura PT Book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2D378C-1A0D-8B4B-A9F5-5B0A03F4A5A0}"/>
                </a:ext>
              </a:extLst>
            </p:cNvPr>
            <p:cNvSpPr/>
            <p:nvPr/>
          </p:nvSpPr>
          <p:spPr>
            <a:xfrm>
              <a:off x="850447" y="2839202"/>
              <a:ext cx="2303081" cy="1927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PT Book" panose="020B0502020204020303" pitchFamily="34" charset="77"/>
                  <a:ea typeface="+mn-ea"/>
                  <a:cs typeface="Futura Medium" panose="020B0602020204020303" pitchFamily="34" charset="-79"/>
                </a:rPr>
                <a:t>total time spent in 2021</a:t>
              </a:r>
              <a:br>
                <a:rPr kumimoji="0" lang="en-A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PT Book" panose="020B0502020204020303" pitchFamily="34" charset="77"/>
                  <a:ea typeface="+mn-ea"/>
                  <a:cs typeface="Futura Medium" panose="020B0602020204020303" pitchFamily="34" charset="-79"/>
                </a:rPr>
              </a:br>
              <a:r>
                <a:rPr kumimoji="0" lang="en-A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PT Book" panose="020B0502020204020303" pitchFamily="34" charset="77"/>
                  <a:ea typeface="+mn-ea"/>
                  <a:cs typeface="Futura Medium" panose="020B0602020204020303" pitchFamily="34" charset="-79"/>
                </a:rPr>
                <a:t>on top 150 brands up 16% on 2019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7EC19E6-D52D-EA49-83C0-023147B03E5D}"/>
              </a:ext>
            </a:extLst>
          </p:cNvPr>
          <p:cNvSpPr txBox="1"/>
          <p:nvPr/>
        </p:nvSpPr>
        <p:spPr>
          <a:xfrm>
            <a:off x="1368574" y="1814800"/>
            <a:ext cx="763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total time for total audience of top 150 tagged digital content brands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3C7A5E-D678-484C-B146-47E787A6EE5B}"/>
              </a:ext>
            </a:extLst>
          </p:cNvPr>
          <p:cNvSpPr txBox="1"/>
          <p:nvPr/>
        </p:nvSpPr>
        <p:spPr>
          <a:xfrm>
            <a:off x="3150136" y="3634668"/>
            <a:ext cx="179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1200" cap="none" spc="0" normalizeH="0" baseline="0" noProof="0" dirty="0">
                <a:ln>
                  <a:noFill/>
                </a:ln>
                <a:solidFill>
                  <a:srgbClr val="EE3324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time spent in Jan/Feb 2022 </a:t>
            </a:r>
            <a:br>
              <a:rPr kumimoji="0" lang="en-AU" sz="1000" b="1" i="0" u="none" strike="noStrike" kern="1200" cap="none" spc="0" normalizeH="0" baseline="0" noProof="0" dirty="0">
                <a:ln>
                  <a:noFill/>
                </a:ln>
                <a:solidFill>
                  <a:srgbClr val="EE3324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</a:br>
            <a:r>
              <a:rPr kumimoji="0" lang="en-AU" sz="1000" b="1" i="0" u="none" strike="noStrike" kern="1200" cap="none" spc="0" normalizeH="0" baseline="0" noProof="0" dirty="0">
                <a:ln>
                  <a:noFill/>
                </a:ln>
                <a:solidFill>
                  <a:srgbClr val="EE3324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tracking slightly above 2021 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7E68309-86C5-4967-AA7B-E0AE2A3A02A4}"/>
              </a:ext>
            </a:extLst>
          </p:cNvPr>
          <p:cNvSpPr txBox="1">
            <a:spLocks/>
          </p:cNvSpPr>
          <p:nvPr/>
        </p:nvSpPr>
        <p:spPr>
          <a:xfrm>
            <a:off x="11622405" y="6244827"/>
            <a:ext cx="357809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829DE-B375-1F4B-834D-110F8D73B14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PT Book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27CDBB-542A-474E-8FA1-7C6817E7F969}"/>
              </a:ext>
            </a:extLst>
          </p:cNvPr>
          <p:cNvSpPr txBox="1"/>
          <p:nvPr/>
        </p:nvSpPr>
        <p:spPr>
          <a:xfrm>
            <a:off x="6400801" y="2247778"/>
            <a:ext cx="21667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b="1" dirty="0">
                <a:solidFill>
                  <a:schemeClr val="accent2"/>
                </a:solidFill>
              </a:rPr>
              <a:t>time spent peaked in August 2021 with delta outbreak lockdowns and end of the Tokyo Olympics</a:t>
            </a:r>
          </a:p>
        </p:txBody>
      </p:sp>
    </p:spTree>
    <p:extLst>
      <p:ext uri="{BB962C8B-B14F-4D97-AF65-F5344CB8AC3E}">
        <p14:creationId xmlns:p14="http://schemas.microsoft.com/office/powerpoint/2010/main" val="665688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61EF87C-5BA9-4874-BEA7-D3A1C84062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7849865"/>
              </p:ext>
            </p:extLst>
          </p:nvPr>
        </p:nvGraphicFramePr>
        <p:xfrm>
          <a:off x="1739347" y="2305878"/>
          <a:ext cx="7215809" cy="38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992FB51F-6DC3-48B8-AC1D-1A3D9D69C7BD}"/>
              </a:ext>
            </a:extLst>
          </p:cNvPr>
          <p:cNvSpPr txBox="1"/>
          <p:nvPr/>
        </p:nvSpPr>
        <p:spPr>
          <a:xfrm>
            <a:off x="1066798" y="6502250"/>
            <a:ext cx="99263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Source; Nielsen Digital Media Ratings Volumetrics Monthly Tagged, January  2019 – February 2022, P2+, Digital c/m, Text, Current Events and Global News sub-category, Total Time Spent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000003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+mn-cs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FC89EB8-7F1E-7542-8D05-44C5820D7807}"/>
              </a:ext>
            </a:extLst>
          </p:cNvPr>
          <p:cNvSpPr txBox="1">
            <a:spLocks/>
          </p:cNvSpPr>
          <p:nvPr/>
        </p:nvSpPr>
        <p:spPr>
          <a:xfrm>
            <a:off x="382579" y="403693"/>
            <a:ext cx="11418730" cy="1204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covid lockdowns driving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3324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digital news consumption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lift over last two years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3324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.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 </a:t>
            </a: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rgbClr val="000003"/>
              </a:solidFill>
              <a:effectLst/>
              <a:uLnTx/>
              <a:uFillTx/>
              <a:latin typeface="Futura PT Bold" panose="020B0502020204020303" pitchFamily="34" charset="77"/>
              <a:ea typeface="+mj-ea"/>
              <a:cs typeface="+mj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C937AA-DC9C-3C4F-A61E-87FE2A6CA3FE}"/>
              </a:ext>
            </a:extLst>
          </p:cNvPr>
          <p:cNvGrpSpPr/>
          <p:nvPr/>
        </p:nvGrpSpPr>
        <p:grpSpPr>
          <a:xfrm>
            <a:off x="9378344" y="2709514"/>
            <a:ext cx="2400000" cy="2400000"/>
            <a:chOff x="448742" y="2177430"/>
            <a:chExt cx="3130801" cy="313080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39E5625-752A-B240-8065-DC5EC06A450D}"/>
                </a:ext>
              </a:extLst>
            </p:cNvPr>
            <p:cNvSpPr/>
            <p:nvPr/>
          </p:nvSpPr>
          <p:spPr>
            <a:xfrm>
              <a:off x="448742" y="2177430"/>
              <a:ext cx="3130801" cy="313080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E3830"/>
                </a:solidFill>
                <a:effectLst/>
                <a:uLnTx/>
                <a:uFillTx/>
                <a:latin typeface="Futura PT Book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2D378C-1A0D-8B4B-A9F5-5B0A03F4A5A0}"/>
                </a:ext>
              </a:extLst>
            </p:cNvPr>
            <p:cNvSpPr/>
            <p:nvPr/>
          </p:nvSpPr>
          <p:spPr>
            <a:xfrm>
              <a:off x="787970" y="2959915"/>
              <a:ext cx="2497790" cy="1565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PT Book" panose="020B0502020204020303" pitchFamily="34" charset="77"/>
                  <a:ea typeface="+mn-ea"/>
                  <a:cs typeface="Futura Medium" panose="020B0602020204020303" pitchFamily="34" charset="-79"/>
                </a:rPr>
                <a:t>Total time spent on digital news content in 2021 up 42% on 2019.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7EC19E6-D52D-EA49-83C0-023147B03E5D}"/>
              </a:ext>
            </a:extLst>
          </p:cNvPr>
          <p:cNvSpPr txBox="1"/>
          <p:nvPr/>
        </p:nvSpPr>
        <p:spPr>
          <a:xfrm>
            <a:off x="1585252" y="1823964"/>
            <a:ext cx="763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total time spent for total audience of tagged news brands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B1C566-1B3B-4836-A06D-D5AD1DFDD458}"/>
              </a:ext>
            </a:extLst>
          </p:cNvPr>
          <p:cNvSpPr txBox="1"/>
          <p:nvPr/>
        </p:nvSpPr>
        <p:spPr>
          <a:xfrm>
            <a:off x="3138777" y="4155735"/>
            <a:ext cx="18109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1200" cap="none" spc="0" normalizeH="0" baseline="0" noProof="0" dirty="0">
                <a:ln>
                  <a:noFill/>
                </a:ln>
                <a:solidFill>
                  <a:srgbClr val="EE3324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time spent Jan/Feb 2022 </a:t>
            </a:r>
            <a:br>
              <a:rPr kumimoji="0" lang="en-AU" sz="1000" b="1" i="0" u="none" strike="noStrike" kern="1200" cap="none" spc="0" normalizeH="0" baseline="0" noProof="0" dirty="0">
                <a:ln>
                  <a:noFill/>
                </a:ln>
                <a:solidFill>
                  <a:srgbClr val="EE3324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</a:br>
            <a:r>
              <a:rPr kumimoji="0" lang="en-AU" sz="1000" b="1" i="0" u="none" strike="noStrike" kern="1200" cap="none" spc="0" normalizeH="0" baseline="0" noProof="0" dirty="0">
                <a:ln>
                  <a:noFill/>
                </a:ln>
                <a:solidFill>
                  <a:srgbClr val="EE3324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tracking slightly above 2021 </a:t>
            </a:r>
            <a:br>
              <a:rPr kumimoji="0" lang="en-AU" sz="1000" b="1" i="0" u="none" strike="noStrike" kern="1200" cap="none" spc="0" normalizeH="0" baseline="0" noProof="0" dirty="0">
                <a:ln>
                  <a:noFill/>
                </a:ln>
                <a:solidFill>
                  <a:srgbClr val="EE3324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</a:br>
            <a:r>
              <a:rPr kumimoji="0" lang="en-AU" sz="1000" b="1" i="0" u="none" strike="noStrike" kern="1200" cap="none" spc="0" normalizeH="0" baseline="0" noProof="0" dirty="0">
                <a:ln>
                  <a:noFill/>
                </a:ln>
                <a:solidFill>
                  <a:srgbClr val="EE3324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driven by Omicron outbreak </a:t>
            </a:r>
            <a:br>
              <a:rPr kumimoji="0" lang="en-AU" sz="1000" b="1" i="0" u="none" strike="noStrike" kern="1200" cap="none" spc="0" normalizeH="0" baseline="0" noProof="0" dirty="0">
                <a:ln>
                  <a:noFill/>
                </a:ln>
                <a:solidFill>
                  <a:srgbClr val="EE3324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</a:br>
            <a:r>
              <a:rPr kumimoji="0" lang="en-AU" sz="1000" b="1" i="0" u="none" strike="noStrike" kern="1200" cap="none" spc="0" normalizeH="0" baseline="0" noProof="0" dirty="0">
                <a:ln>
                  <a:noFill/>
                </a:ln>
                <a:solidFill>
                  <a:srgbClr val="EE3324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and Russia-Ukraine war</a:t>
            </a: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1D9E53E6-4292-4B22-81C5-09C93B8E49B9}"/>
              </a:ext>
            </a:extLst>
          </p:cNvPr>
          <p:cNvSpPr txBox="1">
            <a:spLocks/>
          </p:cNvSpPr>
          <p:nvPr/>
        </p:nvSpPr>
        <p:spPr>
          <a:xfrm>
            <a:off x="11622405" y="6244827"/>
            <a:ext cx="357809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829DE-B375-1F4B-834D-110F8D73B14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PT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657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92FB51F-6DC3-48B8-AC1D-1A3D9D69C7BD}"/>
              </a:ext>
            </a:extLst>
          </p:cNvPr>
          <p:cNvSpPr txBox="1"/>
          <p:nvPr/>
        </p:nvSpPr>
        <p:spPr>
          <a:xfrm>
            <a:off x="1084047" y="6482222"/>
            <a:ext cx="99263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Source; Nielsen Digital Media Ratings Volumetrics Monthly Tagged, January  2019 – February 2022, P2+, Digital c/m, Text, Real Estate sub-category, Total Time Spent</a:t>
            </a:r>
            <a:endParaRPr kumimoji="0" lang="en-AU" sz="800" b="0" i="0" u="none" strike="noStrike" kern="1200" cap="none" spc="0" normalizeH="0" baseline="0" noProof="0" dirty="0">
              <a:ln>
                <a:noFill/>
              </a:ln>
              <a:solidFill>
                <a:srgbClr val="000003"/>
              </a:solidFill>
              <a:effectLst/>
              <a:uLnTx/>
              <a:uFillTx/>
              <a:latin typeface="Futura PT Book" panose="020B0502020204020303" pitchFamily="34" charset="77"/>
              <a:ea typeface="+mn-ea"/>
              <a:cs typeface="+mn-cs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AFC89EB8-7F1E-7542-8D05-44C5820D7807}"/>
              </a:ext>
            </a:extLst>
          </p:cNvPr>
          <p:cNvSpPr txBox="1">
            <a:spLocks/>
          </p:cNvSpPr>
          <p:nvPr/>
        </p:nvSpPr>
        <p:spPr>
          <a:xfrm>
            <a:off x="337842" y="369792"/>
            <a:ext cx="11418730" cy="12044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market growth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3324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lifted interest in real estate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over the second half of 2020 and into 2021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E3324"/>
                </a:solidFill>
                <a:effectLst/>
                <a:uLnTx/>
                <a:uFillTx/>
                <a:latin typeface="Futura PT Bold" panose="020B0502020204020303" pitchFamily="34" charset="77"/>
                <a:ea typeface="+mj-ea"/>
                <a:cs typeface="+mj-cs"/>
              </a:rPr>
              <a:t>.</a:t>
            </a:r>
            <a:endParaRPr kumimoji="0" lang="en-AU" sz="4400" b="1" i="0" u="none" strike="noStrike" kern="1200" cap="none" spc="0" normalizeH="0" baseline="0" noProof="0" dirty="0">
              <a:ln>
                <a:noFill/>
              </a:ln>
              <a:solidFill>
                <a:srgbClr val="EE3324"/>
              </a:solidFill>
              <a:effectLst/>
              <a:uLnTx/>
              <a:uFillTx/>
              <a:latin typeface="Futura PT Bold" panose="020B0502020204020303" pitchFamily="34" charset="77"/>
              <a:ea typeface="+mj-ea"/>
              <a:cs typeface="+mj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BC937AA-DC9C-3C4F-A61E-87FE2A6CA3FE}"/>
              </a:ext>
            </a:extLst>
          </p:cNvPr>
          <p:cNvGrpSpPr/>
          <p:nvPr/>
        </p:nvGrpSpPr>
        <p:grpSpPr>
          <a:xfrm>
            <a:off x="9378344" y="2709514"/>
            <a:ext cx="2400000" cy="2400000"/>
            <a:chOff x="448742" y="2177430"/>
            <a:chExt cx="3130801" cy="313080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39E5625-752A-B240-8065-DC5EC06A450D}"/>
                </a:ext>
              </a:extLst>
            </p:cNvPr>
            <p:cNvSpPr/>
            <p:nvPr/>
          </p:nvSpPr>
          <p:spPr>
            <a:xfrm>
              <a:off x="448742" y="2177430"/>
              <a:ext cx="3130801" cy="313080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E3830"/>
                </a:solidFill>
                <a:effectLst/>
                <a:uLnTx/>
                <a:uFillTx/>
                <a:latin typeface="Futura PT Book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02D378C-1A0D-8B4B-A9F5-5B0A03F4A5A0}"/>
                </a:ext>
              </a:extLst>
            </p:cNvPr>
            <p:cNvSpPr/>
            <p:nvPr/>
          </p:nvSpPr>
          <p:spPr>
            <a:xfrm>
              <a:off x="787970" y="2847408"/>
              <a:ext cx="2497790" cy="1927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PT Book" panose="020B0502020204020303" pitchFamily="34" charset="77"/>
                  <a:ea typeface="+mn-ea"/>
                  <a:cs typeface="Futura Medium" panose="020B0602020204020303" pitchFamily="34" charset="-79"/>
                </a:rPr>
                <a:t>total time spent on real estate content in 2021 up </a:t>
              </a:r>
              <a:br>
                <a:rPr kumimoji="0" lang="en-A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PT Book" panose="020B0502020204020303" pitchFamily="34" charset="77"/>
                  <a:ea typeface="+mn-ea"/>
                  <a:cs typeface="Futura Medium" panose="020B0602020204020303" pitchFamily="34" charset="-79"/>
                </a:rPr>
              </a:br>
              <a:r>
                <a:rPr kumimoji="0" lang="en-A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utura PT Book" panose="020B0502020204020303" pitchFamily="34" charset="77"/>
                  <a:ea typeface="+mn-ea"/>
                  <a:cs typeface="Futura Medium" panose="020B0602020204020303" pitchFamily="34" charset="-79"/>
                </a:rPr>
                <a:t>8% YoY and 38% on 2019.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7EC19E6-D52D-EA49-83C0-023147B03E5D}"/>
              </a:ext>
            </a:extLst>
          </p:cNvPr>
          <p:cNvSpPr txBox="1"/>
          <p:nvPr/>
        </p:nvSpPr>
        <p:spPr>
          <a:xfrm>
            <a:off x="1747510" y="1838494"/>
            <a:ext cx="7630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3"/>
                </a:solidFill>
                <a:effectLst/>
                <a:uLnTx/>
                <a:uFillTx/>
                <a:latin typeface="Futura PT Book" panose="020B0502020204020303" pitchFamily="34" charset="77"/>
                <a:ea typeface="+mn-ea"/>
                <a:cs typeface="+mn-cs"/>
              </a:rPr>
              <a:t>total time spent for total audience of tagged real estate brands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701A82-F615-4388-B31B-FDBC95736C5A}"/>
              </a:ext>
            </a:extLst>
          </p:cNvPr>
          <p:cNvSpPr txBox="1"/>
          <p:nvPr/>
        </p:nvSpPr>
        <p:spPr>
          <a:xfrm>
            <a:off x="6569765" y="2347929"/>
            <a:ext cx="23215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1200" cap="none" spc="0" normalizeH="0" baseline="0" noProof="0" dirty="0">
                <a:ln>
                  <a:noFill/>
                </a:ln>
                <a:solidFill>
                  <a:srgbClr val="EE3324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Activity lifted again after lockdown restrictions were eased in the seasonally high month of October 2021.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20DD1D-B619-45B4-85AA-DA63D9DC079F}"/>
              </a:ext>
            </a:extLst>
          </p:cNvPr>
          <p:cNvSpPr txBox="1"/>
          <p:nvPr/>
        </p:nvSpPr>
        <p:spPr>
          <a:xfrm>
            <a:off x="3121770" y="2352479"/>
            <a:ext cx="1643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000" b="1" i="0" u="none" strike="noStrike" kern="1200" cap="none" spc="0" normalizeH="0" baseline="0" noProof="0" dirty="0">
                <a:ln>
                  <a:noFill/>
                </a:ln>
                <a:solidFill>
                  <a:srgbClr val="EE3324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t>Time spent was at its highest in January 2021, up 35% year on year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C981E38C-2A74-4B85-8A06-91E56CD1E004}"/>
              </a:ext>
            </a:extLst>
          </p:cNvPr>
          <p:cNvSpPr txBox="1">
            <a:spLocks/>
          </p:cNvSpPr>
          <p:nvPr/>
        </p:nvSpPr>
        <p:spPr>
          <a:xfrm>
            <a:off x="11622405" y="6244827"/>
            <a:ext cx="357809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1829DE-B375-1F4B-834D-110F8D73B14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utura PT Book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utura PT Book"/>
              <a:ea typeface="+mn-ea"/>
              <a:cs typeface="+mn-cs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B1620263-BD11-4A43-859D-479A4B07D3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846643"/>
              </p:ext>
            </p:extLst>
          </p:nvPr>
        </p:nvGraphicFramePr>
        <p:xfrm>
          <a:off x="1838740" y="2352479"/>
          <a:ext cx="7314396" cy="3892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4299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AB-Master">
      <a:dk1>
        <a:srgbClr val="000003"/>
      </a:dk1>
      <a:lt1>
        <a:srgbClr val="FFFFFF"/>
      </a:lt1>
      <a:dk2>
        <a:srgbClr val="1D1A1C"/>
      </a:dk2>
      <a:lt2>
        <a:srgbClr val="D8DCDA"/>
      </a:lt2>
      <a:accent1>
        <a:srgbClr val="EE3830"/>
      </a:accent1>
      <a:accent2>
        <a:srgbClr val="1D1A1C"/>
      </a:accent2>
      <a:accent3>
        <a:srgbClr val="787D82"/>
      </a:accent3>
      <a:accent4>
        <a:srgbClr val="787D82"/>
      </a:accent4>
      <a:accent5>
        <a:srgbClr val="B70000"/>
      </a:accent5>
      <a:accent6>
        <a:srgbClr val="FE8F03"/>
      </a:accent6>
      <a:hlink>
        <a:srgbClr val="EE3830"/>
      </a:hlink>
      <a:folHlink>
        <a:srgbClr val="787D82"/>
      </a:folHlink>
    </a:clrScheme>
    <a:fontScheme name="IAB Futura">
      <a:majorFont>
        <a:latin typeface="Futura PT Heavy"/>
        <a:ea typeface=""/>
        <a:cs typeface=""/>
      </a:majorFont>
      <a:minorFont>
        <a:latin typeface="Futura PT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AB AU Device and Usage Report March 2021" id="{4C47AD8C-F1A7-412E-A411-1A55081F5CCF}" vid="{11D9BA04-457A-463E-ADAB-5BE3DFD793B0}"/>
    </a:ext>
  </a:extLst>
</a:theme>
</file>

<file path=ppt/theme/theme2.xml><?xml version="1.0" encoding="utf-8"?>
<a:theme xmlns:a="http://schemas.openxmlformats.org/drawingml/2006/main" name="1_Office Theme">
  <a:themeElements>
    <a:clrScheme name="IAB Master">
      <a:dk1>
        <a:srgbClr val="000000"/>
      </a:dk1>
      <a:lt1>
        <a:srgbClr val="FFFFFF"/>
      </a:lt1>
      <a:dk2>
        <a:srgbClr val="EE3830"/>
      </a:dk2>
      <a:lt2>
        <a:srgbClr val="D8DCDA"/>
      </a:lt2>
      <a:accent1>
        <a:srgbClr val="FE8F03"/>
      </a:accent1>
      <a:accent2>
        <a:srgbClr val="B70000"/>
      </a:accent2>
      <a:accent3>
        <a:srgbClr val="1D1A1C"/>
      </a:accent3>
      <a:accent4>
        <a:srgbClr val="FFC000"/>
      </a:accent4>
      <a:accent5>
        <a:srgbClr val="787D82"/>
      </a:accent5>
      <a:accent6>
        <a:srgbClr val="D8DCDA"/>
      </a:accent6>
      <a:hlink>
        <a:srgbClr val="EE3830"/>
      </a:hlink>
      <a:folHlink>
        <a:srgbClr val="FE8F0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4776</TotalTime>
  <Words>1135</Words>
  <Application>Microsoft Macintosh PowerPoint</Application>
  <PresentationFormat>Widescreen</PresentationFormat>
  <Paragraphs>117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Futura PT Bold</vt:lpstr>
      <vt:lpstr>Futura PT Book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connected tv audience continues to grow.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76% of online shoppers buy online  at least once a month.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TRENDS</dc:title>
  <dc:creator>Natalie Stanbury</dc:creator>
  <cp:lastModifiedBy>Jenn Thomas</cp:lastModifiedBy>
  <cp:revision>369</cp:revision>
  <dcterms:created xsi:type="dcterms:W3CDTF">2020-12-06T22:38:46Z</dcterms:created>
  <dcterms:modified xsi:type="dcterms:W3CDTF">2022-03-02T03:59:22Z</dcterms:modified>
</cp:coreProperties>
</file>