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440" r:id="rId2"/>
    <p:sldId id="2364" r:id="rId3"/>
    <p:sldId id="281" r:id="rId4"/>
    <p:sldId id="2432" r:id="rId5"/>
    <p:sldId id="2433" r:id="rId6"/>
    <p:sldId id="2431" r:id="rId7"/>
    <p:sldId id="2434" r:id="rId8"/>
    <p:sldId id="2437" r:id="rId9"/>
    <p:sldId id="2357" r:id="rId10"/>
    <p:sldId id="2435" r:id="rId11"/>
    <p:sldId id="2438" r:id="rId12"/>
    <p:sldId id="2439" r:id="rId13"/>
    <p:sldId id="2430" r:id="rId14"/>
    <p:sldId id="279" r:id="rId15"/>
    <p:sldId id="236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4B4A"/>
    <a:srgbClr val="F2F2F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46"/>
    <p:restoredTop sz="96197"/>
  </p:normalViewPr>
  <p:slideViewPr>
    <p:cSldViewPr>
      <p:cViewPr varScale="1">
        <p:scale>
          <a:sx n="88" d="100"/>
          <a:sy n="88" d="100"/>
        </p:scale>
        <p:origin x="192" y="856"/>
      </p:cViewPr>
      <p:guideLst/>
    </p:cSldViewPr>
  </p:slideViewPr>
  <p:notesTextViewPr>
    <p:cViewPr>
      <p:scale>
        <a:sx n="1" d="1"/>
        <a:sy n="1" d="1"/>
      </p:scale>
      <p:origin x="0" y="0"/>
    </p:cViewPr>
  </p:notesTextViewPr>
  <p:gridSpacing cx="360045" cy="36004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Column3</c:v>
                </c:pt>
              </c:strCache>
            </c:strRef>
          </c:tx>
          <c:spPr>
            <a:solidFill>
              <a:srgbClr val="F04B4A"/>
            </a:solidFill>
            <a:ln>
              <a:noFill/>
            </a:ln>
            <a:effectLst/>
          </c:spPr>
          <c:invertIfNegative val="0"/>
          <c:dLbls>
            <c:dLbl>
              <c:idx val="0"/>
              <c:layout>
                <c:manualLayout>
                  <c:x val="-7.829526909159239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417-4D77-9E5A-7C3A2F4C7046}"/>
                </c:ext>
              </c:extLst>
            </c:dLbl>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lumMod val="65000"/>
                        <a:lumOff val="35000"/>
                      </a:schemeClr>
                    </a:solidFill>
                    <a:latin typeface="Futura PT Book" panose="020B05020202040203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Gaming console (e.g. Xbox, Playstation)</c:v>
                </c:pt>
                <c:pt idx="1">
                  <c:v>Streaming devices (e.g. Chromecast, Firestick, Apple TV)</c:v>
                </c:pt>
                <c:pt idx="2">
                  <c:v>Smart watch (excluding fitness trackers)</c:v>
                </c:pt>
                <c:pt idx="3">
                  <c:v>An internet connected set top box or DVR (e.g. Telstra TV, Foxtel IQ)</c:v>
                </c:pt>
                <c:pt idx="4">
                  <c:v>Smart home device (e.g. Google Home/ Nest, Amazon Echo/ Alexa, Apple HomePod)</c:v>
                </c:pt>
                <c:pt idx="5">
                  <c:v>Fitness tracker (excluding smart watches, e.g. Garmin fit bit)</c:v>
                </c:pt>
                <c:pt idx="6">
                  <c:v>E-reader (e.g. kindle)</c:v>
                </c:pt>
              </c:strCache>
            </c:strRef>
          </c:cat>
          <c:val>
            <c:numRef>
              <c:f>Sheet1!$B$2:$B$8</c:f>
              <c:numCache>
                <c:formatCode>0%</c:formatCode>
                <c:ptCount val="7"/>
                <c:pt idx="0">
                  <c:v>0.4211060699036</c:v>
                </c:pt>
                <c:pt idx="1">
                  <c:v>0.40037417864590003</c:v>
                </c:pt>
                <c:pt idx="2">
                  <c:v>0.3443534840702</c:v>
                </c:pt>
                <c:pt idx="3">
                  <c:v>0.2576121652476</c:v>
                </c:pt>
                <c:pt idx="4">
                  <c:v>0.2520342811788</c:v>
                </c:pt>
                <c:pt idx="5">
                  <c:v>0.2169341877648</c:v>
                </c:pt>
                <c:pt idx="6">
                  <c:v>0.16578831535040001</c:v>
                </c:pt>
              </c:numCache>
            </c:numRef>
          </c:val>
          <c:extLst>
            <c:ext xmlns:c16="http://schemas.microsoft.com/office/drawing/2014/chart" uri="{C3380CC4-5D6E-409C-BE32-E72D297353CC}">
              <c16:uniqueId val="{00000001-E417-4D77-9E5A-7C3A2F4C7046}"/>
            </c:ext>
          </c:extLst>
        </c:ser>
        <c:dLbls>
          <c:dLblPos val="outEnd"/>
          <c:showLegendKey val="0"/>
          <c:showVal val="1"/>
          <c:showCatName val="0"/>
          <c:showSerName val="0"/>
          <c:showPercent val="0"/>
          <c:showBubbleSize val="0"/>
        </c:dLbls>
        <c:gapWidth val="50"/>
        <c:axId val="1998762063"/>
        <c:axId val="1998752911"/>
      </c:barChart>
      <c:catAx>
        <c:axId val="199876206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Futura PT Book" panose="020B0502020204020303" pitchFamily="34" charset="0"/>
                <a:ea typeface="+mn-ea"/>
                <a:cs typeface="+mn-cs"/>
              </a:defRPr>
            </a:pPr>
            <a:endParaRPr lang="en-US"/>
          </a:p>
        </c:txPr>
        <c:crossAx val="1998752911"/>
        <c:crosses val="autoZero"/>
        <c:auto val="1"/>
        <c:lblAlgn val="ctr"/>
        <c:lblOffset val="100"/>
        <c:noMultiLvlLbl val="0"/>
      </c:catAx>
      <c:valAx>
        <c:axId val="1998752911"/>
        <c:scaling>
          <c:orientation val="minMax"/>
        </c:scaling>
        <c:delete val="1"/>
        <c:axPos val="t"/>
        <c:numFmt formatCode="0%" sourceLinked="1"/>
        <c:majorTickMark val="none"/>
        <c:minorTickMark val="none"/>
        <c:tickLblPos val="nextTo"/>
        <c:crossAx val="19987620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'Total Market by Category Rev'!$L$6</c:f>
              <c:strCache>
                <c:ptCount val="1"/>
                <c:pt idx="0">
                  <c:v>$ million</c:v>
                </c:pt>
              </c:strCache>
            </c:strRef>
          </c:tx>
          <c:spPr>
            <a:solidFill>
              <a:srgbClr val="F04B4A"/>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Futura PT Book" panose="020B0502020204020303"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'Total Market by Category Rev'!$K$7:$K$13</c:f>
              <c:numCache>
                <c:formatCode>General</c:formatCode>
                <c:ptCount val="7"/>
                <c:pt idx="0">
                  <c:v>2016</c:v>
                </c:pt>
                <c:pt idx="1">
                  <c:v>2017</c:v>
                </c:pt>
                <c:pt idx="2">
                  <c:v>2018</c:v>
                </c:pt>
                <c:pt idx="3">
                  <c:v>2019</c:v>
                </c:pt>
                <c:pt idx="4">
                  <c:v>2020</c:v>
                </c:pt>
                <c:pt idx="5">
                  <c:v>2021</c:v>
                </c:pt>
                <c:pt idx="6">
                  <c:v>2022</c:v>
                </c:pt>
              </c:numCache>
            </c:numRef>
          </c:cat>
          <c:val>
            <c:numRef>
              <c:f>'Total Market by Category Rev'!$L$7:$L$13</c:f>
              <c:numCache>
                <c:formatCode>_-"$"* #,##0_-;\-"$"* #,##0_-;_-"$"* "-"??_-;_-@_-</c:formatCode>
                <c:ptCount val="7"/>
                <c:pt idx="0">
                  <c:v>7397</c:v>
                </c:pt>
                <c:pt idx="1">
                  <c:v>7916.84</c:v>
                </c:pt>
                <c:pt idx="2">
                  <c:v>8837.701497</c:v>
                </c:pt>
                <c:pt idx="3">
                  <c:v>9333.6000000000022</c:v>
                </c:pt>
                <c:pt idx="4">
                  <c:v>9565.2999999999993</c:v>
                </c:pt>
                <c:pt idx="5">
                  <c:v>13010.959484999999</c:v>
                </c:pt>
                <c:pt idx="6">
                  <c:v>14198.1</c:v>
                </c:pt>
              </c:numCache>
            </c:numRef>
          </c:val>
          <c:extLst>
            <c:ext xmlns:c16="http://schemas.microsoft.com/office/drawing/2014/chart" uri="{C3380CC4-5D6E-409C-BE32-E72D297353CC}">
              <c16:uniqueId val="{00000000-E297-4A29-AF15-71728D66A865}"/>
            </c:ext>
          </c:extLst>
        </c:ser>
        <c:dLbls>
          <c:dLblPos val="inEnd"/>
          <c:showLegendKey val="0"/>
          <c:showVal val="1"/>
          <c:showCatName val="0"/>
          <c:showSerName val="0"/>
          <c:showPercent val="0"/>
          <c:showBubbleSize val="0"/>
        </c:dLbls>
        <c:gapWidth val="80"/>
        <c:overlap val="-27"/>
        <c:axId val="1411385840"/>
        <c:axId val="1412463280"/>
      </c:barChart>
      <c:catAx>
        <c:axId val="1411385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Futura PT Book" panose="020B0502020204020303" pitchFamily="34" charset="0"/>
                <a:ea typeface="+mn-ea"/>
                <a:cs typeface="+mn-cs"/>
              </a:defRPr>
            </a:pPr>
            <a:endParaRPr lang="en-US"/>
          </a:p>
        </c:txPr>
        <c:crossAx val="1412463280"/>
        <c:crosses val="autoZero"/>
        <c:auto val="1"/>
        <c:lblAlgn val="ctr"/>
        <c:lblOffset val="100"/>
        <c:noMultiLvlLbl val="0"/>
      </c:catAx>
      <c:valAx>
        <c:axId val="1412463280"/>
        <c:scaling>
          <c:orientation val="minMax"/>
        </c:scaling>
        <c:delete val="1"/>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a:t>$ million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quot;$&quot;* #,##0_-;\-&quot;$&quot;* #,##0_-;_-&quot;$&quot;* &quot;-&quot;??_-;_-@_-" sourceLinked="1"/>
        <c:majorTickMark val="none"/>
        <c:minorTickMark val="none"/>
        <c:tickLblPos val="nextTo"/>
        <c:crossAx val="1411385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74182774377064"/>
          <c:y val="5.0925925925925923E-2"/>
          <c:w val="0.78102328851841474"/>
          <c:h val="0.89814814814814814"/>
        </c:manualLayout>
      </c:layout>
      <c:barChart>
        <c:barDir val="bar"/>
        <c:grouping val="clustered"/>
        <c:varyColors val="0"/>
        <c:ser>
          <c:idx val="0"/>
          <c:order val="0"/>
          <c:tx>
            <c:strRef>
              <c:f>Sheet1!$B$15</c:f>
              <c:strCache>
                <c:ptCount val="1"/>
                <c:pt idx="0">
                  <c:v>audience (000s)</c:v>
                </c:pt>
              </c:strCache>
            </c:strRef>
          </c:tx>
          <c:spPr>
            <a:pattFill prst="pct70">
              <a:fgClr>
                <a:srgbClr val="F04B4A"/>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lumMod val="65000"/>
                        <a:lumOff val="35000"/>
                      </a:schemeClr>
                    </a:solidFill>
                    <a:latin typeface="Futura PT Book" panose="020B05020202040203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Sheet1!$A$16:$A$20</c:f>
              <c:strCache>
                <c:ptCount val="5"/>
                <c:pt idx="0">
                  <c:v>14-24</c:v>
                </c:pt>
                <c:pt idx="1">
                  <c:v>25-39</c:v>
                </c:pt>
                <c:pt idx="2">
                  <c:v>40-54</c:v>
                </c:pt>
                <c:pt idx="3">
                  <c:v>55-64</c:v>
                </c:pt>
                <c:pt idx="4">
                  <c:v>65plus</c:v>
                </c:pt>
              </c:strCache>
            </c:strRef>
          </c:cat>
          <c:val>
            <c:numRef>
              <c:f>Sheet1!$B$16:$B$20</c:f>
              <c:numCache>
                <c:formatCode>_-* #,##0_-;\-* #,##0_-;_-* "-"??_-;_-@_-</c:formatCode>
                <c:ptCount val="5"/>
                <c:pt idx="0">
                  <c:v>3614</c:v>
                </c:pt>
                <c:pt idx="1">
                  <c:v>5547</c:v>
                </c:pt>
                <c:pt idx="2">
                  <c:v>5105</c:v>
                </c:pt>
                <c:pt idx="3">
                  <c:v>2860</c:v>
                </c:pt>
                <c:pt idx="4">
                  <c:v>3911</c:v>
                </c:pt>
              </c:numCache>
            </c:numRef>
          </c:val>
          <c:extLst>
            <c:ext xmlns:c16="http://schemas.microsoft.com/office/drawing/2014/chart" uri="{C3380CC4-5D6E-409C-BE32-E72D297353CC}">
              <c16:uniqueId val="{00000000-FDA5-40AA-9E46-817CAC9E32E0}"/>
            </c:ext>
          </c:extLst>
        </c:ser>
        <c:dLbls>
          <c:dLblPos val="outEnd"/>
          <c:showLegendKey val="0"/>
          <c:showVal val="1"/>
          <c:showCatName val="0"/>
          <c:showSerName val="0"/>
          <c:showPercent val="0"/>
          <c:showBubbleSize val="0"/>
        </c:dLbls>
        <c:gapWidth val="100"/>
        <c:axId val="953282271"/>
        <c:axId val="1271645279"/>
      </c:barChart>
      <c:catAx>
        <c:axId val="95328227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Futura PT Book" panose="020B0502020204020303" pitchFamily="34" charset="0"/>
                <a:ea typeface="+mn-ea"/>
                <a:cs typeface="+mn-cs"/>
              </a:defRPr>
            </a:pPr>
            <a:endParaRPr lang="en-US"/>
          </a:p>
        </c:txPr>
        <c:crossAx val="1271645279"/>
        <c:crosses val="autoZero"/>
        <c:auto val="1"/>
        <c:lblAlgn val="ctr"/>
        <c:lblOffset val="100"/>
        <c:noMultiLvlLbl val="0"/>
      </c:catAx>
      <c:valAx>
        <c:axId val="1271645279"/>
        <c:scaling>
          <c:orientation val="minMax"/>
        </c:scaling>
        <c:delete val="1"/>
        <c:axPos val="t"/>
        <c:numFmt formatCode="_-* #,##0_-;\-* #,##0_-;_-* &quot;-&quot;??_-;_-@_-" sourceLinked="1"/>
        <c:majorTickMark val="none"/>
        <c:minorTickMark val="none"/>
        <c:tickLblPos val="nextTo"/>
        <c:crossAx val="9532822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Sheet1!$C$15</c:f>
              <c:strCache>
                <c:ptCount val="1"/>
                <c:pt idx="0">
                  <c:v>avg. hours pp</c:v>
                </c:pt>
              </c:strCache>
            </c:strRef>
          </c:tx>
          <c:spPr>
            <a:solidFill>
              <a:srgbClr val="F04B4A"/>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lumMod val="65000"/>
                        <a:lumOff val="35000"/>
                      </a:schemeClr>
                    </a:solidFill>
                    <a:latin typeface="Futura PT Book" panose="020B05020202040203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Sheet1!$A$16:$A$20</c:f>
              <c:strCache>
                <c:ptCount val="5"/>
                <c:pt idx="0">
                  <c:v>14-24</c:v>
                </c:pt>
                <c:pt idx="1">
                  <c:v>25-39</c:v>
                </c:pt>
                <c:pt idx="2">
                  <c:v>40-54</c:v>
                </c:pt>
                <c:pt idx="3">
                  <c:v>55-64</c:v>
                </c:pt>
                <c:pt idx="4">
                  <c:v>65plus</c:v>
                </c:pt>
              </c:strCache>
            </c:strRef>
          </c:cat>
          <c:val>
            <c:numRef>
              <c:f>Sheet1!$C$16:$C$20</c:f>
              <c:numCache>
                <c:formatCode>General</c:formatCode>
                <c:ptCount val="5"/>
                <c:pt idx="0">
                  <c:v>102</c:v>
                </c:pt>
                <c:pt idx="1">
                  <c:v>107</c:v>
                </c:pt>
                <c:pt idx="2">
                  <c:v>112</c:v>
                </c:pt>
                <c:pt idx="3">
                  <c:v>116</c:v>
                </c:pt>
                <c:pt idx="4">
                  <c:v>99</c:v>
                </c:pt>
              </c:numCache>
            </c:numRef>
          </c:val>
          <c:extLst>
            <c:ext xmlns:c16="http://schemas.microsoft.com/office/drawing/2014/chart" uri="{C3380CC4-5D6E-409C-BE32-E72D297353CC}">
              <c16:uniqueId val="{00000000-9F99-4D51-A306-4076B1F88A3B}"/>
            </c:ext>
          </c:extLst>
        </c:ser>
        <c:dLbls>
          <c:dLblPos val="outEnd"/>
          <c:showLegendKey val="0"/>
          <c:showVal val="1"/>
          <c:showCatName val="0"/>
          <c:showSerName val="0"/>
          <c:showPercent val="0"/>
          <c:showBubbleSize val="0"/>
        </c:dLbls>
        <c:gapWidth val="100"/>
        <c:axId val="953282271"/>
        <c:axId val="1271645279"/>
      </c:barChart>
      <c:catAx>
        <c:axId val="95328227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Futura PT Book" panose="020B0502020204020303" pitchFamily="34" charset="0"/>
                <a:ea typeface="+mn-ea"/>
                <a:cs typeface="+mn-cs"/>
              </a:defRPr>
            </a:pPr>
            <a:endParaRPr lang="en-US"/>
          </a:p>
        </c:txPr>
        <c:crossAx val="1271645279"/>
        <c:crosses val="autoZero"/>
        <c:auto val="1"/>
        <c:lblAlgn val="ctr"/>
        <c:lblOffset val="100"/>
        <c:noMultiLvlLbl val="0"/>
      </c:catAx>
      <c:valAx>
        <c:axId val="1271645279"/>
        <c:scaling>
          <c:orientation val="minMax"/>
        </c:scaling>
        <c:delete val="1"/>
        <c:axPos val="t"/>
        <c:numFmt formatCode="General" sourceLinked="1"/>
        <c:majorTickMark val="none"/>
        <c:minorTickMark val="none"/>
        <c:tickLblPos val="nextTo"/>
        <c:crossAx val="9532822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84834998392"/>
          <c:y val="4.8325087742723739E-2"/>
          <c:w val="0.69246522050356363"/>
          <c:h val="0.90334982451455248"/>
        </c:manualLayout>
      </c:layout>
      <c:barChart>
        <c:barDir val="bar"/>
        <c:grouping val="clustered"/>
        <c:varyColors val="0"/>
        <c:ser>
          <c:idx val="0"/>
          <c:order val="0"/>
          <c:tx>
            <c:strRef>
              <c:f>Sheet1!$C$2</c:f>
              <c:strCache>
                <c:ptCount val="1"/>
                <c:pt idx="0">
                  <c:v>audience 000s</c:v>
                </c:pt>
              </c:strCache>
            </c:strRef>
          </c:tx>
          <c:spPr>
            <a:solidFill>
              <a:srgbClr val="F04B4A"/>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lumMod val="65000"/>
                        <a:lumOff val="35000"/>
                      </a:schemeClr>
                    </a:solidFill>
                    <a:latin typeface="Futura PT Book" panose="020B05020202040203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Sheet1!$B$3:$B$7</c:f>
              <c:strCache>
                <c:ptCount val="5"/>
                <c:pt idx="0">
                  <c:v>Social Networking</c:v>
                </c:pt>
                <c:pt idx="1">
                  <c:v>Search Engines</c:v>
                </c:pt>
                <c:pt idx="2">
                  <c:v>Technology</c:v>
                </c:pt>
                <c:pt idx="3">
                  <c:v>Retail &amp; Commerce</c:v>
                </c:pt>
                <c:pt idx="4">
                  <c:v>Entertainment</c:v>
                </c:pt>
              </c:strCache>
            </c:strRef>
          </c:cat>
          <c:val>
            <c:numRef>
              <c:f>Sheet1!$C$3:$C$7</c:f>
              <c:numCache>
                <c:formatCode>_-* #,##0_-;\-* #,##0_-;_-* "-"??_-;_-@_-</c:formatCode>
                <c:ptCount val="5"/>
                <c:pt idx="0">
                  <c:v>20961</c:v>
                </c:pt>
                <c:pt idx="1">
                  <c:v>20899</c:v>
                </c:pt>
                <c:pt idx="2">
                  <c:v>20800</c:v>
                </c:pt>
                <c:pt idx="3">
                  <c:v>20566</c:v>
                </c:pt>
                <c:pt idx="4">
                  <c:v>20522</c:v>
                </c:pt>
              </c:numCache>
            </c:numRef>
          </c:val>
          <c:extLst>
            <c:ext xmlns:c16="http://schemas.microsoft.com/office/drawing/2014/chart" uri="{C3380CC4-5D6E-409C-BE32-E72D297353CC}">
              <c16:uniqueId val="{00000000-7D7F-4C88-AC03-0181F5E24DF8}"/>
            </c:ext>
          </c:extLst>
        </c:ser>
        <c:dLbls>
          <c:dLblPos val="outEnd"/>
          <c:showLegendKey val="0"/>
          <c:showVal val="1"/>
          <c:showCatName val="0"/>
          <c:showSerName val="0"/>
          <c:showPercent val="0"/>
          <c:showBubbleSize val="0"/>
        </c:dLbls>
        <c:gapWidth val="100"/>
        <c:axId val="433493168"/>
        <c:axId val="724837712"/>
      </c:barChart>
      <c:catAx>
        <c:axId val="4334931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Futura PT Book" panose="020B0502020204020303" pitchFamily="34" charset="0"/>
                <a:ea typeface="+mn-ea"/>
                <a:cs typeface="+mn-cs"/>
              </a:defRPr>
            </a:pPr>
            <a:endParaRPr lang="en-US"/>
          </a:p>
        </c:txPr>
        <c:crossAx val="724837712"/>
        <c:crosses val="autoZero"/>
        <c:auto val="1"/>
        <c:lblAlgn val="ctr"/>
        <c:lblOffset val="100"/>
        <c:noMultiLvlLbl val="0"/>
      </c:catAx>
      <c:valAx>
        <c:axId val="724837712"/>
        <c:scaling>
          <c:orientation val="minMax"/>
        </c:scaling>
        <c:delete val="1"/>
        <c:axPos val="t"/>
        <c:numFmt formatCode="_-* #,##0_-;\-* #,##0_-;_-* &quot;-&quot;??_-;_-@_-" sourceLinked="1"/>
        <c:majorTickMark val="none"/>
        <c:minorTickMark val="none"/>
        <c:tickLblPos val="nextTo"/>
        <c:crossAx val="433493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394823900838132"/>
          <c:y val="5.4998644473438461E-2"/>
          <c:w val="0.52238007842930145"/>
          <c:h val="0.84124509987484264"/>
        </c:manualLayout>
      </c:layout>
      <c:pieChart>
        <c:varyColors val="1"/>
        <c:ser>
          <c:idx val="0"/>
          <c:order val="0"/>
          <c:tx>
            <c:strRef>
              <c:f>Sheet1!$C$16</c:f>
              <c:strCache>
                <c:ptCount val="1"/>
                <c:pt idx="0">
                  <c:v>share of time</c:v>
                </c:pt>
              </c:strCache>
            </c:strRef>
          </c:tx>
          <c:dPt>
            <c:idx val="0"/>
            <c:bubble3D val="0"/>
            <c:spPr>
              <a:solidFill>
                <a:srgbClr val="F04B4A"/>
              </a:solidFill>
              <a:ln w="19050">
                <a:solidFill>
                  <a:schemeClr val="lt1"/>
                </a:solidFill>
              </a:ln>
              <a:effectLst/>
            </c:spPr>
            <c:extLst>
              <c:ext xmlns:c16="http://schemas.microsoft.com/office/drawing/2014/chart" uri="{C3380CC4-5D6E-409C-BE32-E72D297353CC}">
                <c16:uniqueId val="{00000001-FA74-4B64-992C-A1F5CC4FE3B0}"/>
              </c:ext>
            </c:extLst>
          </c:dPt>
          <c:dPt>
            <c:idx val="1"/>
            <c:bubble3D val="0"/>
            <c:spPr>
              <a:pattFill prst="pct90">
                <a:fgClr>
                  <a:srgbClr val="F04B4A"/>
                </a:fgClr>
                <a:bgClr>
                  <a:schemeClr val="bg1"/>
                </a:bgClr>
              </a:pattFill>
              <a:ln w="19050">
                <a:solidFill>
                  <a:schemeClr val="lt1"/>
                </a:solidFill>
              </a:ln>
              <a:effectLst/>
            </c:spPr>
            <c:extLst>
              <c:ext xmlns:c16="http://schemas.microsoft.com/office/drawing/2014/chart" uri="{C3380CC4-5D6E-409C-BE32-E72D297353CC}">
                <c16:uniqueId val="{00000003-FA74-4B64-992C-A1F5CC4FE3B0}"/>
              </c:ext>
            </c:extLst>
          </c:dPt>
          <c:dPt>
            <c:idx val="2"/>
            <c:bubble3D val="0"/>
            <c:spPr>
              <a:pattFill prst="wdDnDiag">
                <a:fgClr>
                  <a:srgbClr val="F04B4A"/>
                </a:fgClr>
                <a:bgClr>
                  <a:schemeClr val="bg1"/>
                </a:bgClr>
              </a:pattFill>
              <a:ln w="19050">
                <a:solidFill>
                  <a:schemeClr val="lt1"/>
                </a:solidFill>
              </a:ln>
              <a:effectLst/>
            </c:spPr>
            <c:extLst>
              <c:ext xmlns:c16="http://schemas.microsoft.com/office/drawing/2014/chart" uri="{C3380CC4-5D6E-409C-BE32-E72D297353CC}">
                <c16:uniqueId val="{00000005-FA74-4B64-992C-A1F5CC4FE3B0}"/>
              </c:ext>
            </c:extLst>
          </c:dPt>
          <c:dPt>
            <c:idx val="3"/>
            <c:bubble3D val="0"/>
            <c:spPr>
              <a:pattFill prst="ltDnDiag">
                <a:fgClr>
                  <a:srgbClr val="F04B4A"/>
                </a:fgClr>
                <a:bgClr>
                  <a:schemeClr val="bg1"/>
                </a:bgClr>
              </a:pattFill>
              <a:ln w="19050">
                <a:solidFill>
                  <a:schemeClr val="lt1"/>
                </a:solidFill>
              </a:ln>
              <a:effectLst/>
            </c:spPr>
            <c:extLst>
              <c:ext xmlns:c16="http://schemas.microsoft.com/office/drawing/2014/chart" uri="{C3380CC4-5D6E-409C-BE32-E72D297353CC}">
                <c16:uniqueId val="{00000007-FA74-4B64-992C-A1F5CC4FE3B0}"/>
              </c:ext>
            </c:extLst>
          </c:dPt>
          <c:dPt>
            <c:idx val="4"/>
            <c:bubble3D val="0"/>
            <c:spPr>
              <a:pattFill prst="pct5">
                <a:fgClr>
                  <a:srgbClr val="F04B4A"/>
                </a:fgClr>
                <a:bgClr>
                  <a:schemeClr val="bg1"/>
                </a:bgClr>
              </a:pattFill>
              <a:ln w="19050">
                <a:solidFill>
                  <a:schemeClr val="lt1"/>
                </a:solidFill>
              </a:ln>
              <a:effectLst/>
            </c:spPr>
            <c:extLst>
              <c:ext xmlns:c16="http://schemas.microsoft.com/office/drawing/2014/chart" uri="{C3380CC4-5D6E-409C-BE32-E72D297353CC}">
                <c16:uniqueId val="{00000009-FA74-4B64-992C-A1F5CC4FE3B0}"/>
              </c:ext>
            </c:extLst>
          </c:dPt>
          <c:dPt>
            <c:idx val="5"/>
            <c:bubble3D val="0"/>
            <c:spPr>
              <a:pattFill prst="pct25">
                <a:fgClr>
                  <a:srgbClr val="F04B4A"/>
                </a:fgClr>
                <a:bgClr>
                  <a:schemeClr val="bg1"/>
                </a:bgClr>
              </a:pattFill>
              <a:ln w="19050">
                <a:solidFill>
                  <a:schemeClr val="lt1"/>
                </a:solidFill>
              </a:ln>
              <a:effectLst/>
            </c:spPr>
            <c:extLst>
              <c:ext xmlns:c16="http://schemas.microsoft.com/office/drawing/2014/chart" uri="{C3380CC4-5D6E-409C-BE32-E72D297353CC}">
                <c16:uniqueId val="{0000000B-FA74-4B64-992C-A1F5CC4FE3B0}"/>
              </c:ext>
            </c:extLst>
          </c:dPt>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lumMod val="65000"/>
                        <a:lumOff val="35000"/>
                      </a:schemeClr>
                    </a:solidFill>
                    <a:latin typeface="Futura PT Book" panose="020B0502020204020303" pitchFamily="34" charset="0"/>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Sheet1!$B$17:$B$22</c:f>
              <c:strCache>
                <c:ptCount val="6"/>
                <c:pt idx="0">
                  <c:v>Social Networking</c:v>
                </c:pt>
                <c:pt idx="1">
                  <c:v>Entertainment</c:v>
                </c:pt>
                <c:pt idx="2">
                  <c:v>Search Engines</c:v>
                </c:pt>
                <c:pt idx="3">
                  <c:v>Retail &amp; Commerce</c:v>
                </c:pt>
                <c:pt idx="4">
                  <c:v>Technology</c:v>
                </c:pt>
                <c:pt idx="5">
                  <c:v>Other</c:v>
                </c:pt>
              </c:strCache>
            </c:strRef>
          </c:cat>
          <c:val>
            <c:numRef>
              <c:f>Sheet1!$C$17:$C$22</c:f>
              <c:numCache>
                <c:formatCode>0%</c:formatCode>
                <c:ptCount val="6"/>
                <c:pt idx="0">
                  <c:v>0.48582946494301804</c:v>
                </c:pt>
                <c:pt idx="1">
                  <c:v>0.11646371354377101</c:v>
                </c:pt>
                <c:pt idx="2">
                  <c:v>6.7606364328761603E-2</c:v>
                </c:pt>
                <c:pt idx="3">
                  <c:v>4.2995197615100261E-2</c:v>
                </c:pt>
                <c:pt idx="4">
                  <c:v>2.5389839533239103E-2</c:v>
                </c:pt>
                <c:pt idx="5">
                  <c:v>0.26</c:v>
                </c:pt>
              </c:numCache>
            </c:numRef>
          </c:val>
          <c:extLst>
            <c:ext xmlns:c16="http://schemas.microsoft.com/office/drawing/2014/chart" uri="{C3380CC4-5D6E-409C-BE32-E72D297353CC}">
              <c16:uniqueId val="{0000000C-FA74-4B64-992C-A1F5CC4FE3B0}"/>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pattFill prst="pct60">
              <a:fgClr>
                <a:srgbClr val="F04B4A"/>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lumMod val="65000"/>
                        <a:lumOff val="35000"/>
                      </a:schemeClr>
                    </a:solidFill>
                    <a:latin typeface="Futura PT Book" panose="020B05020202040203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Data!$C$21:$C$25</c:f>
              <c:strCache>
                <c:ptCount val="5"/>
                <c:pt idx="0">
                  <c:v>14-24</c:v>
                </c:pt>
                <c:pt idx="1">
                  <c:v>25-39</c:v>
                </c:pt>
                <c:pt idx="2">
                  <c:v>40-54</c:v>
                </c:pt>
                <c:pt idx="3">
                  <c:v>55-64</c:v>
                </c:pt>
                <c:pt idx="4">
                  <c:v>65plus</c:v>
                </c:pt>
              </c:strCache>
            </c:strRef>
          </c:cat>
          <c:val>
            <c:numRef>
              <c:f>Data!$D$21:$D$25</c:f>
              <c:numCache>
                <c:formatCode>_-* #,##0_-;\-* #,##0_-;_-* "-"??_-;_-@_-</c:formatCode>
                <c:ptCount val="5"/>
                <c:pt idx="0">
                  <c:v>3375</c:v>
                </c:pt>
                <c:pt idx="1">
                  <c:v>5336</c:v>
                </c:pt>
                <c:pt idx="2">
                  <c:v>4885</c:v>
                </c:pt>
                <c:pt idx="3">
                  <c:v>2798</c:v>
                </c:pt>
                <c:pt idx="4">
                  <c:v>3861</c:v>
                </c:pt>
              </c:numCache>
            </c:numRef>
          </c:val>
          <c:extLst>
            <c:ext xmlns:c16="http://schemas.microsoft.com/office/drawing/2014/chart" uri="{C3380CC4-5D6E-409C-BE32-E72D297353CC}">
              <c16:uniqueId val="{00000000-A10E-4963-A7F4-F64F21469161}"/>
            </c:ext>
          </c:extLst>
        </c:ser>
        <c:dLbls>
          <c:dLblPos val="outEnd"/>
          <c:showLegendKey val="0"/>
          <c:showVal val="1"/>
          <c:showCatName val="0"/>
          <c:showSerName val="0"/>
          <c:showPercent val="0"/>
          <c:showBubbleSize val="0"/>
        </c:dLbls>
        <c:gapWidth val="100"/>
        <c:axId val="1950428559"/>
        <c:axId val="1958059535"/>
      </c:barChart>
      <c:catAx>
        <c:axId val="195042855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Futura PT Book" panose="020B0502020204020303" pitchFamily="34" charset="0"/>
                <a:ea typeface="+mn-ea"/>
                <a:cs typeface="+mn-cs"/>
              </a:defRPr>
            </a:pPr>
            <a:endParaRPr lang="en-US"/>
          </a:p>
        </c:txPr>
        <c:crossAx val="1958059535"/>
        <c:crosses val="autoZero"/>
        <c:auto val="1"/>
        <c:lblAlgn val="ctr"/>
        <c:lblOffset val="100"/>
        <c:noMultiLvlLbl val="0"/>
      </c:catAx>
      <c:valAx>
        <c:axId val="1958059535"/>
        <c:scaling>
          <c:orientation val="minMax"/>
        </c:scaling>
        <c:delete val="1"/>
        <c:axPos val="t"/>
        <c:numFmt formatCode="_-* #,##0_-;\-* #,##0_-;_-* &quot;-&quot;??_-;_-@_-" sourceLinked="1"/>
        <c:majorTickMark val="none"/>
        <c:minorTickMark val="none"/>
        <c:tickLblPos val="nextTo"/>
        <c:crossAx val="19504285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F04B4A"/>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lumMod val="65000"/>
                        <a:lumOff val="35000"/>
                      </a:schemeClr>
                    </a:solidFill>
                    <a:latin typeface="Futura PT Book" panose="020B05020202040203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Data!$C$28:$C$32</c:f>
              <c:strCache>
                <c:ptCount val="5"/>
                <c:pt idx="0">
                  <c:v>14-24</c:v>
                </c:pt>
                <c:pt idx="1">
                  <c:v>25-39</c:v>
                </c:pt>
                <c:pt idx="2">
                  <c:v>40-54</c:v>
                </c:pt>
                <c:pt idx="3">
                  <c:v>55-64</c:v>
                </c:pt>
                <c:pt idx="4">
                  <c:v>65plus</c:v>
                </c:pt>
              </c:strCache>
            </c:strRef>
          </c:cat>
          <c:val>
            <c:numRef>
              <c:f>Data!$D$28:$D$32</c:f>
              <c:numCache>
                <c:formatCode>0</c:formatCode>
                <c:ptCount val="5"/>
                <c:pt idx="0">
                  <c:v>191.05850000000001</c:v>
                </c:pt>
                <c:pt idx="1">
                  <c:v>188.30940000000001</c:v>
                </c:pt>
                <c:pt idx="2">
                  <c:v>387.1112</c:v>
                </c:pt>
                <c:pt idx="3">
                  <c:v>669.07389999999998</c:v>
                </c:pt>
                <c:pt idx="4">
                  <c:v>549.76160000000004</c:v>
                </c:pt>
              </c:numCache>
            </c:numRef>
          </c:val>
          <c:extLst>
            <c:ext xmlns:c16="http://schemas.microsoft.com/office/drawing/2014/chart" uri="{C3380CC4-5D6E-409C-BE32-E72D297353CC}">
              <c16:uniqueId val="{00000000-27B7-4FB7-A455-E1056D666AB4}"/>
            </c:ext>
          </c:extLst>
        </c:ser>
        <c:dLbls>
          <c:dLblPos val="outEnd"/>
          <c:showLegendKey val="0"/>
          <c:showVal val="1"/>
          <c:showCatName val="0"/>
          <c:showSerName val="0"/>
          <c:showPercent val="0"/>
          <c:showBubbleSize val="0"/>
        </c:dLbls>
        <c:gapWidth val="100"/>
        <c:axId val="1950428559"/>
        <c:axId val="1958059535"/>
      </c:barChart>
      <c:catAx>
        <c:axId val="195042855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Futura PT Book" panose="020B0502020204020303" pitchFamily="34" charset="0"/>
                <a:ea typeface="+mn-ea"/>
                <a:cs typeface="+mn-cs"/>
              </a:defRPr>
            </a:pPr>
            <a:endParaRPr lang="en-US"/>
          </a:p>
        </c:txPr>
        <c:crossAx val="1958059535"/>
        <c:crosses val="autoZero"/>
        <c:auto val="1"/>
        <c:lblAlgn val="ctr"/>
        <c:lblOffset val="100"/>
        <c:noMultiLvlLbl val="0"/>
      </c:catAx>
      <c:valAx>
        <c:axId val="1958059535"/>
        <c:scaling>
          <c:orientation val="minMax"/>
        </c:scaling>
        <c:delete val="1"/>
        <c:axPos val="t"/>
        <c:numFmt formatCode="0" sourceLinked="1"/>
        <c:majorTickMark val="none"/>
        <c:minorTickMark val="none"/>
        <c:tickLblPos val="nextTo"/>
        <c:crossAx val="19504285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F04B4A"/>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lumMod val="65000"/>
                        <a:lumOff val="35000"/>
                      </a:schemeClr>
                    </a:solidFill>
                    <a:latin typeface="Futura PT Book" panose="020B05020202040203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'Retail category'!$C$32:$C$41</c:f>
              <c:strCache>
                <c:ptCount val="10"/>
                <c:pt idx="0">
                  <c:v>Amazon</c:v>
                </c:pt>
                <c:pt idx="1">
                  <c:v>Apple</c:v>
                </c:pt>
                <c:pt idx="2">
                  <c:v>Woolworths</c:v>
                </c:pt>
                <c:pt idx="3">
                  <c:v>Everyday Rewards</c:v>
                </c:pt>
                <c:pt idx="4">
                  <c:v>eBay Australia</c:v>
                </c:pt>
                <c:pt idx="5">
                  <c:v>Flybuys</c:v>
                </c:pt>
                <c:pt idx="6">
                  <c:v>Bunnings Warehouse</c:v>
                </c:pt>
                <c:pt idx="7">
                  <c:v>Coles</c:v>
                </c:pt>
                <c:pt idx="8">
                  <c:v>Kmart</c:v>
                </c:pt>
                <c:pt idx="9">
                  <c:v>Big W</c:v>
                </c:pt>
              </c:strCache>
            </c:strRef>
          </c:cat>
          <c:val>
            <c:numRef>
              <c:f>'Retail category'!$D$32:$D$41</c:f>
              <c:numCache>
                <c:formatCode>_-* #,##0_-;\-* #,##0_-;_-* "-"??_-;_-@_-</c:formatCode>
                <c:ptCount val="10"/>
                <c:pt idx="0">
                  <c:v>14460</c:v>
                </c:pt>
                <c:pt idx="1">
                  <c:v>11872</c:v>
                </c:pt>
                <c:pt idx="2">
                  <c:v>11434</c:v>
                </c:pt>
                <c:pt idx="3">
                  <c:v>10510</c:v>
                </c:pt>
                <c:pt idx="4">
                  <c:v>10140</c:v>
                </c:pt>
                <c:pt idx="5">
                  <c:v>9017</c:v>
                </c:pt>
                <c:pt idx="6">
                  <c:v>9016</c:v>
                </c:pt>
                <c:pt idx="7">
                  <c:v>8709</c:v>
                </c:pt>
                <c:pt idx="8">
                  <c:v>8356</c:v>
                </c:pt>
                <c:pt idx="9">
                  <c:v>6803</c:v>
                </c:pt>
              </c:numCache>
            </c:numRef>
          </c:val>
          <c:extLst>
            <c:ext xmlns:c16="http://schemas.microsoft.com/office/drawing/2014/chart" uri="{C3380CC4-5D6E-409C-BE32-E72D297353CC}">
              <c16:uniqueId val="{00000000-F73E-4454-9D6D-60CC04F1FF52}"/>
            </c:ext>
          </c:extLst>
        </c:ser>
        <c:dLbls>
          <c:dLblPos val="outEnd"/>
          <c:showLegendKey val="0"/>
          <c:showVal val="1"/>
          <c:showCatName val="0"/>
          <c:showSerName val="0"/>
          <c:showPercent val="0"/>
          <c:showBubbleSize val="0"/>
        </c:dLbls>
        <c:gapWidth val="100"/>
        <c:axId val="598983584"/>
        <c:axId val="598908688"/>
      </c:barChart>
      <c:catAx>
        <c:axId val="5989835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Futura PT Book" panose="020B0502020204020303" pitchFamily="34" charset="0"/>
                <a:ea typeface="+mn-ea"/>
                <a:cs typeface="+mn-cs"/>
              </a:defRPr>
            </a:pPr>
            <a:endParaRPr lang="en-US"/>
          </a:p>
        </c:txPr>
        <c:crossAx val="598908688"/>
        <c:crosses val="autoZero"/>
        <c:auto val="1"/>
        <c:lblAlgn val="ctr"/>
        <c:lblOffset val="100"/>
        <c:noMultiLvlLbl val="0"/>
      </c:catAx>
      <c:valAx>
        <c:axId val="598908688"/>
        <c:scaling>
          <c:orientation val="minMax"/>
        </c:scaling>
        <c:delete val="1"/>
        <c:axPos val="t"/>
        <c:numFmt formatCode="_-* #,##0_-;\-* #,##0_-;_-* &quot;-&quot;??_-;_-@_-" sourceLinked="1"/>
        <c:majorTickMark val="none"/>
        <c:minorTickMark val="none"/>
        <c:tickLblPos val="nextTo"/>
        <c:crossAx val="598983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L7D</c:v>
                </c:pt>
              </c:strCache>
            </c:strRef>
          </c:tx>
          <c:spPr>
            <a:solidFill>
              <a:srgbClr val="F04B4A"/>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lumMod val="65000"/>
                        <a:lumOff val="35000"/>
                      </a:schemeClr>
                    </a:solidFill>
                    <a:latin typeface="Futura PT Book" panose="020B05020202040203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Sheet1!$A$4:$A$13</c:f>
              <c:strCache>
                <c:ptCount val="10"/>
                <c:pt idx="0">
                  <c:v>Watched paid streaming service</c:v>
                </c:pt>
                <c:pt idx="1">
                  <c:v>Watched a video on social media</c:v>
                </c:pt>
                <c:pt idx="2">
                  <c:v>Watched free live TV</c:v>
                </c:pt>
                <c:pt idx="3">
                  <c:v>Listened to live radio</c:v>
                </c:pt>
                <c:pt idx="4">
                  <c:v>Listened to paid music streaming service</c:v>
                </c:pt>
                <c:pt idx="5">
                  <c:v>Watched free online TV</c:v>
                </c:pt>
                <c:pt idx="6">
                  <c:v>Listened to free music streaming service or unpaid version</c:v>
                </c:pt>
                <c:pt idx="7">
                  <c:v>Listened to a podcast</c:v>
                </c:pt>
                <c:pt idx="8">
                  <c:v>Watched Foxtel or Fetch TV</c:v>
                </c:pt>
                <c:pt idx="9">
                  <c:v>Listened to online radio</c:v>
                </c:pt>
              </c:strCache>
            </c:strRef>
          </c:cat>
          <c:val>
            <c:numRef>
              <c:f>Sheet1!$B$4:$B$13</c:f>
              <c:numCache>
                <c:formatCode>0%</c:formatCode>
                <c:ptCount val="10"/>
                <c:pt idx="0">
                  <c:v>0.66407413731270004</c:v>
                </c:pt>
                <c:pt idx="1">
                  <c:v>0.66469772185340004</c:v>
                </c:pt>
                <c:pt idx="2">
                  <c:v>0.61637437066540002</c:v>
                </c:pt>
                <c:pt idx="3">
                  <c:v>0.58581141282439997</c:v>
                </c:pt>
                <c:pt idx="4">
                  <c:v>0.44874041839360002</c:v>
                </c:pt>
                <c:pt idx="5">
                  <c:v>0.40048183825790001</c:v>
                </c:pt>
                <c:pt idx="6">
                  <c:v>0.31879792175319999</c:v>
                </c:pt>
                <c:pt idx="7">
                  <c:v>0.27484292738209998</c:v>
                </c:pt>
                <c:pt idx="8">
                  <c:v>0.210783495086</c:v>
                </c:pt>
                <c:pt idx="9">
                  <c:v>0.17743734693079999</c:v>
                </c:pt>
              </c:numCache>
            </c:numRef>
          </c:val>
          <c:extLst>
            <c:ext xmlns:c16="http://schemas.microsoft.com/office/drawing/2014/chart" uri="{C3380CC4-5D6E-409C-BE32-E72D297353CC}">
              <c16:uniqueId val="{00000000-B1B4-48FF-85C1-790F1D7CED21}"/>
            </c:ext>
          </c:extLst>
        </c:ser>
        <c:dLbls>
          <c:dLblPos val="outEnd"/>
          <c:showLegendKey val="0"/>
          <c:showVal val="1"/>
          <c:showCatName val="0"/>
          <c:showSerName val="0"/>
          <c:showPercent val="0"/>
          <c:showBubbleSize val="0"/>
        </c:dLbls>
        <c:gapWidth val="70"/>
        <c:axId val="1998762063"/>
        <c:axId val="1998752911"/>
      </c:barChart>
      <c:catAx>
        <c:axId val="19987620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Futura PT Book" panose="020B0502020204020303" pitchFamily="34" charset="0"/>
                <a:ea typeface="+mn-ea"/>
                <a:cs typeface="+mn-cs"/>
              </a:defRPr>
            </a:pPr>
            <a:endParaRPr lang="en-US"/>
          </a:p>
        </c:txPr>
        <c:crossAx val="1998752911"/>
        <c:crosses val="autoZero"/>
        <c:auto val="1"/>
        <c:lblAlgn val="ctr"/>
        <c:lblOffset val="100"/>
        <c:noMultiLvlLbl val="0"/>
      </c:catAx>
      <c:valAx>
        <c:axId val="1998752911"/>
        <c:scaling>
          <c:orientation val="minMax"/>
        </c:scaling>
        <c:delete val="1"/>
        <c:axPos val="l"/>
        <c:numFmt formatCode="0%" sourceLinked="1"/>
        <c:majorTickMark val="none"/>
        <c:minorTickMark val="none"/>
        <c:tickLblPos val="nextTo"/>
        <c:crossAx val="19987620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E4529-1A2B-0349-A8F6-64E6CEA2D377}" type="datetimeFigureOut">
              <a:rPr lang="en-US" smtClean="0"/>
              <a:t>3/8/23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55EA30-2D01-0C4C-B06B-5F6109F04BC5}" type="slidenum">
              <a:rPr lang="en-US" smtClean="0"/>
              <a:t>‹#›</a:t>
            </a:fld>
            <a:endParaRPr lang="en-US"/>
          </a:p>
        </p:txBody>
      </p:sp>
    </p:spTree>
    <p:extLst>
      <p:ext uri="{BB962C8B-B14F-4D97-AF65-F5344CB8AC3E}">
        <p14:creationId xmlns:p14="http://schemas.microsoft.com/office/powerpoint/2010/main" val="2003145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5635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3940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Gai to talk to AU results.</a:t>
            </a:r>
          </a:p>
          <a:p>
            <a:endParaRPr lang="en-AU" dirty="0"/>
          </a:p>
          <a:p>
            <a:r>
              <a:rPr lang="en-AU" dirty="0"/>
              <a:t>The numbers include all CRA members, publishers with significant podcasting businesses like The Guardian, News Corp </a:t>
            </a:r>
          </a:p>
          <a:p>
            <a:endParaRPr lang="en-AU" dirty="0"/>
          </a:p>
          <a:p>
            <a:r>
              <a:rPr lang="en-AU" dirty="0"/>
              <a:t>Reference global comparisons – our colleagues in IAB UK and US haven’t released their 2022 numbers yet but for comparison in 2021 the US market share of display was 4.6% and UK was 2.2% - so the US is slightly ahead in terms of share but with the growth in the digital audio market I am imaging the UK numbers for 2022 will be close to our local share at 4%.</a:t>
            </a:r>
          </a:p>
          <a:p>
            <a:endParaRPr lang="en-AU" dirty="0"/>
          </a:p>
          <a:p>
            <a:r>
              <a:rPr lang="en-AU" dirty="0"/>
              <a:t>The State of the Nation research that Natalie will share shortly will identify some of the investment trends, barriers and opportunities that are top of mind for buyers as we move through 2023. </a:t>
            </a:r>
          </a:p>
          <a:p>
            <a:endParaRPr lang="en-AU" dirty="0"/>
          </a:p>
          <a:p>
            <a:r>
              <a:rPr lang="en-AU" dirty="0"/>
              <a:t>The growth in the digital audio market is underpinned by consumer engagement with the vast array of ad supported audio content. I will hand over to Ford to discuss……..</a:t>
            </a:r>
          </a:p>
        </p:txBody>
      </p:sp>
      <p:sp>
        <p:nvSpPr>
          <p:cNvPr id="4" name="Slide Number Placeholder 3"/>
          <p:cNvSpPr>
            <a:spLocks noGrp="1"/>
          </p:cNvSpPr>
          <p:nvPr>
            <p:ph type="sldNum" sz="quarter" idx="5"/>
          </p:nvPr>
        </p:nvSpPr>
        <p:spPr/>
        <p:txBody>
          <a:bodyPr/>
          <a:lstStyle/>
          <a:p>
            <a:fld id="{FBD3A1D9-3D41-4F66-81D7-725777C95524}" type="slidenum">
              <a:rPr lang="en-AU" smtClean="0"/>
              <a:t>13</a:t>
            </a:fld>
            <a:endParaRPr lang="en-AU"/>
          </a:p>
        </p:txBody>
      </p:sp>
    </p:spTree>
    <p:extLst>
      <p:ext uri="{BB962C8B-B14F-4D97-AF65-F5344CB8AC3E}">
        <p14:creationId xmlns:p14="http://schemas.microsoft.com/office/powerpoint/2010/main" val="2533980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4430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6965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6974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1202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2433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3260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7800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9372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3825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F5831-97EE-7FA8-4D3C-5063A633020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7CF7AAB-C01C-3E08-8C5B-DF3678DA7B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2BB4B39-3C70-A8D8-1E85-41B762FCDA51}"/>
              </a:ext>
            </a:extLst>
          </p:cNvPr>
          <p:cNvSpPr>
            <a:spLocks noGrp="1"/>
          </p:cNvSpPr>
          <p:nvPr>
            <p:ph type="dt" sz="half" idx="10"/>
          </p:nvPr>
        </p:nvSpPr>
        <p:spPr/>
        <p:txBody>
          <a:bodyPr/>
          <a:lstStyle/>
          <a:p>
            <a:fld id="{F042AE86-F51D-F746-8FC3-B8D14C2DC5E8}" type="datetime1">
              <a:rPr lang="en-AU" smtClean="0"/>
              <a:t>8/3/23</a:t>
            </a:fld>
            <a:endParaRPr lang="en-US"/>
          </a:p>
        </p:txBody>
      </p:sp>
      <p:sp>
        <p:nvSpPr>
          <p:cNvPr id="5" name="Footer Placeholder 4">
            <a:extLst>
              <a:ext uri="{FF2B5EF4-FFF2-40B4-BE49-F238E27FC236}">
                <a16:creationId xmlns:a16="http://schemas.microsoft.com/office/drawing/2014/main" id="{AEBC9CBD-B7CB-222A-1B22-5D82F0D9DF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1F53F4-846E-FB7A-B53E-DFBE6156075D}"/>
              </a:ext>
            </a:extLst>
          </p:cNvPr>
          <p:cNvSpPr>
            <a:spLocks noGrp="1"/>
          </p:cNvSpPr>
          <p:nvPr>
            <p:ph type="sldNum" sz="quarter" idx="12"/>
          </p:nvPr>
        </p:nvSpPr>
        <p:spPr/>
        <p:txBody>
          <a:bodyPr/>
          <a:lstStyle/>
          <a:p>
            <a:fld id="{D118766B-B2D8-7444-8ABD-B1F653B8CD0A}" type="slidenum">
              <a:rPr lang="en-US" smtClean="0"/>
              <a:t>‹#›</a:t>
            </a:fld>
            <a:endParaRPr lang="en-US"/>
          </a:p>
        </p:txBody>
      </p:sp>
    </p:spTree>
    <p:extLst>
      <p:ext uri="{BB962C8B-B14F-4D97-AF65-F5344CB8AC3E}">
        <p14:creationId xmlns:p14="http://schemas.microsoft.com/office/powerpoint/2010/main" val="1382775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11476-E9CC-6D96-AE69-C036E138D98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21FF201-7372-06DE-E958-7C7C2F7A8BB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C3D60AB-C1D7-3079-D4FF-D41921F8DEF7}"/>
              </a:ext>
            </a:extLst>
          </p:cNvPr>
          <p:cNvSpPr>
            <a:spLocks noGrp="1"/>
          </p:cNvSpPr>
          <p:nvPr>
            <p:ph type="dt" sz="half" idx="10"/>
          </p:nvPr>
        </p:nvSpPr>
        <p:spPr/>
        <p:txBody>
          <a:bodyPr/>
          <a:lstStyle/>
          <a:p>
            <a:fld id="{242CD881-6A2E-A74A-8399-1DEDA9841896}" type="datetime1">
              <a:rPr lang="en-AU" smtClean="0"/>
              <a:t>8/3/23</a:t>
            </a:fld>
            <a:endParaRPr lang="en-US"/>
          </a:p>
        </p:txBody>
      </p:sp>
      <p:sp>
        <p:nvSpPr>
          <p:cNvPr id="5" name="Footer Placeholder 4">
            <a:extLst>
              <a:ext uri="{FF2B5EF4-FFF2-40B4-BE49-F238E27FC236}">
                <a16:creationId xmlns:a16="http://schemas.microsoft.com/office/drawing/2014/main" id="{AB13C2E6-20B2-2824-9F39-0DC5CD8ECA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BA5B2-7E0C-2C6D-C417-84DE92DA37CD}"/>
              </a:ext>
            </a:extLst>
          </p:cNvPr>
          <p:cNvSpPr>
            <a:spLocks noGrp="1"/>
          </p:cNvSpPr>
          <p:nvPr>
            <p:ph type="sldNum" sz="quarter" idx="12"/>
          </p:nvPr>
        </p:nvSpPr>
        <p:spPr/>
        <p:txBody>
          <a:bodyPr/>
          <a:lstStyle/>
          <a:p>
            <a:fld id="{D118766B-B2D8-7444-8ABD-B1F653B8CD0A}" type="slidenum">
              <a:rPr lang="en-US" smtClean="0"/>
              <a:t>‹#›</a:t>
            </a:fld>
            <a:endParaRPr lang="en-US"/>
          </a:p>
        </p:txBody>
      </p:sp>
    </p:spTree>
    <p:extLst>
      <p:ext uri="{BB962C8B-B14F-4D97-AF65-F5344CB8AC3E}">
        <p14:creationId xmlns:p14="http://schemas.microsoft.com/office/powerpoint/2010/main" val="534792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CF971B-1A29-36DE-7D00-152D9D100C3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3B5BDEA-F079-B910-6FE2-099E27FEA17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691EA7D-F7D8-F946-8433-5E0EDDAC06CA}"/>
              </a:ext>
            </a:extLst>
          </p:cNvPr>
          <p:cNvSpPr>
            <a:spLocks noGrp="1"/>
          </p:cNvSpPr>
          <p:nvPr>
            <p:ph type="dt" sz="half" idx="10"/>
          </p:nvPr>
        </p:nvSpPr>
        <p:spPr/>
        <p:txBody>
          <a:bodyPr/>
          <a:lstStyle/>
          <a:p>
            <a:fld id="{8F499717-7AA7-FE45-A7C0-0BC8C5A5CC2A}" type="datetime1">
              <a:rPr lang="en-AU" smtClean="0"/>
              <a:t>8/3/23</a:t>
            </a:fld>
            <a:endParaRPr lang="en-US"/>
          </a:p>
        </p:txBody>
      </p:sp>
      <p:sp>
        <p:nvSpPr>
          <p:cNvPr id="5" name="Footer Placeholder 4">
            <a:extLst>
              <a:ext uri="{FF2B5EF4-FFF2-40B4-BE49-F238E27FC236}">
                <a16:creationId xmlns:a16="http://schemas.microsoft.com/office/drawing/2014/main" id="{7FC54EBF-2032-9623-3384-62BD8BA033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C334C9-BC27-6ECB-A9FA-7FB67E1BCD80}"/>
              </a:ext>
            </a:extLst>
          </p:cNvPr>
          <p:cNvSpPr>
            <a:spLocks noGrp="1"/>
          </p:cNvSpPr>
          <p:nvPr>
            <p:ph type="sldNum" sz="quarter" idx="12"/>
          </p:nvPr>
        </p:nvSpPr>
        <p:spPr/>
        <p:txBody>
          <a:bodyPr/>
          <a:lstStyle/>
          <a:p>
            <a:fld id="{D118766B-B2D8-7444-8ABD-B1F653B8CD0A}" type="slidenum">
              <a:rPr lang="en-US" smtClean="0"/>
              <a:t>‹#›</a:t>
            </a:fld>
            <a:endParaRPr lang="en-US"/>
          </a:p>
        </p:txBody>
      </p:sp>
    </p:spTree>
    <p:extLst>
      <p:ext uri="{BB962C8B-B14F-4D97-AF65-F5344CB8AC3E}">
        <p14:creationId xmlns:p14="http://schemas.microsoft.com/office/powerpoint/2010/main" val="264877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3B9FC-AA5B-D3FF-5D1E-FF07B7FBE27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2CA74CC-E0F9-6FFD-DA8E-D74D68568F1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46542FB-C153-773C-7AD4-29781ACF902C}"/>
              </a:ext>
            </a:extLst>
          </p:cNvPr>
          <p:cNvSpPr>
            <a:spLocks noGrp="1"/>
          </p:cNvSpPr>
          <p:nvPr>
            <p:ph type="dt" sz="half" idx="10"/>
          </p:nvPr>
        </p:nvSpPr>
        <p:spPr/>
        <p:txBody>
          <a:bodyPr/>
          <a:lstStyle/>
          <a:p>
            <a:fld id="{B6F7751D-046E-704B-B961-35B810B651B6}" type="datetime1">
              <a:rPr lang="en-AU" smtClean="0"/>
              <a:t>8/3/23</a:t>
            </a:fld>
            <a:endParaRPr lang="en-US"/>
          </a:p>
        </p:txBody>
      </p:sp>
      <p:sp>
        <p:nvSpPr>
          <p:cNvPr id="5" name="Footer Placeholder 4">
            <a:extLst>
              <a:ext uri="{FF2B5EF4-FFF2-40B4-BE49-F238E27FC236}">
                <a16:creationId xmlns:a16="http://schemas.microsoft.com/office/drawing/2014/main" id="{381AE47F-9F4F-558B-E91E-A327709CE8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FCF98C-4795-6080-16D0-51F2C8A5A94F}"/>
              </a:ext>
            </a:extLst>
          </p:cNvPr>
          <p:cNvSpPr>
            <a:spLocks noGrp="1"/>
          </p:cNvSpPr>
          <p:nvPr>
            <p:ph type="sldNum" sz="quarter" idx="12"/>
          </p:nvPr>
        </p:nvSpPr>
        <p:spPr/>
        <p:txBody>
          <a:bodyPr/>
          <a:lstStyle/>
          <a:p>
            <a:fld id="{D118766B-B2D8-7444-8ABD-B1F653B8CD0A}" type="slidenum">
              <a:rPr lang="en-US" smtClean="0"/>
              <a:t>‹#›</a:t>
            </a:fld>
            <a:endParaRPr lang="en-US"/>
          </a:p>
        </p:txBody>
      </p:sp>
    </p:spTree>
    <p:extLst>
      <p:ext uri="{BB962C8B-B14F-4D97-AF65-F5344CB8AC3E}">
        <p14:creationId xmlns:p14="http://schemas.microsoft.com/office/powerpoint/2010/main" val="3848592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C5E85-FD56-15C3-9AEA-2A3186BD290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62417AF-4058-FBAE-9F80-8CCACA34DF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51B15FC-D05A-3B6D-3850-991945426C44}"/>
              </a:ext>
            </a:extLst>
          </p:cNvPr>
          <p:cNvSpPr>
            <a:spLocks noGrp="1"/>
          </p:cNvSpPr>
          <p:nvPr>
            <p:ph type="dt" sz="half" idx="10"/>
          </p:nvPr>
        </p:nvSpPr>
        <p:spPr/>
        <p:txBody>
          <a:bodyPr/>
          <a:lstStyle/>
          <a:p>
            <a:fld id="{E6769154-23C0-094C-8A32-BA7243685491}" type="datetime1">
              <a:rPr lang="en-AU" smtClean="0"/>
              <a:t>8/3/23</a:t>
            </a:fld>
            <a:endParaRPr lang="en-US"/>
          </a:p>
        </p:txBody>
      </p:sp>
      <p:sp>
        <p:nvSpPr>
          <p:cNvPr id="5" name="Footer Placeholder 4">
            <a:extLst>
              <a:ext uri="{FF2B5EF4-FFF2-40B4-BE49-F238E27FC236}">
                <a16:creationId xmlns:a16="http://schemas.microsoft.com/office/drawing/2014/main" id="{77FEA768-C67A-909A-8758-247B8DB15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C01EF5-5AB1-7498-0205-247D2F7EC35C}"/>
              </a:ext>
            </a:extLst>
          </p:cNvPr>
          <p:cNvSpPr>
            <a:spLocks noGrp="1"/>
          </p:cNvSpPr>
          <p:nvPr>
            <p:ph type="sldNum" sz="quarter" idx="12"/>
          </p:nvPr>
        </p:nvSpPr>
        <p:spPr/>
        <p:txBody>
          <a:bodyPr/>
          <a:lstStyle/>
          <a:p>
            <a:fld id="{D118766B-B2D8-7444-8ABD-B1F653B8CD0A}" type="slidenum">
              <a:rPr lang="en-US" smtClean="0"/>
              <a:t>‹#›</a:t>
            </a:fld>
            <a:endParaRPr lang="en-US"/>
          </a:p>
        </p:txBody>
      </p:sp>
    </p:spTree>
    <p:extLst>
      <p:ext uri="{BB962C8B-B14F-4D97-AF65-F5344CB8AC3E}">
        <p14:creationId xmlns:p14="http://schemas.microsoft.com/office/powerpoint/2010/main" val="47757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41C31-F7D3-A359-ADE1-2A9F6CF64F6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5BF100C-2ACC-B39C-4F51-CABB30F9135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F9E184D-99B1-7616-C7AD-57034ED9EF1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866E5C6-5F82-3DCC-8BA2-8B64573CD8C6}"/>
              </a:ext>
            </a:extLst>
          </p:cNvPr>
          <p:cNvSpPr>
            <a:spLocks noGrp="1"/>
          </p:cNvSpPr>
          <p:nvPr>
            <p:ph type="dt" sz="half" idx="10"/>
          </p:nvPr>
        </p:nvSpPr>
        <p:spPr/>
        <p:txBody>
          <a:bodyPr/>
          <a:lstStyle/>
          <a:p>
            <a:fld id="{892DA4A3-33A0-514E-A515-599856297F44}" type="datetime1">
              <a:rPr lang="en-AU" smtClean="0"/>
              <a:t>8/3/23</a:t>
            </a:fld>
            <a:endParaRPr lang="en-US"/>
          </a:p>
        </p:txBody>
      </p:sp>
      <p:sp>
        <p:nvSpPr>
          <p:cNvPr id="6" name="Footer Placeholder 5">
            <a:extLst>
              <a:ext uri="{FF2B5EF4-FFF2-40B4-BE49-F238E27FC236}">
                <a16:creationId xmlns:a16="http://schemas.microsoft.com/office/drawing/2014/main" id="{6690D1B0-66BE-B193-D63A-A0E492D6BA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9211D8-A45C-51EC-21DC-EF15F8B62864}"/>
              </a:ext>
            </a:extLst>
          </p:cNvPr>
          <p:cNvSpPr>
            <a:spLocks noGrp="1"/>
          </p:cNvSpPr>
          <p:nvPr>
            <p:ph type="sldNum" sz="quarter" idx="12"/>
          </p:nvPr>
        </p:nvSpPr>
        <p:spPr/>
        <p:txBody>
          <a:bodyPr/>
          <a:lstStyle/>
          <a:p>
            <a:fld id="{D118766B-B2D8-7444-8ABD-B1F653B8CD0A}" type="slidenum">
              <a:rPr lang="en-US" smtClean="0"/>
              <a:t>‹#›</a:t>
            </a:fld>
            <a:endParaRPr lang="en-US"/>
          </a:p>
        </p:txBody>
      </p:sp>
    </p:spTree>
    <p:extLst>
      <p:ext uri="{BB962C8B-B14F-4D97-AF65-F5344CB8AC3E}">
        <p14:creationId xmlns:p14="http://schemas.microsoft.com/office/powerpoint/2010/main" val="2851326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043D8-52BA-9411-3FDE-AF02DB35080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459CAC9-3EF6-A540-63C6-406B5231A6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99EE8A7-A2CB-951C-65D4-2B2395306B7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4884E52-61AC-6124-EBCE-B97510496B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D0CDD56-181D-D0E1-CAA4-934AF27FDBA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360780E-3CB2-6335-A056-E4253398540B}"/>
              </a:ext>
            </a:extLst>
          </p:cNvPr>
          <p:cNvSpPr>
            <a:spLocks noGrp="1"/>
          </p:cNvSpPr>
          <p:nvPr>
            <p:ph type="dt" sz="half" idx="10"/>
          </p:nvPr>
        </p:nvSpPr>
        <p:spPr/>
        <p:txBody>
          <a:bodyPr/>
          <a:lstStyle/>
          <a:p>
            <a:fld id="{D3399B40-2CBF-A344-BD81-9CA6C0329241}" type="datetime1">
              <a:rPr lang="en-AU" smtClean="0"/>
              <a:t>8/3/23</a:t>
            </a:fld>
            <a:endParaRPr lang="en-US"/>
          </a:p>
        </p:txBody>
      </p:sp>
      <p:sp>
        <p:nvSpPr>
          <p:cNvPr id="8" name="Footer Placeholder 7">
            <a:extLst>
              <a:ext uri="{FF2B5EF4-FFF2-40B4-BE49-F238E27FC236}">
                <a16:creationId xmlns:a16="http://schemas.microsoft.com/office/drawing/2014/main" id="{5BAC207E-5F90-D239-84EF-B94660773A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350771-6B1E-5256-837A-939FD0053AF8}"/>
              </a:ext>
            </a:extLst>
          </p:cNvPr>
          <p:cNvSpPr>
            <a:spLocks noGrp="1"/>
          </p:cNvSpPr>
          <p:nvPr>
            <p:ph type="sldNum" sz="quarter" idx="12"/>
          </p:nvPr>
        </p:nvSpPr>
        <p:spPr/>
        <p:txBody>
          <a:bodyPr/>
          <a:lstStyle/>
          <a:p>
            <a:fld id="{D118766B-B2D8-7444-8ABD-B1F653B8CD0A}" type="slidenum">
              <a:rPr lang="en-US" smtClean="0"/>
              <a:t>‹#›</a:t>
            </a:fld>
            <a:endParaRPr lang="en-US"/>
          </a:p>
        </p:txBody>
      </p:sp>
    </p:spTree>
    <p:extLst>
      <p:ext uri="{BB962C8B-B14F-4D97-AF65-F5344CB8AC3E}">
        <p14:creationId xmlns:p14="http://schemas.microsoft.com/office/powerpoint/2010/main" val="144694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5BCEA-A6CD-E7AF-395D-F589C032B38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1BFBCA5-DEFA-C6D8-BEB6-6878018930FC}"/>
              </a:ext>
            </a:extLst>
          </p:cNvPr>
          <p:cNvSpPr>
            <a:spLocks noGrp="1"/>
          </p:cNvSpPr>
          <p:nvPr>
            <p:ph type="dt" sz="half" idx="10"/>
          </p:nvPr>
        </p:nvSpPr>
        <p:spPr/>
        <p:txBody>
          <a:bodyPr/>
          <a:lstStyle/>
          <a:p>
            <a:fld id="{010AFD98-9EE8-5843-A58F-D1F4039734FB}" type="datetime1">
              <a:rPr lang="en-AU" smtClean="0"/>
              <a:t>8/3/23</a:t>
            </a:fld>
            <a:endParaRPr lang="en-US"/>
          </a:p>
        </p:txBody>
      </p:sp>
      <p:sp>
        <p:nvSpPr>
          <p:cNvPr id="4" name="Footer Placeholder 3">
            <a:extLst>
              <a:ext uri="{FF2B5EF4-FFF2-40B4-BE49-F238E27FC236}">
                <a16:creationId xmlns:a16="http://schemas.microsoft.com/office/drawing/2014/main" id="{289419CB-9E5A-1BBE-4099-0D4E02F455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AEAEAE-E6FE-E337-1666-D606AB346C34}"/>
              </a:ext>
            </a:extLst>
          </p:cNvPr>
          <p:cNvSpPr>
            <a:spLocks noGrp="1"/>
          </p:cNvSpPr>
          <p:nvPr>
            <p:ph type="sldNum" sz="quarter" idx="12"/>
          </p:nvPr>
        </p:nvSpPr>
        <p:spPr/>
        <p:txBody>
          <a:bodyPr/>
          <a:lstStyle/>
          <a:p>
            <a:fld id="{D118766B-B2D8-7444-8ABD-B1F653B8CD0A}" type="slidenum">
              <a:rPr lang="en-US" smtClean="0"/>
              <a:t>‹#›</a:t>
            </a:fld>
            <a:endParaRPr lang="en-US"/>
          </a:p>
        </p:txBody>
      </p:sp>
    </p:spTree>
    <p:extLst>
      <p:ext uri="{BB962C8B-B14F-4D97-AF65-F5344CB8AC3E}">
        <p14:creationId xmlns:p14="http://schemas.microsoft.com/office/powerpoint/2010/main" val="4059508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2165E5-BDE4-E02C-B11F-26B27A4428A7}"/>
              </a:ext>
            </a:extLst>
          </p:cNvPr>
          <p:cNvSpPr>
            <a:spLocks noGrp="1"/>
          </p:cNvSpPr>
          <p:nvPr>
            <p:ph type="dt" sz="half" idx="10"/>
          </p:nvPr>
        </p:nvSpPr>
        <p:spPr/>
        <p:txBody>
          <a:bodyPr/>
          <a:lstStyle/>
          <a:p>
            <a:fld id="{1CD7E115-D746-ED49-8955-374DB65EFB10}" type="datetime1">
              <a:rPr lang="en-AU" smtClean="0"/>
              <a:t>8/3/23</a:t>
            </a:fld>
            <a:endParaRPr lang="en-US"/>
          </a:p>
        </p:txBody>
      </p:sp>
      <p:sp>
        <p:nvSpPr>
          <p:cNvPr id="3" name="Footer Placeholder 2">
            <a:extLst>
              <a:ext uri="{FF2B5EF4-FFF2-40B4-BE49-F238E27FC236}">
                <a16:creationId xmlns:a16="http://schemas.microsoft.com/office/drawing/2014/main" id="{4555754B-A44F-C52E-9245-A050380042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62867C5-85FC-5F55-48F8-B9494802D15D}"/>
              </a:ext>
            </a:extLst>
          </p:cNvPr>
          <p:cNvSpPr>
            <a:spLocks noGrp="1"/>
          </p:cNvSpPr>
          <p:nvPr>
            <p:ph type="sldNum" sz="quarter" idx="12"/>
          </p:nvPr>
        </p:nvSpPr>
        <p:spPr/>
        <p:txBody>
          <a:bodyPr/>
          <a:lstStyle/>
          <a:p>
            <a:fld id="{D118766B-B2D8-7444-8ABD-B1F653B8CD0A}" type="slidenum">
              <a:rPr lang="en-US" smtClean="0"/>
              <a:t>‹#›</a:t>
            </a:fld>
            <a:endParaRPr lang="en-US"/>
          </a:p>
        </p:txBody>
      </p:sp>
    </p:spTree>
    <p:extLst>
      <p:ext uri="{BB962C8B-B14F-4D97-AF65-F5344CB8AC3E}">
        <p14:creationId xmlns:p14="http://schemas.microsoft.com/office/powerpoint/2010/main" val="3431840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73555-816B-147D-B4AE-F14509FE586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2D0C76E-6C26-825F-5D11-B564D6134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264ED5C-0029-BA36-0361-B57F86C447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CE69AFC-E1C2-99E8-9CDB-8F4DBD4E55F1}"/>
              </a:ext>
            </a:extLst>
          </p:cNvPr>
          <p:cNvSpPr>
            <a:spLocks noGrp="1"/>
          </p:cNvSpPr>
          <p:nvPr>
            <p:ph type="dt" sz="half" idx="10"/>
          </p:nvPr>
        </p:nvSpPr>
        <p:spPr/>
        <p:txBody>
          <a:bodyPr/>
          <a:lstStyle/>
          <a:p>
            <a:fld id="{0CF171B8-17C7-9A43-99AD-467200CD6C2C}" type="datetime1">
              <a:rPr lang="en-AU" smtClean="0"/>
              <a:t>8/3/23</a:t>
            </a:fld>
            <a:endParaRPr lang="en-US"/>
          </a:p>
        </p:txBody>
      </p:sp>
      <p:sp>
        <p:nvSpPr>
          <p:cNvPr id="6" name="Footer Placeholder 5">
            <a:extLst>
              <a:ext uri="{FF2B5EF4-FFF2-40B4-BE49-F238E27FC236}">
                <a16:creationId xmlns:a16="http://schemas.microsoft.com/office/drawing/2014/main" id="{548C173E-BB1D-09F8-E9CD-93050B621C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586B1C-219C-E553-E76D-409BC695BF3D}"/>
              </a:ext>
            </a:extLst>
          </p:cNvPr>
          <p:cNvSpPr>
            <a:spLocks noGrp="1"/>
          </p:cNvSpPr>
          <p:nvPr>
            <p:ph type="sldNum" sz="quarter" idx="12"/>
          </p:nvPr>
        </p:nvSpPr>
        <p:spPr/>
        <p:txBody>
          <a:bodyPr/>
          <a:lstStyle/>
          <a:p>
            <a:fld id="{D118766B-B2D8-7444-8ABD-B1F653B8CD0A}" type="slidenum">
              <a:rPr lang="en-US" smtClean="0"/>
              <a:t>‹#›</a:t>
            </a:fld>
            <a:endParaRPr lang="en-US"/>
          </a:p>
        </p:txBody>
      </p:sp>
    </p:spTree>
    <p:extLst>
      <p:ext uri="{BB962C8B-B14F-4D97-AF65-F5344CB8AC3E}">
        <p14:creationId xmlns:p14="http://schemas.microsoft.com/office/powerpoint/2010/main" val="14078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D8030-979C-ED83-7C64-28139EAE639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D2EC230-4ABF-6387-2826-0DDD8D082A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35A57F-411B-F893-A45D-E0DEE2562C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E2A9DBF-A625-A635-0057-986CD3139E5D}"/>
              </a:ext>
            </a:extLst>
          </p:cNvPr>
          <p:cNvSpPr>
            <a:spLocks noGrp="1"/>
          </p:cNvSpPr>
          <p:nvPr>
            <p:ph type="dt" sz="half" idx="10"/>
          </p:nvPr>
        </p:nvSpPr>
        <p:spPr/>
        <p:txBody>
          <a:bodyPr/>
          <a:lstStyle/>
          <a:p>
            <a:fld id="{50DF6403-E898-5947-AA4B-28536C10A657}" type="datetime1">
              <a:rPr lang="en-AU" smtClean="0"/>
              <a:t>8/3/23</a:t>
            </a:fld>
            <a:endParaRPr lang="en-US"/>
          </a:p>
        </p:txBody>
      </p:sp>
      <p:sp>
        <p:nvSpPr>
          <p:cNvPr id="6" name="Footer Placeholder 5">
            <a:extLst>
              <a:ext uri="{FF2B5EF4-FFF2-40B4-BE49-F238E27FC236}">
                <a16:creationId xmlns:a16="http://schemas.microsoft.com/office/drawing/2014/main" id="{DB309DD4-33F1-F644-E940-8DD8D7F771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823771-1A59-FC74-042F-AE2EA8DC1524}"/>
              </a:ext>
            </a:extLst>
          </p:cNvPr>
          <p:cNvSpPr>
            <a:spLocks noGrp="1"/>
          </p:cNvSpPr>
          <p:nvPr>
            <p:ph type="sldNum" sz="quarter" idx="12"/>
          </p:nvPr>
        </p:nvSpPr>
        <p:spPr/>
        <p:txBody>
          <a:bodyPr/>
          <a:lstStyle/>
          <a:p>
            <a:fld id="{D118766B-B2D8-7444-8ABD-B1F653B8CD0A}" type="slidenum">
              <a:rPr lang="en-US" smtClean="0"/>
              <a:t>‹#›</a:t>
            </a:fld>
            <a:endParaRPr lang="en-US"/>
          </a:p>
        </p:txBody>
      </p:sp>
    </p:spTree>
    <p:extLst>
      <p:ext uri="{BB962C8B-B14F-4D97-AF65-F5344CB8AC3E}">
        <p14:creationId xmlns:p14="http://schemas.microsoft.com/office/powerpoint/2010/main" val="1113198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C91271-6E8A-69E4-360E-A04E768EC1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81182DB-CE90-2C00-D867-5940F83A7E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3CF6407-7BEA-5854-D1B7-75AE00D16E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6E6AD4-8939-3042-B82F-C6F4DED31BE6}" type="datetime1">
              <a:rPr lang="en-AU" smtClean="0"/>
              <a:t>8/3/23</a:t>
            </a:fld>
            <a:endParaRPr lang="en-US"/>
          </a:p>
        </p:txBody>
      </p:sp>
      <p:sp>
        <p:nvSpPr>
          <p:cNvPr id="5" name="Footer Placeholder 4">
            <a:extLst>
              <a:ext uri="{FF2B5EF4-FFF2-40B4-BE49-F238E27FC236}">
                <a16:creationId xmlns:a16="http://schemas.microsoft.com/office/drawing/2014/main" id="{E6514F73-569D-66BA-3952-5E211FCCFF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35E773-9FDB-F792-BA18-BF359EBF35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18766B-B2D8-7444-8ABD-B1F653B8CD0A}" type="slidenum">
              <a:rPr lang="en-US" smtClean="0"/>
              <a:t>‹#›</a:t>
            </a:fld>
            <a:endParaRPr lang="en-US"/>
          </a:p>
        </p:txBody>
      </p:sp>
    </p:spTree>
    <p:extLst>
      <p:ext uri="{BB962C8B-B14F-4D97-AF65-F5344CB8AC3E}">
        <p14:creationId xmlns:p14="http://schemas.microsoft.com/office/powerpoint/2010/main" val="818384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iabaustralia.com.au/resource/online-advertising-expenditure-report-december-quarter-2022" TargetMode="Externa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hyperlink" Target="https://iabaustralia.com.au/resource/online-advertising-expenditure-report-december-quarter-2022"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iabaustralia.com.au/resource/online-advertising-expenditure-report-december-quarter-2022" TargetMode="External"/><Relationship Id="rId5" Type="http://schemas.openxmlformats.org/officeDocument/2006/relationships/image" Target="../media/image2.pn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iabaustralia.com.au/resource/digital-landscape-report-december-2022/" TargetMode="External"/><Relationship Id="rId5" Type="http://schemas.openxmlformats.org/officeDocument/2006/relationships/hyperlink" Target="https://iabaustralia.com.au/research-and-resources/advertising-expenditure/" TargetMode="External"/><Relationship Id="rId4" Type="http://schemas.openxmlformats.org/officeDocument/2006/relationships/hyperlink" Target="https://iris-au.ipsos.com/" TargetMode="External"/><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hyperlink" Target="https://iabaustralia.com.au/resource/online-advertising-expenditure-report-december-quarter-2022" TargetMode="External"/><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business.nab.com.au/nab-online-retail-sales-index-january-2023-58539/" TargetMode="Externa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38B4D-41D0-CF00-4A5A-BD95D32A648C}"/>
              </a:ext>
            </a:extLst>
          </p:cNvPr>
          <p:cNvSpPr>
            <a:spLocks noGrp="1"/>
          </p:cNvSpPr>
          <p:nvPr>
            <p:ph type="ctrTitle"/>
          </p:nvPr>
        </p:nvSpPr>
        <p:spPr/>
        <p:txBody>
          <a:bodyPr/>
          <a:lstStyle/>
          <a:p>
            <a:endParaRPr lang="en-AU"/>
          </a:p>
        </p:txBody>
      </p:sp>
      <p:sp>
        <p:nvSpPr>
          <p:cNvPr id="3" name="Subtitle 2">
            <a:extLst>
              <a:ext uri="{FF2B5EF4-FFF2-40B4-BE49-F238E27FC236}">
                <a16:creationId xmlns:a16="http://schemas.microsoft.com/office/drawing/2014/main" id="{9552F50B-F1C1-98C2-4866-64FF8EC2273E}"/>
              </a:ext>
            </a:extLst>
          </p:cNvPr>
          <p:cNvSpPr>
            <a:spLocks noGrp="1"/>
          </p:cNvSpPr>
          <p:nvPr>
            <p:ph type="subTitle" idx="1"/>
          </p:nvPr>
        </p:nvSpPr>
        <p:spPr/>
        <p:txBody>
          <a:bodyPr/>
          <a:lstStyle/>
          <a:p>
            <a:endParaRPr lang="en-AU"/>
          </a:p>
        </p:txBody>
      </p:sp>
      <p:sp>
        <p:nvSpPr>
          <p:cNvPr id="4" name="Slide Number Placeholder 3">
            <a:extLst>
              <a:ext uri="{FF2B5EF4-FFF2-40B4-BE49-F238E27FC236}">
                <a16:creationId xmlns:a16="http://schemas.microsoft.com/office/drawing/2014/main" id="{5136EF73-A274-D85B-1300-2EAD31947586}"/>
              </a:ext>
            </a:extLst>
          </p:cNvPr>
          <p:cNvSpPr>
            <a:spLocks noGrp="1"/>
          </p:cNvSpPr>
          <p:nvPr>
            <p:ph type="sldNum" sz="quarter" idx="12"/>
          </p:nvPr>
        </p:nvSpPr>
        <p:spPr/>
        <p:txBody>
          <a:bodyPr/>
          <a:lstStyle/>
          <a:p>
            <a:fld id="{D118766B-B2D8-7444-8ABD-B1F653B8CD0A}" type="slidenum">
              <a:rPr lang="en-US" smtClean="0"/>
              <a:t>1</a:t>
            </a:fld>
            <a:endParaRPr lang="en-US"/>
          </a:p>
        </p:txBody>
      </p:sp>
      <p:pic>
        <p:nvPicPr>
          <p:cNvPr id="6" name="Picture 5" descr="A picture containing chart&#10;&#10;Description automatically generated">
            <a:extLst>
              <a:ext uri="{FF2B5EF4-FFF2-40B4-BE49-F238E27FC236}">
                <a16:creationId xmlns:a16="http://schemas.microsoft.com/office/drawing/2014/main" id="{B4BBED08-B1AE-AB41-6185-19EDD5F03C5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12711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5" name="Rectangle 4">
            <a:extLst>
              <a:ext uri="{FF2B5EF4-FFF2-40B4-BE49-F238E27FC236}">
                <a16:creationId xmlns:a16="http://schemas.microsoft.com/office/drawing/2014/main" id="{530D5994-90EB-C8F0-1BB6-6151362A4BB2}"/>
              </a:ext>
            </a:extLst>
          </p:cNvPr>
          <p:cNvSpPr/>
          <p:nvPr/>
        </p:nvSpPr>
        <p:spPr>
          <a:xfrm>
            <a:off x="-24765" y="6287090"/>
            <a:ext cx="12237361" cy="5830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Logo&#10;&#10;Description automatically generated">
            <a:extLst>
              <a:ext uri="{FF2B5EF4-FFF2-40B4-BE49-F238E27FC236}">
                <a16:creationId xmlns:a16="http://schemas.microsoft.com/office/drawing/2014/main" id="{B65DA8A6-E10A-41E9-6D07-2130850EF6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4253" y="6231690"/>
            <a:ext cx="543354" cy="724472"/>
          </a:xfrm>
          <a:prstGeom prst="rect">
            <a:avLst/>
          </a:prstGeom>
        </p:spPr>
      </p:pic>
      <p:sp>
        <p:nvSpPr>
          <p:cNvPr id="10" name="Google Shape;50;p2">
            <a:extLst>
              <a:ext uri="{FF2B5EF4-FFF2-40B4-BE49-F238E27FC236}">
                <a16:creationId xmlns:a16="http://schemas.microsoft.com/office/drawing/2014/main" id="{4EA277D7-23ED-6B44-9FD4-7713971DDC38}"/>
              </a:ext>
            </a:extLst>
          </p:cNvPr>
          <p:cNvSpPr txBox="1">
            <a:spLocks/>
          </p:cNvSpPr>
          <p:nvPr/>
        </p:nvSpPr>
        <p:spPr>
          <a:xfrm>
            <a:off x="665017" y="447516"/>
            <a:ext cx="11551748" cy="67425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Poppins"/>
              <a:buNone/>
              <a:defRPr sz="44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200"/>
            </a:pPr>
            <a:r>
              <a:rPr lang="en-US" sz="2800" dirty="0" err="1">
                <a:solidFill>
                  <a:schemeClr val="tx1"/>
                </a:solidFill>
                <a:latin typeface="Futura PT Demi" panose="020B0502020204020303" pitchFamily="34" charset="77"/>
              </a:rPr>
              <a:t>australians</a:t>
            </a:r>
            <a:r>
              <a:rPr lang="en-US" sz="2800" dirty="0">
                <a:solidFill>
                  <a:schemeClr val="tx1"/>
                </a:solidFill>
                <a:latin typeface="Futura PT Demi" panose="020B0502020204020303" pitchFamily="34" charset="77"/>
              </a:rPr>
              <a:t> consume a range of digital video and audio content types.</a:t>
            </a:r>
          </a:p>
        </p:txBody>
      </p:sp>
      <p:sp>
        <p:nvSpPr>
          <p:cNvPr id="9" name="Content Placeholder 2">
            <a:extLst>
              <a:ext uri="{FF2B5EF4-FFF2-40B4-BE49-F238E27FC236}">
                <a16:creationId xmlns:a16="http://schemas.microsoft.com/office/drawing/2014/main" id="{FEF24EAB-AF71-AB2B-3B53-F836CB5A910F}"/>
              </a:ext>
            </a:extLst>
          </p:cNvPr>
          <p:cNvSpPr txBox="1">
            <a:spLocks/>
          </p:cNvSpPr>
          <p:nvPr/>
        </p:nvSpPr>
        <p:spPr>
          <a:xfrm>
            <a:off x="3575685" y="1577184"/>
            <a:ext cx="7698259" cy="481346"/>
          </a:xfrm>
          <a:prstGeom prst="rect">
            <a:avLst/>
          </a:prstGeom>
        </p:spPr>
        <p:txBody>
          <a:bodyPr vert="horz" wrap="square"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Futura PT Bold" panose="020B05020202040203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Futura PT Bold" panose="020B05020202040203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utura PT Book" panose="020B05020202040203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PT Book" panose="020B05020202040203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PT Book" panose="020B05020202040203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latin typeface="Futura PT Demi" panose="020B0502020204020303" pitchFamily="34" charset="77"/>
              </a:rPr>
              <a:t>consumption of digital video and audio content in past 7 days</a:t>
            </a:r>
            <a:br>
              <a:rPr lang="en-US" sz="1600" dirty="0"/>
            </a:br>
            <a:endParaRPr lang="en-US" sz="1400" b="0" dirty="0">
              <a:latin typeface="Futura PT Book" panose="020B0502020204020303" pitchFamily="34" charset="77"/>
            </a:endParaRPr>
          </a:p>
        </p:txBody>
      </p:sp>
      <p:sp>
        <p:nvSpPr>
          <p:cNvPr id="7" name="Rectangle 6">
            <a:extLst>
              <a:ext uri="{FF2B5EF4-FFF2-40B4-BE49-F238E27FC236}">
                <a16:creationId xmlns:a16="http://schemas.microsoft.com/office/drawing/2014/main" id="{A17F738E-92CE-BC8B-FF1B-F52E796AB80F}"/>
              </a:ext>
            </a:extLst>
          </p:cNvPr>
          <p:cNvSpPr/>
          <p:nvPr/>
        </p:nvSpPr>
        <p:spPr>
          <a:xfrm>
            <a:off x="665017" y="2098847"/>
            <a:ext cx="2190578" cy="45719"/>
          </a:xfrm>
          <a:prstGeom prst="rect">
            <a:avLst/>
          </a:prstGeom>
          <a:solidFill>
            <a:srgbClr val="F04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06EB55-D3A2-5CC3-0E75-50ADF9CDEBDE}"/>
              </a:ext>
            </a:extLst>
          </p:cNvPr>
          <p:cNvSpPr/>
          <p:nvPr/>
        </p:nvSpPr>
        <p:spPr>
          <a:xfrm>
            <a:off x="665015" y="4509135"/>
            <a:ext cx="2190578" cy="45719"/>
          </a:xfrm>
          <a:prstGeom prst="rect">
            <a:avLst/>
          </a:prstGeom>
          <a:solidFill>
            <a:srgbClr val="F04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a:extLst>
              <a:ext uri="{FF2B5EF4-FFF2-40B4-BE49-F238E27FC236}">
                <a16:creationId xmlns:a16="http://schemas.microsoft.com/office/drawing/2014/main" id="{202414A1-8194-A5B0-0952-CDC695E54595}"/>
              </a:ext>
            </a:extLst>
          </p:cNvPr>
          <p:cNvGraphicFramePr/>
          <p:nvPr>
            <p:extLst>
              <p:ext uri="{D42A27DB-BD31-4B8C-83A1-F6EECF244321}">
                <p14:modId xmlns:p14="http://schemas.microsoft.com/office/powerpoint/2010/main" val="2045323706"/>
              </p:ext>
            </p:extLst>
          </p:nvPr>
        </p:nvGraphicFramePr>
        <p:xfrm>
          <a:off x="3575685" y="2144566"/>
          <a:ext cx="7698259" cy="3721723"/>
        </p:xfrm>
        <a:graphic>
          <a:graphicData uri="http://schemas.openxmlformats.org/drawingml/2006/chart">
            <c:chart xmlns:c="http://schemas.openxmlformats.org/drawingml/2006/chart" xmlns:r="http://schemas.openxmlformats.org/officeDocument/2006/relationships" r:id="rId4"/>
          </a:graphicData>
        </a:graphic>
      </p:graphicFrame>
      <p:sp>
        <p:nvSpPr>
          <p:cNvPr id="3" name="Google Shape;117;p6">
            <a:extLst>
              <a:ext uri="{FF2B5EF4-FFF2-40B4-BE49-F238E27FC236}">
                <a16:creationId xmlns:a16="http://schemas.microsoft.com/office/drawing/2014/main" id="{9983C2D7-1C3F-2E75-894B-DCAAD72FD219}"/>
              </a:ext>
            </a:extLst>
          </p:cNvPr>
          <p:cNvSpPr txBox="1"/>
          <p:nvPr/>
        </p:nvSpPr>
        <p:spPr>
          <a:xfrm>
            <a:off x="665016" y="2295626"/>
            <a:ext cx="2190577" cy="245522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1600"/>
              <a:buFont typeface="Arial"/>
              <a:buNone/>
            </a:pPr>
            <a:r>
              <a:rPr lang="en-US" sz="3200" dirty="0">
                <a:solidFill>
                  <a:srgbClr val="F04B4A"/>
                </a:solidFill>
                <a:latin typeface="Futura PT Bold" panose="020B0902020204020203" pitchFamily="34" charset="0"/>
                <a:cs typeface="Poppins"/>
                <a:sym typeface="Poppins"/>
              </a:rPr>
              <a:t>85%</a:t>
            </a:r>
          </a:p>
          <a:p>
            <a:pPr marL="0" marR="0" lvl="0" indent="0" algn="l" rtl="0">
              <a:lnSpc>
                <a:spcPct val="90000"/>
              </a:lnSpc>
              <a:spcBef>
                <a:spcPts val="0"/>
              </a:spcBef>
              <a:spcAft>
                <a:spcPts val="0"/>
              </a:spcAft>
              <a:buClr>
                <a:schemeClr val="dk1"/>
              </a:buClr>
              <a:buSzPts val="1600"/>
              <a:buFont typeface="Arial"/>
              <a:buNone/>
            </a:pPr>
            <a:r>
              <a:rPr lang="en-US" sz="1600" dirty="0">
                <a:solidFill>
                  <a:schemeClr val="dk1"/>
                </a:solidFill>
                <a:latin typeface="Futura PT Book" panose="020B0502020204020303" pitchFamily="34" charset="77"/>
                <a:ea typeface="Poppins"/>
                <a:cs typeface="Poppins"/>
                <a:sym typeface="Poppins"/>
              </a:rPr>
              <a:t>watched any video online in past 7 days.</a:t>
            </a:r>
          </a:p>
          <a:p>
            <a:pPr marL="0" marR="0" lvl="0" indent="0" algn="l" rtl="0">
              <a:lnSpc>
                <a:spcPct val="90000"/>
              </a:lnSpc>
              <a:spcBef>
                <a:spcPts val="0"/>
              </a:spcBef>
              <a:spcAft>
                <a:spcPts val="0"/>
              </a:spcAft>
              <a:buClr>
                <a:schemeClr val="dk1"/>
              </a:buClr>
              <a:buSzPts val="1600"/>
              <a:buFont typeface="Arial"/>
              <a:buNone/>
            </a:pPr>
            <a:endParaRPr lang="en-US" sz="1600" dirty="0">
              <a:solidFill>
                <a:schemeClr val="dk1"/>
              </a:solidFill>
              <a:latin typeface="Futura PT Book" panose="020B0502020204020303" pitchFamily="34" charset="77"/>
              <a:cs typeface="Poppins"/>
              <a:sym typeface="Poppins"/>
            </a:endParaRPr>
          </a:p>
          <a:p>
            <a:pPr>
              <a:lnSpc>
                <a:spcPct val="90000"/>
              </a:lnSpc>
              <a:buClr>
                <a:schemeClr val="dk1"/>
              </a:buClr>
              <a:buSzPts val="1600"/>
            </a:pPr>
            <a:r>
              <a:rPr lang="en-US" sz="3200" dirty="0">
                <a:solidFill>
                  <a:srgbClr val="F04B4A"/>
                </a:solidFill>
                <a:latin typeface="Futura PT Bold" panose="020B0902020204020203" pitchFamily="34" charset="0"/>
                <a:cs typeface="Poppins"/>
                <a:sym typeface="Poppins"/>
              </a:rPr>
              <a:t>69%</a:t>
            </a:r>
          </a:p>
          <a:p>
            <a:pPr marL="0" marR="0" lvl="0" indent="0" algn="l" rtl="0">
              <a:lnSpc>
                <a:spcPct val="90000"/>
              </a:lnSpc>
              <a:spcBef>
                <a:spcPts val="0"/>
              </a:spcBef>
              <a:spcAft>
                <a:spcPts val="0"/>
              </a:spcAft>
              <a:buClr>
                <a:schemeClr val="dk1"/>
              </a:buClr>
              <a:buSzPts val="1600"/>
              <a:buFont typeface="Arial"/>
              <a:buNone/>
            </a:pPr>
            <a:r>
              <a:rPr lang="en-US" dirty="0">
                <a:latin typeface="Futura PT Book" panose="020B0502020204020303" pitchFamily="34" charset="77"/>
              </a:rPr>
              <a:t>Listened to any online audio in past 7 days.</a:t>
            </a:r>
            <a:endParaRPr dirty="0">
              <a:latin typeface="Futura PT Book" panose="020B0502020204020303" pitchFamily="34" charset="77"/>
            </a:endParaRPr>
          </a:p>
        </p:txBody>
      </p:sp>
      <p:sp>
        <p:nvSpPr>
          <p:cNvPr id="4" name="Text Placeholder 3">
            <a:extLst>
              <a:ext uri="{FF2B5EF4-FFF2-40B4-BE49-F238E27FC236}">
                <a16:creationId xmlns:a16="http://schemas.microsoft.com/office/drawing/2014/main" id="{DC8D0989-58BA-8CB6-A1F6-4C41AAB90B15}"/>
              </a:ext>
            </a:extLst>
          </p:cNvPr>
          <p:cNvSpPr txBox="1">
            <a:spLocks/>
          </p:cNvSpPr>
          <p:nvPr/>
        </p:nvSpPr>
        <p:spPr>
          <a:xfrm>
            <a:off x="1006475" y="6464469"/>
            <a:ext cx="9900000" cy="230832"/>
          </a:xfrm>
          <a:prstGeom prst="rect">
            <a:avLst/>
          </a:prstGeom>
        </p:spPr>
        <p:txBody>
          <a:bodyPr vert="horz" wrap="square" lIns="72000" tIns="45720" rIns="0" bIns="45720" rtlCol="0" anchor="b">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800" b="0" i="1" kern="1200">
                <a:solidFill>
                  <a:schemeClr val="bg1">
                    <a:lumMod val="50000"/>
                  </a:schemeClr>
                </a:solidFill>
                <a:latin typeface="+mn-lt"/>
                <a:ea typeface="+mn-ea"/>
                <a:cs typeface="+mn-cs"/>
              </a:defRPr>
            </a:lvl1pPr>
            <a:lvl2pPr marL="133350" indent="0" algn="l" defTabSz="914400" rtl="0" eaLnBrk="1" latinLnBrk="0" hangingPunct="1">
              <a:lnSpc>
                <a:spcPct val="100000"/>
              </a:lnSpc>
              <a:spcBef>
                <a:spcPts val="600"/>
              </a:spcBef>
              <a:buSzPct val="80000"/>
              <a:buFontTx/>
              <a:buNone/>
              <a:defRPr sz="1600" kern="1200">
                <a:solidFill>
                  <a:schemeClr val="tx1"/>
                </a:solidFill>
                <a:latin typeface="+mn-lt"/>
                <a:ea typeface="+mn-ea"/>
                <a:cs typeface="+mn-cs"/>
              </a:defRPr>
            </a:lvl2pPr>
            <a:lvl3pPr marL="542925" indent="0" algn="l"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l"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00" i="0" dirty="0">
                <a:solidFill>
                  <a:schemeClr val="dk1"/>
                </a:solidFill>
                <a:latin typeface="Futura PT Book" panose="020B0502020204020303" pitchFamily="34" charset="77"/>
                <a:cs typeface="Poppins"/>
              </a:rPr>
              <a:t>Source: Ipsos iris Establishment Survey, December 2022, N=14,593 P14+</a:t>
            </a:r>
            <a:endParaRPr lang="en-AU" sz="900" i="0" dirty="0">
              <a:solidFill>
                <a:schemeClr val="dk1"/>
              </a:solidFill>
              <a:latin typeface="Futura PT Book" panose="020B0502020204020303" pitchFamily="34" charset="77"/>
              <a:cs typeface="Poppins"/>
            </a:endParaRPr>
          </a:p>
        </p:txBody>
      </p:sp>
    </p:spTree>
    <p:extLst>
      <p:ext uri="{BB962C8B-B14F-4D97-AF65-F5344CB8AC3E}">
        <p14:creationId xmlns:p14="http://schemas.microsoft.com/office/powerpoint/2010/main" val="1965111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8" name="Rectangle 7">
            <a:extLst>
              <a:ext uri="{FF2B5EF4-FFF2-40B4-BE49-F238E27FC236}">
                <a16:creationId xmlns:a16="http://schemas.microsoft.com/office/drawing/2014/main" id="{7B5BC1B0-52F3-5CBE-8BD8-94D77EB8659C}"/>
              </a:ext>
            </a:extLst>
          </p:cNvPr>
          <p:cNvSpPr/>
          <p:nvPr/>
        </p:nvSpPr>
        <p:spPr>
          <a:xfrm>
            <a:off x="-24765" y="6287090"/>
            <a:ext cx="12237361" cy="5830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7013F7BE-2A21-D651-E4B3-49748792BE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4253" y="6231690"/>
            <a:ext cx="543354" cy="724472"/>
          </a:xfrm>
          <a:prstGeom prst="rect">
            <a:avLst/>
          </a:prstGeom>
        </p:spPr>
      </p:pic>
      <p:sp>
        <p:nvSpPr>
          <p:cNvPr id="5" name="Google Shape;50;p2">
            <a:extLst>
              <a:ext uri="{FF2B5EF4-FFF2-40B4-BE49-F238E27FC236}">
                <a16:creationId xmlns:a16="http://schemas.microsoft.com/office/drawing/2014/main" id="{583B756E-BE09-9ADE-A9D9-AE54DB03DAC1}"/>
              </a:ext>
            </a:extLst>
          </p:cNvPr>
          <p:cNvSpPr txBox="1">
            <a:spLocks noGrp="1"/>
          </p:cNvSpPr>
          <p:nvPr>
            <p:ph type="title"/>
          </p:nvPr>
        </p:nvSpPr>
        <p:spPr>
          <a:xfrm>
            <a:off x="692473" y="506894"/>
            <a:ext cx="10084112" cy="724472"/>
          </a:xfrm>
          <a:prstGeom prst="rect">
            <a:avLst/>
          </a:prstGeom>
          <a:noFill/>
          <a:ln>
            <a:noFill/>
          </a:ln>
        </p:spPr>
        <p:txBody>
          <a:bodyPr spcFirstLastPara="1" wrap="square" lIns="0" tIns="0" rIns="0" bIns="0" anchor="t" anchorCtr="0">
            <a:normAutofit/>
          </a:bodyPr>
          <a:lstStyle/>
          <a:p>
            <a:pPr>
              <a:buSzPts val="4200"/>
            </a:pPr>
            <a:r>
              <a:rPr lang="en-US" sz="2800" b="1" dirty="0">
                <a:latin typeface="Futura PT Demi" panose="020B0502020204020303" pitchFamily="34" charset="77"/>
              </a:rPr>
              <a:t>online advertising expenditure market CY 2022</a:t>
            </a:r>
          </a:p>
        </p:txBody>
      </p:sp>
      <p:pic>
        <p:nvPicPr>
          <p:cNvPr id="11" name="Picture 10">
            <a:extLst>
              <a:ext uri="{FF2B5EF4-FFF2-40B4-BE49-F238E27FC236}">
                <a16:creationId xmlns:a16="http://schemas.microsoft.com/office/drawing/2014/main" id="{A90E86A4-ABFB-9FB3-C6D6-165CEE43CC0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79715" y="1026258"/>
            <a:ext cx="10003054" cy="5205432"/>
          </a:xfrm>
          <a:prstGeom prst="rect">
            <a:avLst/>
          </a:prstGeom>
        </p:spPr>
      </p:pic>
      <p:sp>
        <p:nvSpPr>
          <p:cNvPr id="15" name="Google Shape;119;p6">
            <a:extLst>
              <a:ext uri="{FF2B5EF4-FFF2-40B4-BE49-F238E27FC236}">
                <a16:creationId xmlns:a16="http://schemas.microsoft.com/office/drawing/2014/main" id="{7FA61043-7477-C610-E7D9-6970DD407312}"/>
              </a:ext>
            </a:extLst>
          </p:cNvPr>
          <p:cNvSpPr txBox="1"/>
          <p:nvPr/>
        </p:nvSpPr>
        <p:spPr>
          <a:xfrm>
            <a:off x="1041724" y="6468880"/>
            <a:ext cx="10094906" cy="507791"/>
          </a:xfrm>
          <a:prstGeom prst="rect">
            <a:avLst/>
          </a:prstGeom>
          <a:noFill/>
          <a:ln>
            <a:noFill/>
          </a:ln>
        </p:spPr>
        <p:txBody>
          <a:bodyPr spcFirstLastPara="1" wrap="square" lIns="91425" tIns="45700" rIns="91425" bIns="45700" anchor="t" anchorCtr="0">
            <a:spAutoFit/>
          </a:bodyPr>
          <a:lstStyle/>
          <a:p>
            <a:r>
              <a:rPr lang="en-US" sz="900" dirty="0">
                <a:solidFill>
                  <a:schemeClr val="dk1"/>
                </a:solidFill>
                <a:latin typeface="Futura PT Book" panose="020B0502020204020303" pitchFamily="34" charset="77"/>
                <a:ea typeface="Poppins"/>
                <a:cs typeface="Poppins"/>
                <a:sym typeface="Poppins"/>
              </a:rPr>
              <a:t>Source:</a:t>
            </a:r>
            <a:r>
              <a:rPr lang="en-US" sz="900" dirty="0">
                <a:solidFill>
                  <a:schemeClr val="dk1"/>
                </a:solidFill>
                <a:latin typeface="Futura PT Book" panose="020B0502020204020303" pitchFamily="34" charset="0"/>
                <a:cs typeface="Poppins"/>
              </a:rPr>
              <a:t> </a:t>
            </a:r>
            <a:r>
              <a:rPr lang="en-US" sz="900" b="0" i="0" u="sng" dirty="0">
                <a:solidFill>
                  <a:srgbClr val="EE3226"/>
                </a:solidFill>
                <a:effectLst/>
                <a:latin typeface="Futura PT Book" panose="020B0502020204020303" pitchFamily="34" charset="0"/>
                <a:hlinkClick r:id="rId5"/>
              </a:rPr>
              <a:t>IAB Australia Online Advertising Expenditure Report</a:t>
            </a:r>
            <a:r>
              <a:rPr lang="en-US" sz="900" b="0" i="0" dirty="0">
                <a:solidFill>
                  <a:srgbClr val="333333"/>
                </a:solidFill>
                <a:effectLst/>
                <a:latin typeface="Futura PT Book" panose="020B0502020204020303" pitchFamily="34" charset="0"/>
              </a:rPr>
              <a:t> (</a:t>
            </a:r>
            <a:r>
              <a:rPr lang="en-US" sz="900" dirty="0">
                <a:solidFill>
                  <a:schemeClr val="dk1"/>
                </a:solidFill>
                <a:latin typeface="Futura PT Book" panose="020B0502020204020303" pitchFamily="34" charset="77"/>
                <a:cs typeface="Poppins"/>
              </a:rPr>
              <a:t>OAER) prepared by PwC Australia.</a:t>
            </a:r>
            <a:endParaRPr lang="en-AU" sz="900" dirty="0">
              <a:solidFill>
                <a:schemeClr val="dk1"/>
              </a:solidFill>
              <a:latin typeface="Futura PT Book" panose="020B0502020204020303" pitchFamily="34" charset="77"/>
              <a:cs typeface="Poppins"/>
            </a:endParaRPr>
          </a:p>
          <a:p>
            <a:pPr marL="0" marR="0" lvl="0" indent="0" algn="l" rtl="0">
              <a:spcBef>
                <a:spcPts val="0"/>
              </a:spcBef>
              <a:spcAft>
                <a:spcPts val="0"/>
              </a:spcAft>
              <a:buNone/>
            </a:pPr>
            <a:endParaRPr dirty="0">
              <a:latin typeface="Futura PT Book" panose="020B0502020204020303" pitchFamily="34" charset="77"/>
            </a:endParaRPr>
          </a:p>
        </p:txBody>
      </p:sp>
    </p:spTree>
    <p:extLst>
      <p:ext uri="{BB962C8B-B14F-4D97-AF65-F5344CB8AC3E}">
        <p14:creationId xmlns:p14="http://schemas.microsoft.com/office/powerpoint/2010/main" val="2070151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8" name="Rectangle 7">
            <a:extLst>
              <a:ext uri="{FF2B5EF4-FFF2-40B4-BE49-F238E27FC236}">
                <a16:creationId xmlns:a16="http://schemas.microsoft.com/office/drawing/2014/main" id="{7B5BC1B0-52F3-5CBE-8BD8-94D77EB8659C}"/>
              </a:ext>
            </a:extLst>
          </p:cNvPr>
          <p:cNvSpPr/>
          <p:nvPr/>
        </p:nvSpPr>
        <p:spPr>
          <a:xfrm>
            <a:off x="-24765" y="6287090"/>
            <a:ext cx="12237361" cy="5830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7013F7BE-2A21-D651-E4B3-49748792BE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4253" y="6231690"/>
            <a:ext cx="543354" cy="724472"/>
          </a:xfrm>
          <a:prstGeom prst="rect">
            <a:avLst/>
          </a:prstGeom>
        </p:spPr>
      </p:pic>
      <p:sp>
        <p:nvSpPr>
          <p:cNvPr id="5" name="Google Shape;50;p2">
            <a:extLst>
              <a:ext uri="{FF2B5EF4-FFF2-40B4-BE49-F238E27FC236}">
                <a16:creationId xmlns:a16="http://schemas.microsoft.com/office/drawing/2014/main" id="{583B756E-BE09-9ADE-A9D9-AE54DB03DAC1}"/>
              </a:ext>
            </a:extLst>
          </p:cNvPr>
          <p:cNvSpPr txBox="1">
            <a:spLocks noGrp="1"/>
          </p:cNvSpPr>
          <p:nvPr>
            <p:ph type="title"/>
          </p:nvPr>
        </p:nvSpPr>
        <p:spPr>
          <a:xfrm>
            <a:off x="692473" y="506894"/>
            <a:ext cx="10084112" cy="724472"/>
          </a:xfrm>
          <a:prstGeom prst="rect">
            <a:avLst/>
          </a:prstGeom>
          <a:noFill/>
          <a:ln>
            <a:noFill/>
          </a:ln>
        </p:spPr>
        <p:txBody>
          <a:bodyPr spcFirstLastPara="1" wrap="square" lIns="0" tIns="0" rIns="0" bIns="0" anchor="t" anchorCtr="0">
            <a:normAutofit/>
          </a:bodyPr>
          <a:lstStyle/>
          <a:p>
            <a:pPr>
              <a:buSzPts val="4200"/>
            </a:pPr>
            <a:r>
              <a:rPr lang="en-US" sz="2800" b="1" dirty="0">
                <a:latin typeface="Futura PT Demi" panose="020B0502020204020303" pitchFamily="34" charset="77"/>
              </a:rPr>
              <a:t>online advertising expenditure market trend</a:t>
            </a:r>
          </a:p>
        </p:txBody>
      </p:sp>
      <p:sp>
        <p:nvSpPr>
          <p:cNvPr id="15" name="Google Shape;119;p6">
            <a:extLst>
              <a:ext uri="{FF2B5EF4-FFF2-40B4-BE49-F238E27FC236}">
                <a16:creationId xmlns:a16="http://schemas.microsoft.com/office/drawing/2014/main" id="{7FA61043-7477-C610-E7D9-6970DD407312}"/>
              </a:ext>
            </a:extLst>
          </p:cNvPr>
          <p:cNvSpPr txBox="1"/>
          <p:nvPr/>
        </p:nvSpPr>
        <p:spPr>
          <a:xfrm>
            <a:off x="877607" y="6425544"/>
            <a:ext cx="10094906" cy="369291"/>
          </a:xfrm>
          <a:prstGeom prst="rect">
            <a:avLst/>
          </a:prstGeom>
          <a:noFill/>
          <a:ln>
            <a:noFill/>
          </a:ln>
        </p:spPr>
        <p:txBody>
          <a:bodyPr spcFirstLastPara="1" wrap="square" lIns="91425" tIns="45700" rIns="91425" bIns="45700" anchor="t" anchorCtr="0">
            <a:spAutoFit/>
          </a:bodyPr>
          <a:lstStyle/>
          <a:p>
            <a:r>
              <a:rPr lang="en-US" sz="900" dirty="0">
                <a:solidFill>
                  <a:schemeClr val="dk1"/>
                </a:solidFill>
                <a:latin typeface="Futura PT Book" panose="020B0502020204020303" pitchFamily="34" charset="77"/>
                <a:ea typeface="Poppins"/>
                <a:cs typeface="Poppins"/>
                <a:sym typeface="Poppins"/>
              </a:rPr>
              <a:t>Source:</a:t>
            </a:r>
            <a:r>
              <a:rPr lang="en-US" sz="900" dirty="0">
                <a:solidFill>
                  <a:schemeClr val="dk1"/>
                </a:solidFill>
                <a:latin typeface="Futura PT Book" panose="020B0502020204020303" pitchFamily="34" charset="0"/>
                <a:cs typeface="Poppins"/>
              </a:rPr>
              <a:t> </a:t>
            </a:r>
            <a:r>
              <a:rPr lang="en-US" sz="900" b="0" i="0" u="sng" dirty="0">
                <a:solidFill>
                  <a:srgbClr val="EE3226"/>
                </a:solidFill>
                <a:effectLst/>
                <a:latin typeface="Futura PT Book" panose="020B0502020204020303" pitchFamily="34" charset="0"/>
                <a:hlinkClick r:id="rId4"/>
              </a:rPr>
              <a:t>IAB Australia Online Advertising Expenditure Report</a:t>
            </a:r>
            <a:r>
              <a:rPr lang="en-US" sz="900" b="0" i="0" dirty="0">
                <a:solidFill>
                  <a:srgbClr val="333333"/>
                </a:solidFill>
                <a:effectLst/>
                <a:latin typeface="Futura PT Book" panose="020B0502020204020303" pitchFamily="34" charset="0"/>
              </a:rPr>
              <a:t> (</a:t>
            </a:r>
            <a:r>
              <a:rPr lang="en-US" sz="900" dirty="0">
                <a:solidFill>
                  <a:schemeClr val="dk1"/>
                </a:solidFill>
                <a:latin typeface="Futura PT Book" panose="020B0502020204020303" pitchFamily="34" charset="77"/>
                <a:cs typeface="Poppins"/>
              </a:rPr>
              <a:t>OAER) prepared by PwC Australia.</a:t>
            </a:r>
            <a:br>
              <a:rPr lang="en-US" sz="900" dirty="0">
                <a:solidFill>
                  <a:schemeClr val="dk1"/>
                </a:solidFill>
                <a:latin typeface="Futura PT Book" panose="020B0502020204020303" pitchFamily="34" charset="77"/>
                <a:cs typeface="Poppins"/>
              </a:rPr>
            </a:br>
            <a:r>
              <a:rPr lang="en-US" sz="900" dirty="0">
                <a:solidFill>
                  <a:schemeClr val="dk1"/>
                </a:solidFill>
                <a:latin typeface="Futura PT Book" panose="020B0502020204020303" pitchFamily="34" charset="77"/>
                <a:cs typeface="Poppins"/>
              </a:rPr>
              <a:t>Note: General display revenues of Guardian News and Media Limited, Daily Mail Australia, Snapchat and Spotify were introduced from 2018. Growth trends will be impacted by the addition of these contributors. </a:t>
            </a:r>
            <a:endParaRPr sz="900" dirty="0">
              <a:solidFill>
                <a:schemeClr val="dk1"/>
              </a:solidFill>
              <a:latin typeface="Futura PT Book" panose="020B0502020204020303" pitchFamily="34" charset="77"/>
              <a:cs typeface="Poppins"/>
            </a:endParaRPr>
          </a:p>
        </p:txBody>
      </p:sp>
      <p:sp>
        <p:nvSpPr>
          <p:cNvPr id="3" name="Content Placeholder 2">
            <a:extLst>
              <a:ext uri="{FF2B5EF4-FFF2-40B4-BE49-F238E27FC236}">
                <a16:creationId xmlns:a16="http://schemas.microsoft.com/office/drawing/2014/main" id="{2EAFE844-D2BB-49EE-2C72-416E37390873}"/>
              </a:ext>
            </a:extLst>
          </p:cNvPr>
          <p:cNvSpPr txBox="1">
            <a:spLocks/>
          </p:cNvSpPr>
          <p:nvPr/>
        </p:nvSpPr>
        <p:spPr>
          <a:xfrm>
            <a:off x="3172048" y="1628775"/>
            <a:ext cx="7867651" cy="481346"/>
          </a:xfrm>
          <a:prstGeom prst="rect">
            <a:avLst/>
          </a:prstGeom>
        </p:spPr>
        <p:txBody>
          <a:bodyPr vert="horz" wrap="square"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Futura PT Bold" panose="020B05020202040203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Futura PT Bold" panose="020B05020202040203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utura PT Book" panose="020B05020202040203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PT Book" panose="020B05020202040203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PT Book" panose="020B05020202040203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latin typeface="Futura PT Demi" panose="020B0502020204020303" pitchFamily="34" charset="77"/>
              </a:rPr>
              <a:t>online advertising expenditure by quarter $ million</a:t>
            </a:r>
            <a:br>
              <a:rPr lang="en-US" sz="1600" dirty="0">
                <a:latin typeface="Futura PT Demi" panose="020B0502020204020303" pitchFamily="34" charset="77"/>
              </a:rPr>
            </a:br>
            <a:r>
              <a:rPr lang="en-US" sz="1600" dirty="0">
                <a:latin typeface="Futura PT Demi" panose="020B0502020204020303" pitchFamily="34" charset="77"/>
              </a:rPr>
              <a:t>and year on year change</a:t>
            </a:r>
            <a:endParaRPr lang="en-US" sz="1400" b="0" dirty="0">
              <a:latin typeface="Futura PT Book" panose="020B0502020204020303" pitchFamily="34" charset="77"/>
            </a:endParaRPr>
          </a:p>
        </p:txBody>
      </p:sp>
      <p:sp>
        <p:nvSpPr>
          <p:cNvPr id="4" name="Google Shape;117;p6">
            <a:extLst>
              <a:ext uri="{FF2B5EF4-FFF2-40B4-BE49-F238E27FC236}">
                <a16:creationId xmlns:a16="http://schemas.microsoft.com/office/drawing/2014/main" id="{37457C06-D6D6-97CE-1791-3089B308A5C8}"/>
              </a:ext>
            </a:extLst>
          </p:cNvPr>
          <p:cNvSpPr txBox="1"/>
          <p:nvPr/>
        </p:nvSpPr>
        <p:spPr>
          <a:xfrm>
            <a:off x="740513" y="2413954"/>
            <a:ext cx="2115082" cy="1375091"/>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1600"/>
              <a:buFont typeface="Arial"/>
              <a:buNone/>
            </a:pPr>
            <a:r>
              <a:rPr lang="en-US" sz="2800" dirty="0">
                <a:solidFill>
                  <a:srgbClr val="F04B4A"/>
                </a:solidFill>
                <a:latin typeface="Futura PT Bold" panose="020B0902020204020203" pitchFamily="34" charset="0"/>
                <a:cs typeface="Poppins"/>
                <a:sym typeface="Poppins"/>
              </a:rPr>
              <a:t>$14.2 billion</a:t>
            </a:r>
            <a:br>
              <a:rPr lang="en-US" sz="1600" dirty="0">
                <a:solidFill>
                  <a:schemeClr val="dk1"/>
                </a:solidFill>
                <a:latin typeface="Futura PT Book" panose="020B0502020204020303" pitchFamily="34" charset="77"/>
                <a:cs typeface="Poppins"/>
                <a:sym typeface="Poppins"/>
              </a:rPr>
            </a:br>
            <a:r>
              <a:rPr lang="en-US" sz="1600" dirty="0">
                <a:solidFill>
                  <a:schemeClr val="dk1"/>
                </a:solidFill>
                <a:latin typeface="Futura PT Book" panose="020B0502020204020303" pitchFamily="34" charset="77"/>
                <a:cs typeface="Poppins"/>
                <a:sym typeface="Poppins"/>
              </a:rPr>
              <a:t>online ad market CY22.</a:t>
            </a:r>
          </a:p>
          <a:p>
            <a:pPr marL="0" marR="0" lvl="0" indent="0" algn="l" rtl="0">
              <a:lnSpc>
                <a:spcPct val="90000"/>
              </a:lnSpc>
              <a:spcBef>
                <a:spcPts val="0"/>
              </a:spcBef>
              <a:spcAft>
                <a:spcPts val="0"/>
              </a:spcAft>
              <a:buClr>
                <a:schemeClr val="dk1"/>
              </a:buClr>
              <a:buSzPts val="1600"/>
              <a:buFont typeface="Arial"/>
              <a:buNone/>
            </a:pPr>
            <a:endParaRPr lang="en-US" sz="1600" dirty="0">
              <a:solidFill>
                <a:schemeClr val="dk1"/>
              </a:solidFill>
              <a:latin typeface="Futura PT Book" panose="020B0502020204020303" pitchFamily="34" charset="77"/>
              <a:cs typeface="Poppins"/>
              <a:sym typeface="Poppins"/>
            </a:endParaRPr>
          </a:p>
          <a:p>
            <a:pPr marL="0" marR="0" lvl="0" indent="0" algn="l" rtl="0">
              <a:lnSpc>
                <a:spcPct val="90000"/>
              </a:lnSpc>
              <a:spcBef>
                <a:spcPts val="0"/>
              </a:spcBef>
              <a:spcAft>
                <a:spcPts val="0"/>
              </a:spcAft>
              <a:buClr>
                <a:schemeClr val="dk1"/>
              </a:buClr>
              <a:buSzPts val="1600"/>
              <a:buFont typeface="Arial"/>
              <a:buNone/>
            </a:pPr>
            <a:r>
              <a:rPr lang="en-US" sz="1600" dirty="0">
                <a:solidFill>
                  <a:schemeClr val="dk1"/>
                </a:solidFill>
                <a:latin typeface="Futura PT Book" panose="020B0502020204020303" pitchFamily="34" charset="77"/>
                <a:cs typeface="Poppins"/>
                <a:sym typeface="Poppins"/>
              </a:rPr>
              <a:t>9% growth year on year.</a:t>
            </a:r>
          </a:p>
          <a:p>
            <a:pPr marL="0" marR="0" lvl="0" indent="0" algn="l" rtl="0">
              <a:lnSpc>
                <a:spcPct val="90000"/>
              </a:lnSpc>
              <a:spcBef>
                <a:spcPts val="0"/>
              </a:spcBef>
              <a:spcAft>
                <a:spcPts val="0"/>
              </a:spcAft>
              <a:buClr>
                <a:schemeClr val="dk1"/>
              </a:buClr>
              <a:buSzPts val="1600"/>
              <a:buFont typeface="Arial"/>
              <a:buNone/>
            </a:pPr>
            <a:r>
              <a:rPr lang="en-US" sz="1600" dirty="0">
                <a:solidFill>
                  <a:schemeClr val="dk1"/>
                </a:solidFill>
                <a:latin typeface="Futura PT Book" panose="020B0502020204020303" pitchFamily="34" charset="77"/>
                <a:cs typeface="Poppins"/>
                <a:sym typeface="Poppins"/>
              </a:rPr>
              <a:t>48% growth from 2020. </a:t>
            </a:r>
            <a:endParaRPr dirty="0">
              <a:latin typeface="Futura PT Book" panose="020B0502020204020303" pitchFamily="34" charset="77"/>
            </a:endParaRPr>
          </a:p>
        </p:txBody>
      </p:sp>
      <p:sp>
        <p:nvSpPr>
          <p:cNvPr id="6" name="Rectangle 5">
            <a:extLst>
              <a:ext uri="{FF2B5EF4-FFF2-40B4-BE49-F238E27FC236}">
                <a16:creationId xmlns:a16="http://schemas.microsoft.com/office/drawing/2014/main" id="{0B96F826-104B-0F7E-00E0-E889F4002513}"/>
              </a:ext>
            </a:extLst>
          </p:cNvPr>
          <p:cNvSpPr/>
          <p:nvPr/>
        </p:nvSpPr>
        <p:spPr>
          <a:xfrm>
            <a:off x="665017" y="2202856"/>
            <a:ext cx="2190578" cy="45719"/>
          </a:xfrm>
          <a:prstGeom prst="rect">
            <a:avLst/>
          </a:prstGeom>
          <a:solidFill>
            <a:srgbClr val="F04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990F901-BC03-0979-0A6F-5F991FBA4042}"/>
              </a:ext>
            </a:extLst>
          </p:cNvPr>
          <p:cNvSpPr/>
          <p:nvPr/>
        </p:nvSpPr>
        <p:spPr>
          <a:xfrm>
            <a:off x="665017" y="3927499"/>
            <a:ext cx="2190578" cy="45719"/>
          </a:xfrm>
          <a:prstGeom prst="rect">
            <a:avLst/>
          </a:prstGeom>
          <a:solidFill>
            <a:srgbClr val="F04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hart 8">
            <a:extLst>
              <a:ext uri="{FF2B5EF4-FFF2-40B4-BE49-F238E27FC236}">
                <a16:creationId xmlns:a16="http://schemas.microsoft.com/office/drawing/2014/main" id="{3164903C-6D30-9623-704F-58CC77F78AD1}"/>
              </a:ext>
            </a:extLst>
          </p:cNvPr>
          <p:cNvGraphicFramePr>
            <a:graphicFrameLocks/>
          </p:cNvGraphicFramePr>
          <p:nvPr>
            <p:extLst>
              <p:ext uri="{D42A27DB-BD31-4B8C-83A1-F6EECF244321}">
                <p14:modId xmlns:p14="http://schemas.microsoft.com/office/powerpoint/2010/main" val="3517347218"/>
              </p:ext>
            </p:extLst>
          </p:nvPr>
        </p:nvGraphicFramePr>
        <p:xfrm>
          <a:off x="3172048" y="1796733"/>
          <a:ext cx="7867651" cy="4079867"/>
        </p:xfrm>
        <a:graphic>
          <a:graphicData uri="http://schemas.openxmlformats.org/drawingml/2006/chart">
            <c:chart xmlns:c="http://schemas.openxmlformats.org/drawingml/2006/chart" xmlns:r="http://schemas.openxmlformats.org/officeDocument/2006/relationships" r:id="rId5"/>
          </a:graphicData>
        </a:graphic>
      </p:graphicFrame>
      <p:cxnSp>
        <p:nvCxnSpPr>
          <p:cNvPr id="11" name="Straight Connector 10">
            <a:extLst>
              <a:ext uri="{FF2B5EF4-FFF2-40B4-BE49-F238E27FC236}">
                <a16:creationId xmlns:a16="http://schemas.microsoft.com/office/drawing/2014/main" id="{10B78F47-22E0-4E7B-C2F1-B9CDBA727D9A}"/>
              </a:ext>
            </a:extLst>
          </p:cNvPr>
          <p:cNvCxnSpPr/>
          <p:nvPr/>
        </p:nvCxnSpPr>
        <p:spPr>
          <a:xfrm>
            <a:off x="5635596" y="2634836"/>
            <a:ext cx="0" cy="3119104"/>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7147F0F9-7799-E492-78D0-1EAA5C45A8C6}"/>
              </a:ext>
            </a:extLst>
          </p:cNvPr>
          <p:cNvSpPr txBox="1"/>
          <p:nvPr/>
        </p:nvSpPr>
        <p:spPr>
          <a:xfrm>
            <a:off x="4739799" y="3455208"/>
            <a:ext cx="720090" cy="307777"/>
          </a:xfrm>
          <a:prstGeom prst="rect">
            <a:avLst/>
          </a:prstGeom>
          <a:noFill/>
        </p:spPr>
        <p:txBody>
          <a:bodyPr wrap="square" rtlCol="0">
            <a:spAutoFit/>
          </a:bodyPr>
          <a:lstStyle/>
          <a:p>
            <a:pPr algn="ctr"/>
            <a:r>
              <a:rPr lang="en-US" sz="1400" dirty="0">
                <a:latin typeface="Futura PT Book" panose="020B0502020204020303" pitchFamily="34" charset="0"/>
              </a:rPr>
              <a:t>7.0%</a:t>
            </a:r>
            <a:endParaRPr lang="en-AU" sz="1400" dirty="0">
              <a:latin typeface="Futura PT Book" panose="020B0502020204020303" pitchFamily="34" charset="0"/>
            </a:endParaRPr>
          </a:p>
        </p:txBody>
      </p:sp>
      <p:sp>
        <p:nvSpPr>
          <p:cNvPr id="14" name="TextBox 13">
            <a:extLst>
              <a:ext uri="{FF2B5EF4-FFF2-40B4-BE49-F238E27FC236}">
                <a16:creationId xmlns:a16="http://schemas.microsoft.com/office/drawing/2014/main" id="{7B17F26F-2AAD-6BCD-4081-D7E2679AE941}"/>
              </a:ext>
            </a:extLst>
          </p:cNvPr>
          <p:cNvSpPr txBox="1"/>
          <p:nvPr/>
        </p:nvSpPr>
        <p:spPr>
          <a:xfrm>
            <a:off x="5778754" y="3261075"/>
            <a:ext cx="720090" cy="307777"/>
          </a:xfrm>
          <a:prstGeom prst="rect">
            <a:avLst/>
          </a:prstGeom>
          <a:noFill/>
        </p:spPr>
        <p:txBody>
          <a:bodyPr wrap="square" rtlCol="0">
            <a:spAutoFit/>
          </a:bodyPr>
          <a:lstStyle/>
          <a:p>
            <a:pPr algn="ctr"/>
            <a:r>
              <a:rPr lang="en-US" sz="1400" dirty="0">
                <a:latin typeface="Futura PT Book" panose="020B0502020204020303" pitchFamily="34" charset="0"/>
              </a:rPr>
              <a:t>11.6%</a:t>
            </a:r>
            <a:endParaRPr lang="en-AU" sz="1400" dirty="0">
              <a:latin typeface="Futura PT Book" panose="020B0502020204020303" pitchFamily="34" charset="0"/>
            </a:endParaRPr>
          </a:p>
        </p:txBody>
      </p:sp>
      <p:sp>
        <p:nvSpPr>
          <p:cNvPr id="16" name="TextBox 15">
            <a:extLst>
              <a:ext uri="{FF2B5EF4-FFF2-40B4-BE49-F238E27FC236}">
                <a16:creationId xmlns:a16="http://schemas.microsoft.com/office/drawing/2014/main" id="{66C6A5B6-5C45-FDBD-B84D-FD576C5DF93C}"/>
              </a:ext>
            </a:extLst>
          </p:cNvPr>
          <p:cNvSpPr txBox="1"/>
          <p:nvPr/>
        </p:nvSpPr>
        <p:spPr>
          <a:xfrm>
            <a:off x="6839957" y="3147431"/>
            <a:ext cx="720090" cy="307777"/>
          </a:xfrm>
          <a:prstGeom prst="rect">
            <a:avLst/>
          </a:prstGeom>
          <a:noFill/>
        </p:spPr>
        <p:txBody>
          <a:bodyPr wrap="square" rtlCol="0">
            <a:spAutoFit/>
          </a:bodyPr>
          <a:lstStyle/>
          <a:p>
            <a:pPr algn="ctr"/>
            <a:r>
              <a:rPr lang="en-US" sz="1400" dirty="0">
                <a:latin typeface="Futura PT Book" panose="020B0502020204020303" pitchFamily="34" charset="0"/>
              </a:rPr>
              <a:t>5.6%</a:t>
            </a:r>
            <a:endParaRPr lang="en-AU" sz="1400" dirty="0">
              <a:latin typeface="Futura PT Book" panose="020B0502020204020303" pitchFamily="34" charset="0"/>
            </a:endParaRPr>
          </a:p>
        </p:txBody>
      </p:sp>
      <p:sp>
        <p:nvSpPr>
          <p:cNvPr id="17" name="TextBox 16">
            <a:extLst>
              <a:ext uri="{FF2B5EF4-FFF2-40B4-BE49-F238E27FC236}">
                <a16:creationId xmlns:a16="http://schemas.microsoft.com/office/drawing/2014/main" id="{8548F91E-979C-92D3-7065-D8DBAA90FFB5}"/>
              </a:ext>
            </a:extLst>
          </p:cNvPr>
          <p:cNvSpPr txBox="1"/>
          <p:nvPr/>
        </p:nvSpPr>
        <p:spPr>
          <a:xfrm>
            <a:off x="7897983" y="3095163"/>
            <a:ext cx="720090" cy="307777"/>
          </a:xfrm>
          <a:prstGeom prst="rect">
            <a:avLst/>
          </a:prstGeom>
          <a:noFill/>
        </p:spPr>
        <p:txBody>
          <a:bodyPr wrap="square" rtlCol="0">
            <a:spAutoFit/>
          </a:bodyPr>
          <a:lstStyle/>
          <a:p>
            <a:pPr algn="ctr"/>
            <a:r>
              <a:rPr lang="en-US" sz="1400" dirty="0">
                <a:latin typeface="Futura PT Book" panose="020B0502020204020303" pitchFamily="34" charset="0"/>
              </a:rPr>
              <a:t>2.5%</a:t>
            </a:r>
            <a:endParaRPr lang="en-AU" sz="1400" dirty="0">
              <a:latin typeface="Futura PT Book" panose="020B0502020204020303" pitchFamily="34" charset="0"/>
            </a:endParaRPr>
          </a:p>
        </p:txBody>
      </p:sp>
      <p:sp>
        <p:nvSpPr>
          <p:cNvPr id="19" name="TextBox 18">
            <a:extLst>
              <a:ext uri="{FF2B5EF4-FFF2-40B4-BE49-F238E27FC236}">
                <a16:creationId xmlns:a16="http://schemas.microsoft.com/office/drawing/2014/main" id="{7F7768C7-831A-F24A-605C-0B00254E2F27}"/>
              </a:ext>
            </a:extLst>
          </p:cNvPr>
          <p:cNvSpPr txBox="1"/>
          <p:nvPr/>
        </p:nvSpPr>
        <p:spPr>
          <a:xfrm>
            <a:off x="8939036" y="2323824"/>
            <a:ext cx="720090" cy="307777"/>
          </a:xfrm>
          <a:prstGeom prst="rect">
            <a:avLst/>
          </a:prstGeom>
          <a:noFill/>
        </p:spPr>
        <p:txBody>
          <a:bodyPr wrap="square" rtlCol="0">
            <a:spAutoFit/>
          </a:bodyPr>
          <a:lstStyle/>
          <a:p>
            <a:pPr algn="ctr"/>
            <a:r>
              <a:rPr lang="en-US" sz="1400" dirty="0">
                <a:latin typeface="Futura PT Book" panose="020B0502020204020303" pitchFamily="34" charset="0"/>
              </a:rPr>
              <a:t>36.0%</a:t>
            </a:r>
            <a:endParaRPr lang="en-AU" sz="1400" dirty="0">
              <a:latin typeface="Futura PT Book" panose="020B0502020204020303" pitchFamily="34" charset="0"/>
            </a:endParaRPr>
          </a:p>
        </p:txBody>
      </p:sp>
      <p:sp>
        <p:nvSpPr>
          <p:cNvPr id="20" name="TextBox 19">
            <a:extLst>
              <a:ext uri="{FF2B5EF4-FFF2-40B4-BE49-F238E27FC236}">
                <a16:creationId xmlns:a16="http://schemas.microsoft.com/office/drawing/2014/main" id="{B28FA6B2-DE1E-584D-B060-F11D77D11E85}"/>
              </a:ext>
            </a:extLst>
          </p:cNvPr>
          <p:cNvSpPr txBox="1"/>
          <p:nvPr/>
        </p:nvSpPr>
        <p:spPr>
          <a:xfrm>
            <a:off x="10008029" y="2071067"/>
            <a:ext cx="720090" cy="307777"/>
          </a:xfrm>
          <a:prstGeom prst="rect">
            <a:avLst/>
          </a:prstGeom>
          <a:noFill/>
        </p:spPr>
        <p:txBody>
          <a:bodyPr wrap="square" rtlCol="0">
            <a:spAutoFit/>
          </a:bodyPr>
          <a:lstStyle/>
          <a:p>
            <a:pPr algn="ctr"/>
            <a:r>
              <a:rPr lang="en-US" sz="1400" dirty="0">
                <a:latin typeface="Futura PT Book" panose="020B0502020204020303" pitchFamily="34" charset="0"/>
              </a:rPr>
              <a:t>9.1%</a:t>
            </a:r>
            <a:endParaRPr lang="en-AU" sz="1400" dirty="0">
              <a:latin typeface="Futura PT Book" panose="020B0502020204020303" pitchFamily="34" charset="0"/>
            </a:endParaRPr>
          </a:p>
        </p:txBody>
      </p:sp>
    </p:spTree>
    <p:extLst>
      <p:ext uri="{BB962C8B-B14F-4D97-AF65-F5344CB8AC3E}">
        <p14:creationId xmlns:p14="http://schemas.microsoft.com/office/powerpoint/2010/main" val="1676393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87F248-00E7-218E-8AE7-BD602084C15F}"/>
              </a:ext>
            </a:extLst>
          </p:cNvPr>
          <p:cNvSpPr/>
          <p:nvPr/>
        </p:nvSpPr>
        <p:spPr>
          <a:xfrm>
            <a:off x="1" y="6290839"/>
            <a:ext cx="12191999" cy="5830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Google Shape;1713;p211">
            <a:extLst>
              <a:ext uri="{FF2B5EF4-FFF2-40B4-BE49-F238E27FC236}">
                <a16:creationId xmlns:a16="http://schemas.microsoft.com/office/drawing/2014/main" id="{69AD5AF7-D4E9-45B2-7276-08253C7B6196}"/>
              </a:ext>
            </a:extLst>
          </p:cNvPr>
          <p:cNvSpPr/>
          <p:nvPr/>
        </p:nvSpPr>
        <p:spPr>
          <a:xfrm>
            <a:off x="6364069" y="3504674"/>
            <a:ext cx="135000" cy="806100"/>
          </a:xfrm>
          <a:prstGeom prst="rect">
            <a:avLst/>
          </a:prstGeom>
          <a:solidFill>
            <a:srgbClr val="FFB6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714;p211">
            <a:extLst>
              <a:ext uri="{FF2B5EF4-FFF2-40B4-BE49-F238E27FC236}">
                <a16:creationId xmlns:a16="http://schemas.microsoft.com/office/drawing/2014/main" id="{EF973DC4-4330-E533-661E-E76BB1A691C6}"/>
              </a:ext>
            </a:extLst>
          </p:cNvPr>
          <p:cNvSpPr txBox="1"/>
          <p:nvPr/>
        </p:nvSpPr>
        <p:spPr>
          <a:xfrm>
            <a:off x="6540635" y="4104265"/>
            <a:ext cx="3140394" cy="203168"/>
          </a:xfrm>
          <a:prstGeom prst="rect">
            <a:avLst/>
          </a:prstGeom>
          <a:noFill/>
          <a:ln>
            <a:noFill/>
          </a:ln>
        </p:spPr>
        <p:txBody>
          <a:bodyPr spcFirstLastPara="1" wrap="square" lIns="0" tIns="0" rIns="0" bIns="0" anchor="t" anchorCtr="0">
            <a:noAutofit/>
          </a:bodyPr>
          <a:lstStyle/>
          <a:p>
            <a:pPr>
              <a:buClr>
                <a:srgbClr val="000000"/>
              </a:buClr>
              <a:buFont typeface="Arial"/>
              <a:buNone/>
            </a:pPr>
            <a:r>
              <a:rPr lang="en-US" sz="1400" b="1" kern="0" dirty="0">
                <a:solidFill>
                  <a:srgbClr val="000000"/>
                </a:solidFill>
                <a:latin typeface="Arial"/>
                <a:cs typeface="Arial"/>
                <a:sym typeface="Arial"/>
              </a:rPr>
              <a:t>Podcast advertising expenditure </a:t>
            </a:r>
            <a:endParaRPr sz="1400" b="1" kern="0" dirty="0">
              <a:solidFill>
                <a:srgbClr val="000000"/>
              </a:solidFill>
              <a:latin typeface="Arial"/>
              <a:cs typeface="Arial"/>
              <a:sym typeface="Arial"/>
            </a:endParaRPr>
          </a:p>
        </p:txBody>
      </p:sp>
      <p:sp>
        <p:nvSpPr>
          <p:cNvPr id="31" name="Google Shape;1715;p211">
            <a:extLst>
              <a:ext uri="{FF2B5EF4-FFF2-40B4-BE49-F238E27FC236}">
                <a16:creationId xmlns:a16="http://schemas.microsoft.com/office/drawing/2014/main" id="{BBE53D28-2CDF-0B99-3598-F15BEBAED5E6}"/>
              </a:ext>
            </a:extLst>
          </p:cNvPr>
          <p:cNvSpPr/>
          <p:nvPr/>
        </p:nvSpPr>
        <p:spPr>
          <a:xfrm>
            <a:off x="6377780" y="4435013"/>
            <a:ext cx="135000" cy="806100"/>
          </a:xfrm>
          <a:prstGeom prst="rect">
            <a:avLst/>
          </a:prstGeom>
          <a:solidFill>
            <a:srgbClr val="D04A0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716;p211">
            <a:extLst>
              <a:ext uri="{FF2B5EF4-FFF2-40B4-BE49-F238E27FC236}">
                <a16:creationId xmlns:a16="http://schemas.microsoft.com/office/drawing/2014/main" id="{2C61C655-F3D2-3380-B709-1FFAB9FB0FC9}"/>
              </a:ext>
            </a:extLst>
          </p:cNvPr>
          <p:cNvSpPr txBox="1"/>
          <p:nvPr/>
        </p:nvSpPr>
        <p:spPr>
          <a:xfrm>
            <a:off x="6540609" y="5101565"/>
            <a:ext cx="3276089" cy="215050"/>
          </a:xfrm>
          <a:prstGeom prst="rect">
            <a:avLst/>
          </a:prstGeom>
          <a:noFill/>
          <a:ln>
            <a:noFill/>
          </a:ln>
        </p:spPr>
        <p:txBody>
          <a:bodyPr spcFirstLastPara="1" wrap="square" lIns="0" tIns="0" rIns="0" bIns="0" anchor="t" anchorCtr="0">
            <a:noAutofit/>
          </a:bodyPr>
          <a:lstStyle/>
          <a:p>
            <a:pPr>
              <a:buClr>
                <a:srgbClr val="000000"/>
              </a:buClr>
              <a:buFont typeface="Arial"/>
              <a:buNone/>
            </a:pPr>
            <a:r>
              <a:rPr lang="en-US" sz="1400" b="1" kern="0" dirty="0">
                <a:solidFill>
                  <a:srgbClr val="000000"/>
                </a:solidFill>
                <a:highlight>
                  <a:srgbClr val="FFFFFF"/>
                </a:highlight>
                <a:latin typeface="Arial"/>
                <a:cs typeface="Arial"/>
                <a:sym typeface="Arial"/>
              </a:rPr>
              <a:t>Streaming advertising expenditure</a:t>
            </a:r>
            <a:endParaRPr sz="1400" b="1" kern="0" dirty="0">
              <a:solidFill>
                <a:srgbClr val="000000"/>
              </a:solidFill>
              <a:latin typeface="Arial"/>
              <a:cs typeface="Arial"/>
              <a:sym typeface="Arial"/>
            </a:endParaRPr>
          </a:p>
        </p:txBody>
      </p:sp>
      <p:sp>
        <p:nvSpPr>
          <p:cNvPr id="33" name="Google Shape;1722;p211">
            <a:extLst>
              <a:ext uri="{FF2B5EF4-FFF2-40B4-BE49-F238E27FC236}">
                <a16:creationId xmlns:a16="http://schemas.microsoft.com/office/drawing/2014/main" id="{5984BA5A-B919-F2FE-367E-C40699F70837}"/>
              </a:ext>
            </a:extLst>
          </p:cNvPr>
          <p:cNvSpPr txBox="1"/>
          <p:nvPr/>
        </p:nvSpPr>
        <p:spPr>
          <a:xfrm>
            <a:off x="6526178" y="1444552"/>
            <a:ext cx="1942957" cy="622017"/>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r>
              <a:rPr lang="en-US" sz="2800" b="1" kern="0" dirty="0">
                <a:solidFill>
                  <a:srgbClr val="DB536A"/>
                </a:solidFill>
                <a:latin typeface="Arial"/>
                <a:cs typeface="Arial"/>
                <a:sym typeface="Arial"/>
              </a:rPr>
              <a:t>$221.2m</a:t>
            </a:r>
            <a:endParaRPr sz="2800" b="1" kern="0" dirty="0">
              <a:solidFill>
                <a:srgbClr val="DB536A"/>
              </a:solidFill>
              <a:latin typeface="Arial"/>
              <a:cs typeface="Arial"/>
              <a:sym typeface="Arial"/>
            </a:endParaRPr>
          </a:p>
        </p:txBody>
      </p:sp>
      <p:sp>
        <p:nvSpPr>
          <p:cNvPr id="34" name="Google Shape;1723;p211">
            <a:extLst>
              <a:ext uri="{FF2B5EF4-FFF2-40B4-BE49-F238E27FC236}">
                <a16:creationId xmlns:a16="http://schemas.microsoft.com/office/drawing/2014/main" id="{F242CD73-5E2C-22F9-BEAF-D4BC554CCA4D}"/>
              </a:ext>
            </a:extLst>
          </p:cNvPr>
          <p:cNvSpPr txBox="1">
            <a:spLocks/>
          </p:cNvSpPr>
          <p:nvPr/>
        </p:nvSpPr>
        <p:spPr>
          <a:xfrm>
            <a:off x="6584135" y="758946"/>
            <a:ext cx="5272585" cy="43037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pPr>
            <a:r>
              <a:rPr lang="en-US" sz="2500" b="1" dirty="0">
                <a:solidFill>
                  <a:schemeClr val="tx1"/>
                </a:solidFill>
                <a:latin typeface="Futura PT Demi" panose="020B0502020204020303" pitchFamily="34" charset="77"/>
                <a:ea typeface="+mj-ea"/>
                <a:cs typeface="+mj-cs"/>
                <a:sym typeface="Arial"/>
              </a:rPr>
              <a:t>The total Australian online audio advertising market in CY22 was</a:t>
            </a:r>
          </a:p>
        </p:txBody>
      </p:sp>
      <p:sp>
        <p:nvSpPr>
          <p:cNvPr id="35" name="Google Shape;1724;p211">
            <a:extLst>
              <a:ext uri="{FF2B5EF4-FFF2-40B4-BE49-F238E27FC236}">
                <a16:creationId xmlns:a16="http://schemas.microsoft.com/office/drawing/2014/main" id="{C6B6A879-E27A-6A44-E3AB-8A1BE8AACD42}"/>
              </a:ext>
            </a:extLst>
          </p:cNvPr>
          <p:cNvSpPr txBox="1">
            <a:spLocks/>
          </p:cNvSpPr>
          <p:nvPr/>
        </p:nvSpPr>
        <p:spPr>
          <a:xfrm>
            <a:off x="6584135" y="2051687"/>
            <a:ext cx="1252657" cy="18971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pPr>
            <a:r>
              <a:rPr lang="en-US" sz="1400" b="1" kern="0">
                <a:latin typeface="Arial"/>
                <a:ea typeface="Arial"/>
                <a:cs typeface="Arial"/>
                <a:sym typeface="Arial"/>
              </a:rPr>
              <a:t>representing </a:t>
            </a:r>
            <a:endParaRPr lang="en-US" sz="1400" b="1" kern="0">
              <a:solidFill>
                <a:srgbClr val="000000"/>
              </a:solidFill>
              <a:latin typeface="Arial"/>
              <a:ea typeface="Arial"/>
              <a:cs typeface="Arial"/>
              <a:sym typeface="Arial"/>
            </a:endParaRPr>
          </a:p>
        </p:txBody>
      </p:sp>
      <p:sp>
        <p:nvSpPr>
          <p:cNvPr id="36" name="Google Shape;1725;p211">
            <a:extLst>
              <a:ext uri="{FF2B5EF4-FFF2-40B4-BE49-F238E27FC236}">
                <a16:creationId xmlns:a16="http://schemas.microsoft.com/office/drawing/2014/main" id="{CC6DE7B2-E521-3820-3345-E538ABAAF12D}"/>
              </a:ext>
            </a:extLst>
          </p:cNvPr>
          <p:cNvSpPr txBox="1"/>
          <p:nvPr/>
        </p:nvSpPr>
        <p:spPr>
          <a:xfrm>
            <a:off x="6529313" y="2285038"/>
            <a:ext cx="1362300" cy="615523"/>
          </a:xfrm>
          <a:prstGeom prst="rect">
            <a:avLst/>
          </a:prstGeom>
          <a:noFill/>
          <a:ln>
            <a:noFill/>
          </a:ln>
        </p:spPr>
        <p:txBody>
          <a:bodyPr spcFirstLastPara="1" wrap="square" lIns="91425" tIns="91425" rIns="91425" bIns="91425" anchor="t" anchorCtr="0">
            <a:spAutoFit/>
          </a:bodyPr>
          <a:lstStyle/>
          <a:p>
            <a:pPr>
              <a:buClr>
                <a:srgbClr val="000000"/>
              </a:buClr>
              <a:buFont typeface="Arial"/>
              <a:buNone/>
            </a:pPr>
            <a:r>
              <a:rPr lang="en-US" sz="2800" b="1" kern="0" dirty="0">
                <a:solidFill>
                  <a:srgbClr val="DB536A"/>
                </a:solidFill>
                <a:latin typeface="Arial"/>
                <a:cs typeface="Arial"/>
                <a:sym typeface="Arial"/>
              </a:rPr>
              <a:t>4.0%</a:t>
            </a:r>
            <a:endParaRPr sz="2800" b="1" kern="0" dirty="0">
              <a:solidFill>
                <a:srgbClr val="DB536A"/>
              </a:solidFill>
              <a:latin typeface="Arial"/>
              <a:cs typeface="Arial"/>
              <a:sym typeface="Arial"/>
            </a:endParaRPr>
          </a:p>
        </p:txBody>
      </p:sp>
      <p:sp>
        <p:nvSpPr>
          <p:cNvPr id="37" name="Google Shape;1726;p211">
            <a:extLst>
              <a:ext uri="{FF2B5EF4-FFF2-40B4-BE49-F238E27FC236}">
                <a16:creationId xmlns:a16="http://schemas.microsoft.com/office/drawing/2014/main" id="{9DFEB1EC-66D2-F0A0-E4B1-DC9CD01E5EBB}"/>
              </a:ext>
            </a:extLst>
          </p:cNvPr>
          <p:cNvSpPr txBox="1">
            <a:spLocks/>
          </p:cNvSpPr>
          <p:nvPr/>
        </p:nvSpPr>
        <p:spPr>
          <a:xfrm>
            <a:off x="6573434" y="2866257"/>
            <a:ext cx="2642700" cy="3075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dk1"/>
              </a:buClr>
              <a:buSzPts val="2400"/>
              <a:buFont typeface="Georgia"/>
              <a:buNone/>
              <a:defRPr sz="2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pPr>
            <a:r>
              <a:rPr lang="en-US" sz="1400" b="1" kern="0" dirty="0">
                <a:latin typeface="Arial"/>
                <a:ea typeface="Arial"/>
                <a:cs typeface="Arial"/>
                <a:sym typeface="Arial"/>
              </a:rPr>
              <a:t>of total CY22 general display advertising expenditure </a:t>
            </a:r>
            <a:endParaRPr lang="en-US" sz="1400" b="1" kern="0" dirty="0">
              <a:solidFill>
                <a:srgbClr val="000000"/>
              </a:solidFill>
              <a:latin typeface="Arial"/>
              <a:ea typeface="Arial"/>
              <a:cs typeface="Arial"/>
              <a:sym typeface="Arial"/>
            </a:endParaRPr>
          </a:p>
        </p:txBody>
      </p:sp>
      <p:grpSp>
        <p:nvGrpSpPr>
          <p:cNvPr id="38" name="Google Shape;1727;p211">
            <a:extLst>
              <a:ext uri="{FF2B5EF4-FFF2-40B4-BE49-F238E27FC236}">
                <a16:creationId xmlns:a16="http://schemas.microsoft.com/office/drawing/2014/main" id="{F1308DAA-8D55-9C98-7921-3D6AA062BFFE}"/>
              </a:ext>
            </a:extLst>
          </p:cNvPr>
          <p:cNvGrpSpPr/>
          <p:nvPr/>
        </p:nvGrpSpPr>
        <p:grpSpPr>
          <a:xfrm>
            <a:off x="1219201" y="478971"/>
            <a:ext cx="4989022" cy="4825055"/>
            <a:chOff x="1364437" y="1993237"/>
            <a:chExt cx="4198625" cy="4184549"/>
          </a:xfrm>
        </p:grpSpPr>
        <p:sp>
          <p:nvSpPr>
            <p:cNvPr id="39" name="Google Shape;1728;p211">
              <a:extLst>
                <a:ext uri="{FF2B5EF4-FFF2-40B4-BE49-F238E27FC236}">
                  <a16:creationId xmlns:a16="http://schemas.microsoft.com/office/drawing/2014/main" id="{952E1690-B342-E449-5FCE-E974F3ADF641}"/>
                </a:ext>
              </a:extLst>
            </p:cNvPr>
            <p:cNvSpPr/>
            <p:nvPr/>
          </p:nvSpPr>
          <p:spPr>
            <a:xfrm>
              <a:off x="1364437" y="1993237"/>
              <a:ext cx="4198625" cy="4184549"/>
            </a:xfrm>
            <a:custGeom>
              <a:avLst/>
              <a:gdLst/>
              <a:ahLst/>
              <a:cxnLst/>
              <a:rect l="l" t="t" r="r" b="b"/>
              <a:pathLst>
                <a:path w="576" h="576" extrusionOk="0">
                  <a:moveTo>
                    <a:pt x="0" y="0"/>
                  </a:moveTo>
                  <a:cubicBezTo>
                    <a:pt x="0" y="576"/>
                    <a:pt x="0" y="576"/>
                    <a:pt x="0" y="576"/>
                  </a:cubicBezTo>
                  <a:cubicBezTo>
                    <a:pt x="179" y="576"/>
                    <a:pt x="179" y="576"/>
                    <a:pt x="179" y="576"/>
                  </a:cubicBezTo>
                  <a:cubicBezTo>
                    <a:pt x="179" y="411"/>
                    <a:pt x="179" y="411"/>
                    <a:pt x="179" y="411"/>
                  </a:cubicBezTo>
                  <a:cubicBezTo>
                    <a:pt x="174" y="408"/>
                    <a:pt x="174" y="408"/>
                    <a:pt x="174" y="408"/>
                  </a:cubicBezTo>
                  <a:cubicBezTo>
                    <a:pt x="130" y="376"/>
                    <a:pt x="104" y="324"/>
                    <a:pt x="104" y="270"/>
                  </a:cubicBezTo>
                  <a:cubicBezTo>
                    <a:pt x="104" y="194"/>
                    <a:pt x="162" y="126"/>
                    <a:pt x="239" y="106"/>
                  </a:cubicBezTo>
                  <a:cubicBezTo>
                    <a:pt x="239" y="207"/>
                    <a:pt x="239" y="207"/>
                    <a:pt x="239" y="207"/>
                  </a:cubicBezTo>
                  <a:cubicBezTo>
                    <a:pt x="206" y="223"/>
                    <a:pt x="184" y="256"/>
                    <a:pt x="184" y="294"/>
                  </a:cubicBezTo>
                  <a:cubicBezTo>
                    <a:pt x="184" y="347"/>
                    <a:pt x="227" y="390"/>
                    <a:pt x="280" y="390"/>
                  </a:cubicBezTo>
                  <a:cubicBezTo>
                    <a:pt x="333" y="390"/>
                    <a:pt x="376" y="347"/>
                    <a:pt x="376" y="294"/>
                  </a:cubicBezTo>
                  <a:cubicBezTo>
                    <a:pt x="376" y="256"/>
                    <a:pt x="354" y="223"/>
                    <a:pt x="320" y="207"/>
                  </a:cubicBezTo>
                  <a:cubicBezTo>
                    <a:pt x="320" y="103"/>
                    <a:pt x="320" y="103"/>
                    <a:pt x="320" y="103"/>
                  </a:cubicBezTo>
                  <a:cubicBezTo>
                    <a:pt x="325" y="104"/>
                    <a:pt x="329" y="105"/>
                    <a:pt x="329" y="105"/>
                  </a:cubicBezTo>
                  <a:cubicBezTo>
                    <a:pt x="420" y="126"/>
                    <a:pt x="448" y="216"/>
                    <a:pt x="478" y="311"/>
                  </a:cubicBezTo>
                  <a:cubicBezTo>
                    <a:pt x="481" y="320"/>
                    <a:pt x="484" y="329"/>
                    <a:pt x="486" y="338"/>
                  </a:cubicBezTo>
                  <a:cubicBezTo>
                    <a:pt x="435" y="338"/>
                    <a:pt x="435" y="338"/>
                    <a:pt x="435" y="338"/>
                  </a:cubicBezTo>
                  <a:cubicBezTo>
                    <a:pt x="435" y="406"/>
                    <a:pt x="435" y="406"/>
                    <a:pt x="435" y="406"/>
                  </a:cubicBezTo>
                  <a:cubicBezTo>
                    <a:pt x="435" y="430"/>
                    <a:pt x="415" y="450"/>
                    <a:pt x="391" y="450"/>
                  </a:cubicBezTo>
                  <a:cubicBezTo>
                    <a:pt x="341" y="450"/>
                    <a:pt x="341" y="450"/>
                    <a:pt x="341" y="450"/>
                  </a:cubicBezTo>
                  <a:cubicBezTo>
                    <a:pt x="341" y="576"/>
                    <a:pt x="341" y="576"/>
                    <a:pt x="341" y="576"/>
                  </a:cubicBezTo>
                  <a:cubicBezTo>
                    <a:pt x="576" y="576"/>
                    <a:pt x="576" y="576"/>
                    <a:pt x="576" y="576"/>
                  </a:cubicBezTo>
                  <a:cubicBezTo>
                    <a:pt x="576" y="0"/>
                    <a:pt x="576" y="0"/>
                    <a:pt x="576" y="0"/>
                  </a:cubicBezTo>
                  <a:lnTo>
                    <a:pt x="0" y="0"/>
                  </a:lnTo>
                  <a:close/>
                  <a:moveTo>
                    <a:pt x="351" y="294"/>
                  </a:moveTo>
                  <a:cubicBezTo>
                    <a:pt x="351" y="334"/>
                    <a:pt x="319" y="366"/>
                    <a:pt x="280" y="366"/>
                  </a:cubicBezTo>
                  <a:cubicBezTo>
                    <a:pt x="240" y="366"/>
                    <a:pt x="208" y="334"/>
                    <a:pt x="208" y="294"/>
                  </a:cubicBezTo>
                  <a:cubicBezTo>
                    <a:pt x="208" y="264"/>
                    <a:pt x="227" y="236"/>
                    <a:pt x="256" y="226"/>
                  </a:cubicBezTo>
                  <a:cubicBezTo>
                    <a:pt x="256" y="226"/>
                    <a:pt x="266" y="223"/>
                    <a:pt x="280" y="223"/>
                  </a:cubicBezTo>
                  <a:cubicBezTo>
                    <a:pt x="294" y="223"/>
                    <a:pt x="303" y="226"/>
                    <a:pt x="303" y="226"/>
                  </a:cubicBezTo>
                  <a:cubicBezTo>
                    <a:pt x="332" y="236"/>
                    <a:pt x="351" y="264"/>
                    <a:pt x="351" y="294"/>
                  </a:cubicBezTo>
                  <a:close/>
                  <a:moveTo>
                    <a:pt x="295" y="81"/>
                  </a:moveTo>
                  <a:cubicBezTo>
                    <a:pt x="295" y="202"/>
                    <a:pt x="295" y="202"/>
                    <a:pt x="295" y="202"/>
                  </a:cubicBezTo>
                  <a:cubicBezTo>
                    <a:pt x="264" y="202"/>
                    <a:pt x="264" y="202"/>
                    <a:pt x="264" y="202"/>
                  </a:cubicBezTo>
                  <a:cubicBezTo>
                    <a:pt x="264" y="81"/>
                    <a:pt x="264" y="81"/>
                    <a:pt x="264" y="81"/>
                  </a:cubicBezTo>
                  <a:lnTo>
                    <a:pt x="295" y="81"/>
                  </a:lnTo>
                  <a:close/>
                  <a:moveTo>
                    <a:pt x="551" y="551"/>
                  </a:moveTo>
                  <a:cubicBezTo>
                    <a:pt x="366" y="551"/>
                    <a:pt x="366" y="551"/>
                    <a:pt x="366" y="551"/>
                  </a:cubicBezTo>
                  <a:cubicBezTo>
                    <a:pt x="366" y="474"/>
                    <a:pt x="366" y="474"/>
                    <a:pt x="366" y="474"/>
                  </a:cubicBezTo>
                  <a:cubicBezTo>
                    <a:pt x="391" y="474"/>
                    <a:pt x="391" y="474"/>
                    <a:pt x="391" y="474"/>
                  </a:cubicBezTo>
                  <a:cubicBezTo>
                    <a:pt x="429" y="474"/>
                    <a:pt x="460" y="444"/>
                    <a:pt x="460" y="406"/>
                  </a:cubicBezTo>
                  <a:cubicBezTo>
                    <a:pt x="460" y="362"/>
                    <a:pt x="460" y="362"/>
                    <a:pt x="460" y="362"/>
                  </a:cubicBezTo>
                  <a:cubicBezTo>
                    <a:pt x="490" y="362"/>
                    <a:pt x="490" y="362"/>
                    <a:pt x="490" y="362"/>
                  </a:cubicBezTo>
                  <a:cubicBezTo>
                    <a:pt x="497" y="362"/>
                    <a:pt x="504" y="359"/>
                    <a:pt x="508" y="353"/>
                  </a:cubicBezTo>
                  <a:cubicBezTo>
                    <a:pt x="512" y="348"/>
                    <a:pt x="513" y="341"/>
                    <a:pt x="511" y="334"/>
                  </a:cubicBezTo>
                  <a:cubicBezTo>
                    <a:pt x="508" y="324"/>
                    <a:pt x="505" y="314"/>
                    <a:pt x="502" y="304"/>
                  </a:cubicBezTo>
                  <a:cubicBezTo>
                    <a:pt x="470" y="205"/>
                    <a:pt x="438" y="102"/>
                    <a:pt x="329" y="80"/>
                  </a:cubicBezTo>
                  <a:cubicBezTo>
                    <a:pt x="329" y="80"/>
                    <a:pt x="325" y="79"/>
                    <a:pt x="320" y="78"/>
                  </a:cubicBezTo>
                  <a:cubicBezTo>
                    <a:pt x="320" y="57"/>
                    <a:pt x="320" y="57"/>
                    <a:pt x="320" y="57"/>
                  </a:cubicBezTo>
                  <a:cubicBezTo>
                    <a:pt x="239" y="57"/>
                    <a:pt x="239" y="57"/>
                    <a:pt x="239" y="57"/>
                  </a:cubicBezTo>
                  <a:cubicBezTo>
                    <a:pt x="239" y="81"/>
                    <a:pt x="239" y="81"/>
                    <a:pt x="239" y="81"/>
                  </a:cubicBezTo>
                  <a:cubicBezTo>
                    <a:pt x="148" y="101"/>
                    <a:pt x="80" y="181"/>
                    <a:pt x="80" y="270"/>
                  </a:cubicBezTo>
                  <a:cubicBezTo>
                    <a:pt x="80" y="330"/>
                    <a:pt x="107" y="387"/>
                    <a:pt x="154" y="424"/>
                  </a:cubicBezTo>
                  <a:cubicBezTo>
                    <a:pt x="154" y="551"/>
                    <a:pt x="154" y="551"/>
                    <a:pt x="154" y="551"/>
                  </a:cubicBezTo>
                  <a:cubicBezTo>
                    <a:pt x="25" y="551"/>
                    <a:pt x="25" y="551"/>
                    <a:pt x="25" y="551"/>
                  </a:cubicBezTo>
                  <a:cubicBezTo>
                    <a:pt x="25" y="25"/>
                    <a:pt x="25" y="25"/>
                    <a:pt x="25" y="25"/>
                  </a:cubicBezTo>
                  <a:cubicBezTo>
                    <a:pt x="551" y="25"/>
                    <a:pt x="551" y="25"/>
                    <a:pt x="551" y="25"/>
                  </a:cubicBezTo>
                  <a:lnTo>
                    <a:pt x="551" y="551"/>
                  </a:lnTo>
                  <a:close/>
                </a:path>
              </a:pathLst>
            </a:custGeom>
            <a:solidFill>
              <a:srgbClr val="464646"/>
            </a:solidFill>
            <a:ln>
              <a:noFill/>
            </a:ln>
          </p:spPr>
          <p:txBody>
            <a:bodyPr spcFirstLastPara="1" wrap="square" lIns="119350" tIns="59675" rIns="119350" bIns="59675" anchor="t" anchorCtr="0">
              <a:noAutofit/>
            </a:bodyPr>
            <a:lstStyle/>
            <a:p>
              <a:pPr>
                <a:buClr>
                  <a:srgbClr val="000000"/>
                </a:buClr>
                <a:buFont typeface="Arial"/>
                <a:buNone/>
              </a:pPr>
              <a:endParaRPr sz="2400" kern="0">
                <a:solidFill>
                  <a:srgbClr val="000000"/>
                </a:solidFill>
                <a:latin typeface="Arial"/>
                <a:ea typeface="Arial"/>
                <a:cs typeface="Arial"/>
                <a:sym typeface="Arial"/>
              </a:endParaRPr>
            </a:p>
          </p:txBody>
        </p:sp>
        <p:pic>
          <p:nvPicPr>
            <p:cNvPr id="40" name="Google Shape;1729;p211">
              <a:extLst>
                <a:ext uri="{FF2B5EF4-FFF2-40B4-BE49-F238E27FC236}">
                  <a16:creationId xmlns:a16="http://schemas.microsoft.com/office/drawing/2014/main" id="{D8851B8D-83F5-C2DB-F751-10C10F646708}"/>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048740" y="3342932"/>
              <a:ext cx="2715768" cy="1563908"/>
            </a:xfrm>
            <a:prstGeom prst="rect">
              <a:avLst/>
            </a:prstGeom>
            <a:noFill/>
            <a:ln>
              <a:noFill/>
            </a:ln>
          </p:spPr>
        </p:pic>
      </p:grpSp>
      <p:sp>
        <p:nvSpPr>
          <p:cNvPr id="41" name="Google Shape;1730;p211">
            <a:extLst>
              <a:ext uri="{FF2B5EF4-FFF2-40B4-BE49-F238E27FC236}">
                <a16:creationId xmlns:a16="http://schemas.microsoft.com/office/drawing/2014/main" id="{B7ADA62E-4398-D97C-5C08-A4447DB2411C}"/>
              </a:ext>
            </a:extLst>
          </p:cNvPr>
          <p:cNvSpPr txBox="1"/>
          <p:nvPr/>
        </p:nvSpPr>
        <p:spPr>
          <a:xfrm>
            <a:off x="6526178" y="3474525"/>
            <a:ext cx="1642864" cy="615523"/>
          </a:xfrm>
          <a:prstGeom prst="rect">
            <a:avLst/>
          </a:prstGeom>
          <a:noFill/>
          <a:ln>
            <a:noFill/>
          </a:ln>
        </p:spPr>
        <p:txBody>
          <a:bodyPr spcFirstLastPara="1" wrap="square" lIns="91425" tIns="91425" rIns="91425" bIns="91425" anchor="t" anchorCtr="0">
            <a:spAutoFit/>
          </a:bodyPr>
          <a:lstStyle/>
          <a:p>
            <a:pPr>
              <a:buClr>
                <a:srgbClr val="000000"/>
              </a:buClr>
              <a:buFont typeface="Arial"/>
              <a:buNone/>
            </a:pPr>
            <a:r>
              <a:rPr lang="en-US" sz="2800" b="1" kern="0" dirty="0">
                <a:solidFill>
                  <a:srgbClr val="FFB600"/>
                </a:solidFill>
                <a:latin typeface="Arial"/>
                <a:cs typeface="Arial"/>
                <a:sym typeface="Arial"/>
              </a:rPr>
              <a:t>$82.5m</a:t>
            </a:r>
            <a:endParaRPr sz="2800" b="1" kern="0" dirty="0">
              <a:solidFill>
                <a:srgbClr val="FFB600"/>
              </a:solidFill>
              <a:latin typeface="Arial"/>
              <a:cs typeface="Arial"/>
              <a:sym typeface="Arial"/>
            </a:endParaRPr>
          </a:p>
        </p:txBody>
      </p:sp>
      <p:sp>
        <p:nvSpPr>
          <p:cNvPr id="42" name="Google Shape;1731;p211">
            <a:extLst>
              <a:ext uri="{FF2B5EF4-FFF2-40B4-BE49-F238E27FC236}">
                <a16:creationId xmlns:a16="http://schemas.microsoft.com/office/drawing/2014/main" id="{ED3A844E-06E4-FC29-79A6-DF3CB7D2F319}"/>
              </a:ext>
            </a:extLst>
          </p:cNvPr>
          <p:cNvSpPr txBox="1"/>
          <p:nvPr/>
        </p:nvSpPr>
        <p:spPr>
          <a:xfrm>
            <a:off x="6499069" y="4458994"/>
            <a:ext cx="2728453" cy="615523"/>
          </a:xfrm>
          <a:prstGeom prst="rect">
            <a:avLst/>
          </a:prstGeom>
          <a:noFill/>
          <a:ln>
            <a:noFill/>
          </a:ln>
        </p:spPr>
        <p:txBody>
          <a:bodyPr spcFirstLastPara="1" wrap="square" lIns="91425" tIns="91425" rIns="91425" bIns="91425" anchor="t" anchorCtr="0">
            <a:spAutoFit/>
          </a:bodyPr>
          <a:lstStyle/>
          <a:p>
            <a:pPr>
              <a:buClr>
                <a:srgbClr val="000000"/>
              </a:buClr>
              <a:buFont typeface="Arial"/>
              <a:buNone/>
            </a:pPr>
            <a:r>
              <a:rPr lang="en-US" sz="2800" b="1" kern="0" dirty="0">
                <a:solidFill>
                  <a:srgbClr val="D04A02"/>
                </a:solidFill>
                <a:latin typeface="Arial"/>
                <a:cs typeface="Arial"/>
                <a:sym typeface="Arial"/>
              </a:rPr>
              <a:t>$138.7m</a:t>
            </a:r>
            <a:endParaRPr sz="2800" b="1" kern="0" dirty="0">
              <a:solidFill>
                <a:srgbClr val="D04A02"/>
              </a:solidFill>
              <a:latin typeface="Arial"/>
              <a:cs typeface="Arial"/>
              <a:sym typeface="Arial"/>
            </a:endParaRPr>
          </a:p>
        </p:txBody>
      </p:sp>
      <p:sp>
        <p:nvSpPr>
          <p:cNvPr id="43" name="Google Shape;1732;p211">
            <a:extLst>
              <a:ext uri="{FF2B5EF4-FFF2-40B4-BE49-F238E27FC236}">
                <a16:creationId xmlns:a16="http://schemas.microsoft.com/office/drawing/2014/main" id="{373AB372-ECCF-AF1B-AD8D-EC4DC5A9DFBE}"/>
              </a:ext>
            </a:extLst>
          </p:cNvPr>
          <p:cNvSpPr/>
          <p:nvPr/>
        </p:nvSpPr>
        <p:spPr>
          <a:xfrm>
            <a:off x="6377780" y="478971"/>
            <a:ext cx="107579" cy="2900394"/>
          </a:xfrm>
          <a:prstGeom prst="rect">
            <a:avLst/>
          </a:prstGeom>
          <a:solidFill>
            <a:srgbClr val="464646"/>
          </a:solidFill>
          <a:ln>
            <a:noFill/>
          </a:ln>
        </p:spPr>
        <p:txBody>
          <a:bodyPr spcFirstLastPara="1" wrap="square" lIns="91425" tIns="91425" rIns="91425" bIns="91425" anchor="ctr" anchorCtr="0">
            <a:noAutofit/>
          </a:bodyPr>
          <a:lstStyle/>
          <a:p>
            <a:pPr>
              <a:buClr>
                <a:srgbClr val="000000"/>
              </a:buClr>
              <a:buFont typeface="Arial"/>
              <a:buNone/>
            </a:pPr>
            <a:endParaRPr sz="1600" kern="0">
              <a:solidFill>
                <a:srgbClr val="000000"/>
              </a:solidFill>
              <a:latin typeface="Arial"/>
              <a:cs typeface="Arial"/>
              <a:sym typeface="Arial"/>
            </a:endParaRPr>
          </a:p>
        </p:txBody>
      </p:sp>
      <p:sp>
        <p:nvSpPr>
          <p:cNvPr id="44" name="Google Shape;1733;p211">
            <a:extLst>
              <a:ext uri="{FF2B5EF4-FFF2-40B4-BE49-F238E27FC236}">
                <a16:creationId xmlns:a16="http://schemas.microsoft.com/office/drawing/2014/main" id="{D83DA5C2-3F91-EBB1-F416-C0517E42DE3D}"/>
              </a:ext>
            </a:extLst>
          </p:cNvPr>
          <p:cNvSpPr txBox="1"/>
          <p:nvPr/>
        </p:nvSpPr>
        <p:spPr>
          <a:xfrm>
            <a:off x="2712636" y="2551154"/>
            <a:ext cx="844705" cy="430857"/>
          </a:xfrm>
          <a:prstGeom prst="rect">
            <a:avLst/>
          </a:prstGeom>
          <a:noFill/>
          <a:ln>
            <a:noFill/>
          </a:ln>
        </p:spPr>
        <p:txBody>
          <a:bodyPr spcFirstLastPara="1" wrap="square" lIns="91425" tIns="91425" rIns="91425" bIns="91425" anchor="t" anchorCtr="0">
            <a:spAutoFit/>
          </a:bodyPr>
          <a:lstStyle/>
          <a:p>
            <a:pPr algn="ctr">
              <a:buClr>
                <a:srgbClr val="000000"/>
              </a:buClr>
              <a:buFont typeface="Arial"/>
              <a:buNone/>
            </a:pPr>
            <a:r>
              <a:rPr lang="en-US" sz="1600" b="1" kern="0" dirty="0">
                <a:solidFill>
                  <a:srgbClr val="2D2D2D"/>
                </a:solidFill>
                <a:latin typeface="Arial"/>
                <a:cs typeface="Arial"/>
                <a:sym typeface="Arial"/>
              </a:rPr>
              <a:t>37%</a:t>
            </a:r>
            <a:endParaRPr sz="1600" b="1" kern="0" dirty="0">
              <a:solidFill>
                <a:srgbClr val="2D2D2D"/>
              </a:solidFill>
              <a:latin typeface="Arial"/>
              <a:cs typeface="Arial"/>
              <a:sym typeface="Arial"/>
            </a:endParaRPr>
          </a:p>
        </p:txBody>
      </p:sp>
      <p:sp>
        <p:nvSpPr>
          <p:cNvPr id="45" name="Google Shape;1734;p211">
            <a:extLst>
              <a:ext uri="{FF2B5EF4-FFF2-40B4-BE49-F238E27FC236}">
                <a16:creationId xmlns:a16="http://schemas.microsoft.com/office/drawing/2014/main" id="{B854932E-9148-CD12-B851-40057FB1A5F9}"/>
              </a:ext>
            </a:extLst>
          </p:cNvPr>
          <p:cNvSpPr txBox="1"/>
          <p:nvPr/>
        </p:nvSpPr>
        <p:spPr>
          <a:xfrm>
            <a:off x="4223051" y="3250721"/>
            <a:ext cx="543600" cy="400079"/>
          </a:xfrm>
          <a:prstGeom prst="rect">
            <a:avLst/>
          </a:prstGeom>
          <a:noFill/>
          <a:ln>
            <a:noFill/>
          </a:ln>
        </p:spPr>
        <p:txBody>
          <a:bodyPr spcFirstLastPara="1" wrap="square" lIns="91425" tIns="91425" rIns="91425" bIns="91425" anchor="t" anchorCtr="0">
            <a:spAutoFit/>
          </a:bodyPr>
          <a:lstStyle/>
          <a:p>
            <a:pPr algn="ctr">
              <a:buClr>
                <a:srgbClr val="000000"/>
              </a:buClr>
              <a:buFont typeface="Arial"/>
              <a:buNone/>
            </a:pPr>
            <a:r>
              <a:rPr lang="en-US" sz="1400" b="1" kern="0">
                <a:solidFill>
                  <a:srgbClr val="FFFFFF"/>
                </a:solidFill>
                <a:latin typeface="Arial"/>
                <a:cs typeface="Arial"/>
                <a:sym typeface="Arial"/>
              </a:rPr>
              <a:t>63%</a:t>
            </a:r>
            <a:endParaRPr sz="1400" b="1" kern="0">
              <a:solidFill>
                <a:srgbClr val="FFFFFF"/>
              </a:solidFill>
              <a:latin typeface="Arial"/>
              <a:cs typeface="Arial"/>
              <a:sym typeface="Arial"/>
            </a:endParaRPr>
          </a:p>
        </p:txBody>
      </p:sp>
      <p:pic>
        <p:nvPicPr>
          <p:cNvPr id="5" name="Picture 4" descr="Logo, company name&#10;&#10;Description automatically generated">
            <a:extLst>
              <a:ext uri="{FF2B5EF4-FFF2-40B4-BE49-F238E27FC236}">
                <a16:creationId xmlns:a16="http://schemas.microsoft.com/office/drawing/2014/main" id="{7C7C075D-0533-D2BE-BA06-F5F13852F085}"/>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04926" y="6363406"/>
            <a:ext cx="856888" cy="493360"/>
          </a:xfrm>
          <a:prstGeom prst="rect">
            <a:avLst/>
          </a:prstGeom>
        </p:spPr>
      </p:pic>
      <p:sp>
        <p:nvSpPr>
          <p:cNvPr id="8" name="Google Shape;1734;p211">
            <a:extLst>
              <a:ext uri="{FF2B5EF4-FFF2-40B4-BE49-F238E27FC236}">
                <a16:creationId xmlns:a16="http://schemas.microsoft.com/office/drawing/2014/main" id="{4B825C84-7BDE-EE86-1E54-DB2A2D2E7421}"/>
              </a:ext>
            </a:extLst>
          </p:cNvPr>
          <p:cNvSpPr txBox="1"/>
          <p:nvPr/>
        </p:nvSpPr>
        <p:spPr>
          <a:xfrm>
            <a:off x="3933253" y="2797361"/>
            <a:ext cx="543600"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b="1" dirty="0">
                <a:solidFill>
                  <a:schemeClr val="lt1"/>
                </a:solidFill>
              </a:rPr>
              <a:t>63%</a:t>
            </a:r>
            <a:endParaRPr sz="1600" b="1" dirty="0">
              <a:solidFill>
                <a:schemeClr val="lt1"/>
              </a:solidFill>
            </a:endParaRPr>
          </a:p>
        </p:txBody>
      </p:sp>
      <p:pic>
        <p:nvPicPr>
          <p:cNvPr id="3" name="Picture 2" descr="Logo&#10;&#10;Description automatically generated">
            <a:extLst>
              <a:ext uri="{FF2B5EF4-FFF2-40B4-BE49-F238E27FC236}">
                <a16:creationId xmlns:a16="http://schemas.microsoft.com/office/drawing/2014/main" id="{9D1F2FD5-7680-5AD9-C0F6-DD4A8F716B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4253" y="6231690"/>
            <a:ext cx="543354" cy="724472"/>
          </a:xfrm>
          <a:prstGeom prst="rect">
            <a:avLst/>
          </a:prstGeom>
        </p:spPr>
      </p:pic>
      <p:sp>
        <p:nvSpPr>
          <p:cNvPr id="6" name="Google Shape;119;p6">
            <a:extLst>
              <a:ext uri="{FF2B5EF4-FFF2-40B4-BE49-F238E27FC236}">
                <a16:creationId xmlns:a16="http://schemas.microsoft.com/office/drawing/2014/main" id="{0A099E4C-9BF7-22CC-68F7-C7AB9D614CBE}"/>
              </a:ext>
            </a:extLst>
          </p:cNvPr>
          <p:cNvSpPr txBox="1"/>
          <p:nvPr/>
        </p:nvSpPr>
        <p:spPr>
          <a:xfrm>
            <a:off x="2032325" y="6521659"/>
            <a:ext cx="10184440" cy="507791"/>
          </a:xfrm>
          <a:prstGeom prst="rect">
            <a:avLst/>
          </a:prstGeom>
          <a:noFill/>
          <a:ln>
            <a:noFill/>
          </a:ln>
        </p:spPr>
        <p:txBody>
          <a:bodyPr spcFirstLastPara="1" wrap="square" lIns="91425" tIns="45700" rIns="91425" bIns="45700" anchor="t" anchorCtr="0">
            <a:spAutoFit/>
          </a:bodyPr>
          <a:lstStyle/>
          <a:p>
            <a:r>
              <a:rPr lang="en-US" sz="900" dirty="0">
                <a:solidFill>
                  <a:schemeClr val="dk1"/>
                </a:solidFill>
                <a:latin typeface="Futura PT Book" panose="020B0502020204020303" pitchFamily="34" charset="77"/>
                <a:ea typeface="Poppins"/>
                <a:cs typeface="Poppins"/>
                <a:sym typeface="Poppins"/>
              </a:rPr>
              <a:t>Source:</a:t>
            </a:r>
            <a:r>
              <a:rPr lang="en-US" sz="900" dirty="0">
                <a:solidFill>
                  <a:schemeClr val="dk1"/>
                </a:solidFill>
                <a:latin typeface="Futura PT Book" panose="020B0502020204020303" pitchFamily="34" charset="0"/>
                <a:cs typeface="Poppins"/>
              </a:rPr>
              <a:t> </a:t>
            </a:r>
            <a:r>
              <a:rPr lang="en-US" sz="900" b="0" i="0" u="sng" dirty="0">
                <a:solidFill>
                  <a:srgbClr val="EE3226"/>
                </a:solidFill>
                <a:effectLst/>
                <a:latin typeface="Futura PT Book" panose="020B0502020204020303" pitchFamily="34" charset="0"/>
                <a:hlinkClick r:id="rId6"/>
              </a:rPr>
              <a:t>IAB Australia Online Advertising Expenditure Report</a:t>
            </a:r>
            <a:r>
              <a:rPr lang="en-US" sz="900" b="0" i="0" dirty="0">
                <a:solidFill>
                  <a:srgbClr val="333333"/>
                </a:solidFill>
                <a:effectLst/>
                <a:latin typeface="Futura PT Book" panose="020B0502020204020303" pitchFamily="34" charset="0"/>
              </a:rPr>
              <a:t> (</a:t>
            </a:r>
            <a:r>
              <a:rPr lang="en-US" sz="900" dirty="0">
                <a:solidFill>
                  <a:schemeClr val="dk1"/>
                </a:solidFill>
                <a:latin typeface="Futura PT Book" panose="020B0502020204020303" pitchFamily="34" charset="77"/>
                <a:cs typeface="Poppins"/>
              </a:rPr>
              <a:t>OAER) prepared by PwC Australia.</a:t>
            </a:r>
            <a:endParaRPr lang="en-AU" sz="900" dirty="0">
              <a:solidFill>
                <a:schemeClr val="dk1"/>
              </a:solidFill>
              <a:latin typeface="Futura PT Book" panose="020B0502020204020303" pitchFamily="34" charset="77"/>
              <a:cs typeface="Poppins"/>
            </a:endParaRPr>
          </a:p>
          <a:p>
            <a:pPr marL="0" marR="0" lvl="0" indent="0" algn="l" rtl="0">
              <a:spcBef>
                <a:spcPts val="0"/>
              </a:spcBef>
              <a:spcAft>
                <a:spcPts val="0"/>
              </a:spcAft>
              <a:buNone/>
            </a:pPr>
            <a:endParaRPr dirty="0">
              <a:latin typeface="Futura PT Book" panose="020B0502020204020303" pitchFamily="34" charset="77"/>
            </a:endParaRPr>
          </a:p>
        </p:txBody>
      </p:sp>
    </p:spTree>
    <p:extLst>
      <p:ext uri="{BB962C8B-B14F-4D97-AF65-F5344CB8AC3E}">
        <p14:creationId xmlns:p14="http://schemas.microsoft.com/office/powerpoint/2010/main" val="408615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animBg="1"/>
      <p:bldP spid="32" grpId="0"/>
      <p:bldP spid="35" grpId="0"/>
      <p:bldP spid="36" grpId="0"/>
      <p:bldP spid="37"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11" name="Rectangle 10">
            <a:extLst>
              <a:ext uri="{FF2B5EF4-FFF2-40B4-BE49-F238E27FC236}">
                <a16:creationId xmlns:a16="http://schemas.microsoft.com/office/drawing/2014/main" id="{66A056A9-C6C5-5DBE-3FD2-22D42C0069C3}"/>
              </a:ext>
            </a:extLst>
          </p:cNvPr>
          <p:cNvSpPr/>
          <p:nvPr/>
        </p:nvSpPr>
        <p:spPr>
          <a:xfrm>
            <a:off x="6096000" y="0"/>
            <a:ext cx="6116596" cy="63068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28BFD89-F725-D26E-DD2C-6A3373271436}"/>
              </a:ext>
            </a:extLst>
          </p:cNvPr>
          <p:cNvSpPr/>
          <p:nvPr/>
        </p:nvSpPr>
        <p:spPr>
          <a:xfrm>
            <a:off x="-24765" y="6287090"/>
            <a:ext cx="12237361" cy="5830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Google Shape;94;p4">
            <a:extLst>
              <a:ext uri="{FF2B5EF4-FFF2-40B4-BE49-F238E27FC236}">
                <a16:creationId xmlns:a16="http://schemas.microsoft.com/office/drawing/2014/main" id="{F5C53460-9865-86F1-53E1-6C5C39EC31D9}"/>
              </a:ext>
            </a:extLst>
          </p:cNvPr>
          <p:cNvSpPr txBox="1"/>
          <p:nvPr/>
        </p:nvSpPr>
        <p:spPr>
          <a:xfrm>
            <a:off x="327524" y="1196201"/>
            <a:ext cx="5630655" cy="4778191"/>
          </a:xfrm>
          <a:prstGeom prst="rect">
            <a:avLst/>
          </a:prstGeom>
          <a:noFill/>
          <a:ln>
            <a:noFill/>
          </a:ln>
        </p:spPr>
        <p:txBody>
          <a:bodyPr spcFirstLastPara="1" wrap="square" lIns="91425" tIns="45700" rIns="91425" bIns="45700" anchor="t" anchorCtr="0">
            <a:spAutoFit/>
          </a:bodyPr>
          <a:lstStyle/>
          <a:p>
            <a:pPr>
              <a:spcBef>
                <a:spcPts val="600"/>
              </a:spcBef>
              <a:spcAft>
                <a:spcPts val="300"/>
              </a:spcAft>
              <a:buClr>
                <a:srgbClr val="F04B4A"/>
              </a:buClr>
              <a:defRPr/>
            </a:pPr>
            <a:r>
              <a:rPr lang="en-US" sz="1400" dirty="0">
                <a:solidFill>
                  <a:srgbClr val="F04B4A"/>
                </a:solidFill>
                <a:latin typeface="Futura PT Bold" panose="020B0902020204020203" pitchFamily="34" charset="0"/>
                <a:cs typeface="Poppins"/>
              </a:rPr>
              <a:t>IAB Australia Online Advertising Expenditure Report </a:t>
            </a:r>
            <a:br>
              <a:rPr lang="en-US" sz="1400" dirty="0">
                <a:solidFill>
                  <a:srgbClr val="F04B4A"/>
                </a:solidFill>
                <a:latin typeface="Futura PT Bold" panose="020B0902020204020203" pitchFamily="34" charset="0"/>
                <a:cs typeface="Poppins"/>
              </a:rPr>
            </a:br>
            <a:r>
              <a:rPr lang="en-US" sz="1400" dirty="0">
                <a:solidFill>
                  <a:srgbClr val="F04B4A"/>
                </a:solidFill>
                <a:latin typeface="Futura PT Bold" panose="020B0902020204020203" pitchFamily="34" charset="0"/>
                <a:cs typeface="Poppins"/>
              </a:rPr>
              <a:t>prepared by PWC</a:t>
            </a:r>
          </a:p>
          <a:p>
            <a:pPr marL="285750" indent="-285750">
              <a:spcBef>
                <a:spcPts val="600"/>
              </a:spcBef>
              <a:spcAft>
                <a:spcPts val="300"/>
              </a:spcAft>
              <a:buClr>
                <a:srgbClr val="F04B4A"/>
              </a:buClr>
              <a:buFont typeface="Arial" panose="020B0604020202020204" pitchFamily="34" charset="0"/>
              <a:buChar char="•"/>
              <a:defRPr/>
            </a:pPr>
            <a:r>
              <a:rPr lang="en-US" sz="1400" dirty="0">
                <a:solidFill>
                  <a:schemeClr val="dk1"/>
                </a:solidFill>
                <a:latin typeface="Futura PT Book" panose="020B0502020204020303" pitchFamily="34" charset="77"/>
                <a:cs typeface="Poppins"/>
              </a:rPr>
              <a:t>The Interactive Advertising Bureau (IAB) has engaged PricewaterhouseCoopers (PwC) to establish a comprehensive standard for measuring online advertising expenditures. The IAB OAER is an ongoing IAB mission to provide an accurate barometer of online advertising expenditure growth. To achieve differentiation from existing estimates and accomplish industry-wide acceptance, key aspects of the OAER include: </a:t>
            </a:r>
          </a:p>
          <a:p>
            <a:pPr marL="628650" lvl="1" indent="-223838">
              <a:spcBef>
                <a:spcPts val="600"/>
              </a:spcBef>
              <a:spcAft>
                <a:spcPts val="300"/>
              </a:spcAft>
              <a:buClr>
                <a:srgbClr val="F04B4A"/>
              </a:buClr>
              <a:buFont typeface="Arial" panose="020B0604020202020204" pitchFamily="34" charset="0"/>
              <a:buChar char="•"/>
              <a:defRPr/>
            </a:pPr>
            <a:r>
              <a:rPr lang="en-US" sz="1200" dirty="0">
                <a:solidFill>
                  <a:schemeClr val="dk1"/>
                </a:solidFill>
                <a:latin typeface="Futura PT Book" panose="020B0502020204020303" pitchFamily="34" charset="77"/>
                <a:cs typeface="Poppins"/>
              </a:rPr>
              <a:t>Obtaining data directly from companies earning online advertising expenditures </a:t>
            </a:r>
          </a:p>
          <a:p>
            <a:pPr marL="628650" lvl="1" indent="-223838">
              <a:spcBef>
                <a:spcPts val="600"/>
              </a:spcBef>
              <a:spcAft>
                <a:spcPts val="300"/>
              </a:spcAft>
              <a:buClr>
                <a:srgbClr val="F04B4A"/>
              </a:buClr>
              <a:buFont typeface="Arial" panose="020B0604020202020204" pitchFamily="34" charset="0"/>
              <a:buChar char="•"/>
              <a:defRPr/>
            </a:pPr>
            <a:r>
              <a:rPr lang="en-US" sz="1200" dirty="0">
                <a:solidFill>
                  <a:schemeClr val="dk1"/>
                </a:solidFill>
                <a:latin typeface="Futura PT Book" panose="020B0502020204020303" pitchFamily="34" charset="77"/>
                <a:cs typeface="Poppins"/>
              </a:rPr>
              <a:t>Making the OAER as inclusive as possible, encompassing all forms of Internet/online advertising, including web sites, mobile and video advertising including those sold programmatically</a:t>
            </a:r>
          </a:p>
          <a:p>
            <a:pPr marL="628650" lvl="1" indent="-223838">
              <a:spcBef>
                <a:spcPts val="600"/>
              </a:spcBef>
              <a:spcAft>
                <a:spcPts val="300"/>
              </a:spcAft>
              <a:buClr>
                <a:srgbClr val="F04B4A"/>
              </a:buClr>
              <a:buFont typeface="Arial" panose="020B0604020202020204" pitchFamily="34" charset="0"/>
              <a:buChar char="•"/>
              <a:defRPr/>
            </a:pPr>
            <a:r>
              <a:rPr lang="en-US" sz="1200" dirty="0">
                <a:solidFill>
                  <a:schemeClr val="dk1"/>
                </a:solidFill>
                <a:latin typeface="Futura PT Book" panose="020B0502020204020303" pitchFamily="34" charset="77"/>
                <a:cs typeface="Poppins"/>
              </a:rPr>
              <a:t>Ensuring and maintaining a confidential process, only releasing aggregate data </a:t>
            </a:r>
          </a:p>
          <a:p>
            <a:pPr marL="628650" lvl="1" indent="-223838">
              <a:spcBef>
                <a:spcPts val="600"/>
              </a:spcBef>
              <a:spcAft>
                <a:spcPts val="300"/>
              </a:spcAft>
              <a:buClr>
                <a:srgbClr val="F04B4A"/>
              </a:buClr>
              <a:buFont typeface="Arial" panose="020B0604020202020204" pitchFamily="34" charset="0"/>
              <a:buChar char="•"/>
              <a:defRPr/>
            </a:pPr>
            <a:r>
              <a:rPr lang="en-US" sz="1200" dirty="0">
                <a:solidFill>
                  <a:schemeClr val="dk1"/>
                </a:solidFill>
                <a:latin typeface="Futura PT Book" panose="020B0502020204020303" pitchFamily="34" charset="77"/>
                <a:cs typeface="Poppins"/>
              </a:rPr>
              <a:t>Performing “spot checks” of data submitted by participants to increase the overall integrity of the data. </a:t>
            </a:r>
          </a:p>
          <a:p>
            <a:pPr marL="285750" indent="-285750">
              <a:spcBef>
                <a:spcPts val="600"/>
              </a:spcBef>
              <a:spcAft>
                <a:spcPts val="300"/>
              </a:spcAft>
              <a:buClr>
                <a:srgbClr val="F04B4A"/>
              </a:buClr>
              <a:buFont typeface="Arial" panose="020B0604020202020204" pitchFamily="34" charset="0"/>
              <a:buChar char="•"/>
              <a:defRPr/>
            </a:pPr>
            <a:r>
              <a:rPr lang="en-US" sz="1400" dirty="0">
                <a:solidFill>
                  <a:schemeClr val="dk1"/>
                </a:solidFill>
                <a:latin typeface="Futura PT Book" panose="020B0502020204020303" pitchFamily="34" charset="77"/>
                <a:cs typeface="Poppins"/>
              </a:rPr>
              <a:t>The online advertising expenditure measured by the OAER is based on amounts charged to the advertiser before any reductions for agency rebates. Therefore, the amount reported is the gross commissionable advertising revenue</a:t>
            </a:r>
          </a:p>
        </p:txBody>
      </p:sp>
      <p:sp>
        <p:nvSpPr>
          <p:cNvPr id="3" name="TextBox 2">
            <a:extLst>
              <a:ext uri="{FF2B5EF4-FFF2-40B4-BE49-F238E27FC236}">
                <a16:creationId xmlns:a16="http://schemas.microsoft.com/office/drawing/2014/main" id="{434DDC4B-3974-FCDE-B3E6-A30703CA9239}"/>
              </a:ext>
            </a:extLst>
          </p:cNvPr>
          <p:cNvSpPr txBox="1"/>
          <p:nvPr/>
        </p:nvSpPr>
        <p:spPr>
          <a:xfrm>
            <a:off x="6226064" y="1196201"/>
            <a:ext cx="5630656" cy="4762842"/>
          </a:xfrm>
          <a:prstGeom prst="rect">
            <a:avLst/>
          </a:prstGeom>
          <a:noFill/>
        </p:spPr>
        <p:txBody>
          <a:bodyPr wrap="square">
            <a:spAutoFit/>
          </a:bodyPr>
          <a:lstStyle/>
          <a:p>
            <a:pPr>
              <a:spcBef>
                <a:spcPts val="600"/>
              </a:spcBef>
              <a:spcAft>
                <a:spcPts val="300"/>
              </a:spcAft>
              <a:buClr>
                <a:srgbClr val="F04B4A"/>
              </a:buClr>
              <a:defRPr/>
            </a:pPr>
            <a:r>
              <a:rPr lang="en-US" sz="1400" dirty="0">
                <a:solidFill>
                  <a:srgbClr val="F04B4A"/>
                </a:solidFill>
                <a:latin typeface="Futura PT Bold" panose="020B0902020204020203" pitchFamily="34" charset="0"/>
                <a:cs typeface="Poppins"/>
                <a:sym typeface="Poppins"/>
              </a:rPr>
              <a:t>Ipsos iris, IAB endorsed digital audience measurement currency</a:t>
            </a:r>
          </a:p>
          <a:p>
            <a:pPr marL="285750" indent="-285750" algn="l" fontAlgn="base">
              <a:spcBef>
                <a:spcPts val="600"/>
              </a:spcBef>
              <a:spcAft>
                <a:spcPts val="300"/>
              </a:spcAft>
              <a:buClr>
                <a:srgbClr val="F04B4A"/>
              </a:buClr>
              <a:buFont typeface="Arial" panose="020B0604020202020204" pitchFamily="34" charset="0"/>
              <a:buChar char="•"/>
            </a:pPr>
            <a:r>
              <a:rPr lang="en-US" sz="1400" dirty="0">
                <a:solidFill>
                  <a:schemeClr val="dk1"/>
                </a:solidFill>
                <a:latin typeface="Futura PT Book" panose="020B0502020204020303" pitchFamily="34" charset="77"/>
                <a:cs typeface="Poppins"/>
              </a:rPr>
              <a:t>Ipsos iris is the IAB Australia endorsed digital content measurement system for the planning, buying, and reporting of digital audiences in Australia.</a:t>
            </a:r>
          </a:p>
          <a:p>
            <a:pPr marL="285750" indent="-285750" algn="l" fontAlgn="base">
              <a:spcBef>
                <a:spcPts val="600"/>
              </a:spcBef>
              <a:spcAft>
                <a:spcPts val="300"/>
              </a:spcAft>
              <a:buClr>
                <a:srgbClr val="F04B4A"/>
              </a:buClr>
              <a:buFont typeface="Arial" panose="020B0604020202020204" pitchFamily="34" charset="0"/>
              <a:buChar char="•"/>
            </a:pPr>
            <a:r>
              <a:rPr lang="en-US" sz="1400" dirty="0">
                <a:solidFill>
                  <a:schemeClr val="dk1"/>
                </a:solidFill>
                <a:latin typeface="Futura PT Book" panose="020B0502020204020303" pitchFamily="34" charset="77"/>
                <a:cs typeface="Poppins"/>
              </a:rPr>
              <a:t>Ipsos iris is an inclusive, standardised currency providing a level playing field for comparison of digital audience reach and characteristics, along with other insights about Australians aged 14+ who access the wide variety of digital content and services on Smartphone, PC/Laptop and Tablet devices.</a:t>
            </a:r>
          </a:p>
          <a:p>
            <a:pPr marL="285750" indent="-285750">
              <a:spcBef>
                <a:spcPts val="600"/>
              </a:spcBef>
              <a:spcAft>
                <a:spcPts val="300"/>
              </a:spcAft>
              <a:buClr>
                <a:srgbClr val="F04B4A"/>
              </a:buClr>
              <a:buFont typeface="Arial" panose="020B0604020202020204" pitchFamily="34" charset="0"/>
              <a:buChar char="•"/>
              <a:defRPr/>
            </a:pPr>
            <a:r>
              <a:rPr lang="en-US" sz="1400" dirty="0">
                <a:solidFill>
                  <a:schemeClr val="dk1"/>
                </a:solidFill>
                <a:latin typeface="Futura PT Book" panose="020B0502020204020303" pitchFamily="34" charset="77"/>
                <a:cs typeface="Poppins"/>
              </a:rPr>
              <a:t>Ipsos iris brings a hybrid methodology combining metered data from a high quality, nationally representative, single-source passive panel with site-centric census measurement. </a:t>
            </a:r>
          </a:p>
          <a:p>
            <a:pPr marL="285750" indent="-285750">
              <a:spcBef>
                <a:spcPts val="600"/>
              </a:spcBef>
              <a:spcAft>
                <a:spcPts val="300"/>
              </a:spcAft>
              <a:buClr>
                <a:srgbClr val="F04B4A"/>
              </a:buClr>
              <a:buFont typeface="Arial" panose="020B0604020202020204" pitchFamily="34" charset="0"/>
              <a:buChar char="•"/>
              <a:defRPr/>
            </a:pPr>
            <a:r>
              <a:rPr lang="en-GB" sz="1400" dirty="0">
                <a:solidFill>
                  <a:schemeClr val="dk1"/>
                </a:solidFill>
                <a:latin typeface="Futura PT Book" panose="020B0502020204020303" pitchFamily="34" charset="77"/>
                <a:cs typeface="Poppins"/>
              </a:rPr>
              <a:t>Ipsos conducts an establishment survey of 12,000 Australians aged 14 and over per annum to capture their digital device ownership and usage at both a household and personal level. </a:t>
            </a:r>
            <a:r>
              <a:rPr lang="en-US" sz="1400" dirty="0">
                <a:solidFill>
                  <a:schemeClr val="dk1"/>
                </a:solidFill>
                <a:latin typeface="Futura PT Book" panose="020B0502020204020303" pitchFamily="34" charset="77"/>
                <a:cs typeface="Poppins"/>
              </a:rPr>
              <a:t>The survey is designed to create a digital universe on which to project online audiences and to provide panel recruitment targets covering demographics and device type ownership and usage. </a:t>
            </a:r>
          </a:p>
          <a:p>
            <a:pPr marL="285750" indent="-285750">
              <a:spcBef>
                <a:spcPts val="600"/>
              </a:spcBef>
              <a:spcAft>
                <a:spcPts val="300"/>
              </a:spcAft>
              <a:buClr>
                <a:srgbClr val="F04B4A"/>
              </a:buClr>
              <a:buFont typeface="Arial" panose="020B0604020202020204" pitchFamily="34" charset="0"/>
              <a:buChar char="•"/>
              <a:defRPr/>
            </a:pPr>
            <a:r>
              <a:rPr lang="en-US" sz="1400" dirty="0">
                <a:solidFill>
                  <a:schemeClr val="dk1"/>
                </a:solidFill>
                <a:latin typeface="Futura PT Book" panose="020B0502020204020303" pitchFamily="34" charset="77"/>
                <a:cs typeface="Poppins"/>
              </a:rPr>
              <a:t>Data from the Ipsos iris digital currency and from the establishment survey is included in these </a:t>
            </a:r>
            <a:r>
              <a:rPr lang="en-US" sz="1400" dirty="0" err="1">
                <a:solidFill>
                  <a:schemeClr val="dk1"/>
                </a:solidFill>
                <a:latin typeface="Futura PT Book" panose="020B0502020204020303" pitchFamily="34" charset="77"/>
                <a:cs typeface="Poppins"/>
              </a:rPr>
              <a:t>nickable</a:t>
            </a:r>
            <a:r>
              <a:rPr lang="en-US" sz="1400" dirty="0">
                <a:solidFill>
                  <a:schemeClr val="dk1"/>
                </a:solidFill>
                <a:latin typeface="Futura PT Book" panose="020B0502020204020303" pitchFamily="34" charset="77"/>
                <a:cs typeface="Poppins"/>
              </a:rPr>
              <a:t> charts. </a:t>
            </a:r>
          </a:p>
        </p:txBody>
      </p:sp>
      <p:sp>
        <p:nvSpPr>
          <p:cNvPr id="5" name="Google Shape;50;p2">
            <a:extLst>
              <a:ext uri="{FF2B5EF4-FFF2-40B4-BE49-F238E27FC236}">
                <a16:creationId xmlns:a16="http://schemas.microsoft.com/office/drawing/2014/main" id="{4E66A2D3-704B-6AD4-BCD8-B653DFDE5FA5}"/>
              </a:ext>
            </a:extLst>
          </p:cNvPr>
          <p:cNvSpPr txBox="1">
            <a:spLocks/>
          </p:cNvSpPr>
          <p:nvPr/>
        </p:nvSpPr>
        <p:spPr>
          <a:xfrm>
            <a:off x="334253" y="481712"/>
            <a:ext cx="2883211" cy="401791"/>
          </a:xfrm>
          <a:prstGeom prst="rect">
            <a:avLst/>
          </a:prstGeom>
          <a:noFill/>
          <a:ln>
            <a:noFill/>
          </a:ln>
        </p:spPr>
        <p:txBody>
          <a:bodyPr spcFirstLastPara="1" vert="horz" wrap="square" lIns="0" tIns="0" rIns="0" bIns="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dk1"/>
              </a:buClr>
              <a:buSzPts val="4200"/>
              <a:buFont typeface="Poppins"/>
              <a:buNone/>
            </a:pPr>
            <a:r>
              <a:rPr lang="en-US" sz="2800" b="1" dirty="0">
                <a:latin typeface="Futura PT Demi" panose="020B0502020204020303" pitchFamily="34" charset="77"/>
              </a:rPr>
              <a:t>sources.</a:t>
            </a:r>
          </a:p>
        </p:txBody>
      </p:sp>
      <p:pic>
        <p:nvPicPr>
          <p:cNvPr id="10" name="Picture 9" descr="Logo&#10;&#10;Description automatically generated">
            <a:extLst>
              <a:ext uri="{FF2B5EF4-FFF2-40B4-BE49-F238E27FC236}">
                <a16:creationId xmlns:a16="http://schemas.microsoft.com/office/drawing/2014/main" id="{40E3FEEF-0183-5AB1-A8E7-FDF0EF0A60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4253" y="6231690"/>
            <a:ext cx="543354" cy="72447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4" name="Rectangle 3">
            <a:extLst>
              <a:ext uri="{FF2B5EF4-FFF2-40B4-BE49-F238E27FC236}">
                <a16:creationId xmlns:a16="http://schemas.microsoft.com/office/drawing/2014/main" id="{106591C4-11BC-5849-6925-D9561B202065}"/>
              </a:ext>
            </a:extLst>
          </p:cNvPr>
          <p:cNvSpPr/>
          <p:nvPr/>
        </p:nvSpPr>
        <p:spPr>
          <a:xfrm>
            <a:off x="-24765" y="6287090"/>
            <a:ext cx="12237361" cy="5830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Logo&#10;&#10;Description automatically generated">
            <a:extLst>
              <a:ext uri="{FF2B5EF4-FFF2-40B4-BE49-F238E27FC236}">
                <a16:creationId xmlns:a16="http://schemas.microsoft.com/office/drawing/2014/main" id="{5F29A1EF-63DB-CCD1-FDB4-70A7994297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4253" y="6231690"/>
            <a:ext cx="543354" cy="724472"/>
          </a:xfrm>
          <a:prstGeom prst="rect">
            <a:avLst/>
          </a:prstGeom>
        </p:spPr>
      </p:pic>
      <p:sp>
        <p:nvSpPr>
          <p:cNvPr id="8" name="TextBox 7">
            <a:extLst>
              <a:ext uri="{FF2B5EF4-FFF2-40B4-BE49-F238E27FC236}">
                <a16:creationId xmlns:a16="http://schemas.microsoft.com/office/drawing/2014/main" id="{9292C6A3-89C8-4D78-46F0-7E911E1EAEC8}"/>
              </a:ext>
            </a:extLst>
          </p:cNvPr>
          <p:cNvSpPr txBox="1"/>
          <p:nvPr/>
        </p:nvSpPr>
        <p:spPr>
          <a:xfrm>
            <a:off x="8113569" y="4124325"/>
            <a:ext cx="3516458" cy="369332"/>
          </a:xfrm>
          <a:prstGeom prst="rect">
            <a:avLst/>
          </a:prstGeom>
          <a:noFill/>
        </p:spPr>
        <p:txBody>
          <a:bodyPr wrap="square" rtlCol="0">
            <a:spAutoFit/>
          </a:bodyPr>
          <a:lstStyle/>
          <a:p>
            <a:pPr algn="ctr"/>
            <a:r>
              <a:rPr lang="en-US" dirty="0">
                <a:latin typeface="Futura PT Book" panose="020B0502020204020303" pitchFamily="34" charset="77"/>
                <a:hlinkClick r:id="rId4"/>
              </a:rPr>
              <a:t>Ipsos iris insights</a:t>
            </a:r>
            <a:endParaRPr lang="en-AU" dirty="0">
              <a:latin typeface="Futura PT Book" panose="020B0502020204020303" pitchFamily="34" charset="77"/>
            </a:endParaRPr>
          </a:p>
        </p:txBody>
      </p:sp>
      <p:sp>
        <p:nvSpPr>
          <p:cNvPr id="9" name="TextBox 8">
            <a:extLst>
              <a:ext uri="{FF2B5EF4-FFF2-40B4-BE49-F238E27FC236}">
                <a16:creationId xmlns:a16="http://schemas.microsoft.com/office/drawing/2014/main" id="{5D010158-E7CF-61B7-3BC1-509F7BBE6674}"/>
              </a:ext>
            </a:extLst>
          </p:cNvPr>
          <p:cNvSpPr txBox="1"/>
          <p:nvPr/>
        </p:nvSpPr>
        <p:spPr>
          <a:xfrm>
            <a:off x="684069" y="4116288"/>
            <a:ext cx="3516458" cy="646331"/>
          </a:xfrm>
          <a:prstGeom prst="rect">
            <a:avLst/>
          </a:prstGeom>
          <a:noFill/>
        </p:spPr>
        <p:txBody>
          <a:bodyPr wrap="square" rtlCol="0">
            <a:spAutoFit/>
          </a:bodyPr>
          <a:lstStyle/>
          <a:p>
            <a:pPr algn="ctr"/>
            <a:r>
              <a:rPr lang="en-US" dirty="0">
                <a:latin typeface="Futura PT Book" panose="020B0502020204020303" pitchFamily="34" charset="77"/>
                <a:hlinkClick r:id="rId5"/>
              </a:rPr>
              <a:t>IAB Australia online advertising expenditure report</a:t>
            </a:r>
            <a:endParaRPr lang="en-AU" dirty="0">
              <a:latin typeface="Futura PT Book" panose="020B0502020204020303" pitchFamily="34" charset="77"/>
            </a:endParaRPr>
          </a:p>
        </p:txBody>
      </p:sp>
      <p:sp>
        <p:nvSpPr>
          <p:cNvPr id="12" name="TextBox 11">
            <a:extLst>
              <a:ext uri="{FF2B5EF4-FFF2-40B4-BE49-F238E27FC236}">
                <a16:creationId xmlns:a16="http://schemas.microsoft.com/office/drawing/2014/main" id="{2CE79429-FBED-6EE4-82EC-931009E4A583}"/>
              </a:ext>
            </a:extLst>
          </p:cNvPr>
          <p:cNvSpPr txBox="1"/>
          <p:nvPr/>
        </p:nvSpPr>
        <p:spPr>
          <a:xfrm>
            <a:off x="4426181" y="4116288"/>
            <a:ext cx="3516458" cy="369332"/>
          </a:xfrm>
          <a:prstGeom prst="rect">
            <a:avLst/>
          </a:prstGeom>
          <a:noFill/>
        </p:spPr>
        <p:txBody>
          <a:bodyPr wrap="square" rtlCol="0">
            <a:spAutoFit/>
          </a:bodyPr>
          <a:lstStyle/>
          <a:p>
            <a:pPr algn="ctr"/>
            <a:r>
              <a:rPr lang="en-US" dirty="0">
                <a:latin typeface="Futura PT Book" panose="020B0502020204020303" pitchFamily="34" charset="77"/>
                <a:hlinkClick r:id="rId6"/>
              </a:rPr>
              <a:t>Ipsos iris Digital Landscape Report</a:t>
            </a:r>
            <a:endParaRPr lang="en-AU" dirty="0">
              <a:latin typeface="Futura PT Book" panose="020B0502020204020303" pitchFamily="34" charset="77"/>
            </a:endParaRPr>
          </a:p>
        </p:txBody>
      </p:sp>
      <p:sp>
        <p:nvSpPr>
          <p:cNvPr id="10" name="Google Shape;50;p2">
            <a:extLst>
              <a:ext uri="{FF2B5EF4-FFF2-40B4-BE49-F238E27FC236}">
                <a16:creationId xmlns:a16="http://schemas.microsoft.com/office/drawing/2014/main" id="{77582F6C-D3B9-3815-0699-89680B207A13}"/>
              </a:ext>
            </a:extLst>
          </p:cNvPr>
          <p:cNvSpPr txBox="1">
            <a:spLocks/>
          </p:cNvSpPr>
          <p:nvPr/>
        </p:nvSpPr>
        <p:spPr>
          <a:xfrm>
            <a:off x="692473" y="506894"/>
            <a:ext cx="9724067" cy="401791"/>
          </a:xfrm>
          <a:prstGeom prst="rect">
            <a:avLst/>
          </a:prstGeom>
          <a:noFill/>
          <a:ln>
            <a:noFill/>
          </a:ln>
        </p:spPr>
        <p:txBody>
          <a:bodyPr spcFirstLastPara="1" vert="horz" wrap="square" lIns="0" tIns="0" rIns="0" bIns="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SzPts val="4200"/>
            </a:pPr>
            <a:r>
              <a:rPr lang="en-US" sz="2800" b="1" dirty="0">
                <a:solidFill>
                  <a:srgbClr val="F04B4A"/>
                </a:solidFill>
                <a:latin typeface="Futura PT Demi" panose="020B0502020204020303" pitchFamily="34" charset="77"/>
              </a:rPr>
              <a:t>other resources.</a:t>
            </a:r>
          </a:p>
        </p:txBody>
      </p:sp>
      <p:pic>
        <p:nvPicPr>
          <p:cNvPr id="14" name="Picture 13" descr="A picture containing graphical user interface&#10;&#10;Description automatically generated">
            <a:extLst>
              <a:ext uri="{FF2B5EF4-FFF2-40B4-BE49-F238E27FC236}">
                <a16:creationId xmlns:a16="http://schemas.microsoft.com/office/drawing/2014/main" id="{E3365A09-2B9F-DAC8-F346-C9B45C0FD6C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5325" y="2011184"/>
            <a:ext cx="3543822" cy="1993400"/>
          </a:xfrm>
          <a:prstGeom prst="rect">
            <a:avLst/>
          </a:prstGeom>
        </p:spPr>
      </p:pic>
      <p:pic>
        <p:nvPicPr>
          <p:cNvPr id="17" name="Picture 16" descr="A person holding a sword&#10;&#10;Description automatically generated with medium confidence">
            <a:extLst>
              <a:ext uri="{FF2B5EF4-FFF2-40B4-BE49-F238E27FC236}">
                <a16:creationId xmlns:a16="http://schemas.microsoft.com/office/drawing/2014/main" id="{5D263183-BEEA-A3D8-6D8A-9C1843BD663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18321" y="2031453"/>
            <a:ext cx="3505336" cy="1971751"/>
          </a:xfrm>
          <a:prstGeom prst="rect">
            <a:avLst/>
          </a:prstGeom>
        </p:spPr>
      </p:pic>
      <p:pic>
        <p:nvPicPr>
          <p:cNvPr id="19" name="Picture 18">
            <a:extLst>
              <a:ext uri="{FF2B5EF4-FFF2-40B4-BE49-F238E27FC236}">
                <a16:creationId xmlns:a16="http://schemas.microsoft.com/office/drawing/2014/main" id="{864AD775-5F91-A321-7B06-88F2A8B9AADA}"/>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113569" y="1964154"/>
            <a:ext cx="3542778" cy="2074135"/>
          </a:xfrm>
          <a:prstGeom prst="rect">
            <a:avLst/>
          </a:prstGeom>
        </p:spPr>
      </p:pic>
    </p:spTree>
    <p:extLst>
      <p:ext uri="{BB962C8B-B14F-4D97-AF65-F5344CB8AC3E}">
        <p14:creationId xmlns:p14="http://schemas.microsoft.com/office/powerpoint/2010/main" val="3855977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F677D9-D9B8-4E16-FD9E-04114E2CE39F}"/>
              </a:ext>
            </a:extLst>
          </p:cNvPr>
          <p:cNvSpPr/>
          <p:nvPr/>
        </p:nvSpPr>
        <p:spPr>
          <a:xfrm>
            <a:off x="1" y="6290839"/>
            <a:ext cx="12191999" cy="5830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descr="Logo&#10;&#10;Description automatically generated">
            <a:extLst>
              <a:ext uri="{FF2B5EF4-FFF2-40B4-BE49-F238E27FC236}">
                <a16:creationId xmlns:a16="http://schemas.microsoft.com/office/drawing/2014/main" id="{B7A26F13-0335-34EF-8836-967FCD5F939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4253" y="6231690"/>
            <a:ext cx="543354" cy="724472"/>
          </a:xfrm>
          <a:prstGeom prst="rect">
            <a:avLst/>
          </a:prstGeom>
        </p:spPr>
      </p:pic>
      <p:sp>
        <p:nvSpPr>
          <p:cNvPr id="4" name="Google Shape;50;p2">
            <a:extLst>
              <a:ext uri="{FF2B5EF4-FFF2-40B4-BE49-F238E27FC236}">
                <a16:creationId xmlns:a16="http://schemas.microsoft.com/office/drawing/2014/main" id="{1CCB3D49-C2D4-2A18-FC21-456BA3E3480B}"/>
              </a:ext>
            </a:extLst>
          </p:cNvPr>
          <p:cNvSpPr txBox="1">
            <a:spLocks noGrp="1"/>
          </p:cNvSpPr>
          <p:nvPr>
            <p:ph type="title"/>
          </p:nvPr>
        </p:nvSpPr>
        <p:spPr>
          <a:xfrm>
            <a:off x="665017" y="570888"/>
            <a:ext cx="11287740" cy="67425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4200"/>
              <a:buFont typeface="Poppins"/>
              <a:buNone/>
            </a:pPr>
            <a:r>
              <a:rPr lang="en-US" sz="2800" b="1" dirty="0" err="1">
                <a:latin typeface="Futura PT Demi" panose="020B0502020204020303" pitchFamily="34" charset="77"/>
              </a:rPr>
              <a:t>australian</a:t>
            </a:r>
            <a:r>
              <a:rPr lang="en-US" sz="2800" b="1" dirty="0">
                <a:latin typeface="Futura PT Demi" panose="020B0502020204020303" pitchFamily="34" charset="77"/>
              </a:rPr>
              <a:t> digital media consumption</a:t>
            </a:r>
            <a:endParaRPr sz="2800" b="1" dirty="0">
              <a:latin typeface="Futura PT Demi" panose="020B0502020204020303" pitchFamily="34" charset="77"/>
            </a:endParaRPr>
          </a:p>
        </p:txBody>
      </p:sp>
      <p:sp>
        <p:nvSpPr>
          <p:cNvPr id="7" name="Google Shape;119;p6">
            <a:extLst>
              <a:ext uri="{FF2B5EF4-FFF2-40B4-BE49-F238E27FC236}">
                <a16:creationId xmlns:a16="http://schemas.microsoft.com/office/drawing/2014/main" id="{4954BCE7-0FB2-A24C-AA05-E6BB62089B8D}"/>
              </a:ext>
            </a:extLst>
          </p:cNvPr>
          <p:cNvSpPr txBox="1"/>
          <p:nvPr/>
        </p:nvSpPr>
        <p:spPr>
          <a:xfrm>
            <a:off x="1018903" y="6443508"/>
            <a:ext cx="10837817" cy="507791"/>
          </a:xfrm>
          <a:prstGeom prst="rect">
            <a:avLst/>
          </a:prstGeom>
          <a:noFill/>
          <a:ln>
            <a:noFill/>
          </a:ln>
        </p:spPr>
        <p:txBody>
          <a:bodyPr spcFirstLastPara="1" wrap="square" lIns="91425" tIns="45700" rIns="91425" bIns="45700" anchor="t" anchorCtr="0">
            <a:spAutoFit/>
          </a:bodyPr>
          <a:lstStyle/>
          <a:p>
            <a:r>
              <a:rPr lang="en-US" sz="900" dirty="0">
                <a:solidFill>
                  <a:schemeClr val="dk1"/>
                </a:solidFill>
                <a:latin typeface="Futura PT Book" panose="020B0502020204020303" pitchFamily="34" charset="77"/>
                <a:ea typeface="Poppins"/>
                <a:cs typeface="Poppins"/>
                <a:sym typeface="Poppins"/>
              </a:rPr>
              <a:t>Source: </a:t>
            </a:r>
            <a:r>
              <a:rPr lang="en-US" sz="900" dirty="0">
                <a:solidFill>
                  <a:schemeClr val="dk1"/>
                </a:solidFill>
                <a:latin typeface="Futura PT Book" panose="020B0502020204020303" pitchFamily="34" charset="77"/>
                <a:cs typeface="Poppins"/>
              </a:rPr>
              <a:t>Ipsos iris Online Audience Measurement Service January 2023, Age 14+, PC/laptop/smartphone/tablet, online population</a:t>
            </a:r>
            <a:r>
              <a:rPr lang="en-US" sz="900" dirty="0">
                <a:solidFill>
                  <a:schemeClr val="dk1"/>
                </a:solidFill>
                <a:latin typeface="Futura PT Book" panose="020B0502020204020303" pitchFamily="34" charset="0"/>
                <a:cs typeface="Poppins"/>
              </a:rPr>
              <a:t>; </a:t>
            </a:r>
            <a:r>
              <a:rPr lang="en-US" sz="900" b="0" i="0" u="sng" dirty="0">
                <a:solidFill>
                  <a:srgbClr val="EE3226"/>
                </a:solidFill>
                <a:effectLst/>
                <a:latin typeface="Futura PT Book" panose="020B0502020204020303" pitchFamily="34" charset="0"/>
                <a:hlinkClick r:id="rId3"/>
              </a:rPr>
              <a:t>IAB Australia Online Advertising Expenditure Report</a:t>
            </a:r>
            <a:r>
              <a:rPr lang="en-US" sz="900" b="0" i="0" dirty="0">
                <a:solidFill>
                  <a:srgbClr val="333333"/>
                </a:solidFill>
                <a:effectLst/>
                <a:latin typeface="Futura PT Book" panose="020B0502020204020303" pitchFamily="34" charset="0"/>
              </a:rPr>
              <a:t> (</a:t>
            </a:r>
            <a:r>
              <a:rPr lang="en-US" sz="900" dirty="0">
                <a:solidFill>
                  <a:schemeClr val="dk1"/>
                </a:solidFill>
                <a:latin typeface="Futura PT Book" panose="020B0502020204020303" pitchFamily="34" charset="77"/>
                <a:cs typeface="Poppins"/>
              </a:rPr>
              <a:t>OAER) prepared by PwC Australia.</a:t>
            </a:r>
            <a:endParaRPr lang="en-AU" sz="900" dirty="0">
              <a:solidFill>
                <a:schemeClr val="dk1"/>
              </a:solidFill>
              <a:latin typeface="Futura PT Book" panose="020B0502020204020303" pitchFamily="34" charset="77"/>
              <a:cs typeface="Poppins"/>
            </a:endParaRPr>
          </a:p>
          <a:p>
            <a:pPr marL="0" marR="0" lvl="0" indent="0" algn="l" rtl="0">
              <a:spcBef>
                <a:spcPts val="0"/>
              </a:spcBef>
              <a:spcAft>
                <a:spcPts val="0"/>
              </a:spcAft>
              <a:buNone/>
            </a:pPr>
            <a:endParaRPr dirty="0">
              <a:latin typeface="Futura PT Book" panose="020B0502020204020303" pitchFamily="34" charset="77"/>
            </a:endParaRPr>
          </a:p>
        </p:txBody>
      </p:sp>
      <p:sp>
        <p:nvSpPr>
          <p:cNvPr id="8" name="Rectangle 7">
            <a:extLst>
              <a:ext uri="{FF2B5EF4-FFF2-40B4-BE49-F238E27FC236}">
                <a16:creationId xmlns:a16="http://schemas.microsoft.com/office/drawing/2014/main" id="{D353933B-AD7A-94E2-4FFF-806CF57CCE25}"/>
              </a:ext>
            </a:extLst>
          </p:cNvPr>
          <p:cNvSpPr/>
          <p:nvPr/>
        </p:nvSpPr>
        <p:spPr>
          <a:xfrm>
            <a:off x="650240" y="1926023"/>
            <a:ext cx="2190578" cy="45719"/>
          </a:xfrm>
          <a:prstGeom prst="rect">
            <a:avLst/>
          </a:prstGeom>
          <a:solidFill>
            <a:srgbClr val="F04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EE8A6E6-5E6F-AAD4-9F16-395E07DBE348}"/>
              </a:ext>
            </a:extLst>
          </p:cNvPr>
          <p:cNvSpPr/>
          <p:nvPr/>
        </p:nvSpPr>
        <p:spPr>
          <a:xfrm>
            <a:off x="650240" y="4863670"/>
            <a:ext cx="2190578" cy="45719"/>
          </a:xfrm>
          <a:prstGeom prst="rect">
            <a:avLst/>
          </a:prstGeom>
          <a:solidFill>
            <a:srgbClr val="F04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CD2D2BC-9699-8B7E-D953-025AC38F1224}"/>
              </a:ext>
            </a:extLst>
          </p:cNvPr>
          <p:cNvSpPr txBox="1"/>
          <p:nvPr/>
        </p:nvSpPr>
        <p:spPr>
          <a:xfrm>
            <a:off x="5452350" y="1890117"/>
            <a:ext cx="6404370" cy="1538883"/>
          </a:xfrm>
          <a:prstGeom prst="rect">
            <a:avLst/>
          </a:prstGeom>
          <a:noFill/>
        </p:spPr>
        <p:txBody>
          <a:bodyPr wrap="square" rtlCol="0">
            <a:spAutoFit/>
          </a:bodyPr>
          <a:lstStyle/>
          <a:p>
            <a:r>
              <a:rPr lang="en-AU" sz="4000" b="1" dirty="0">
                <a:solidFill>
                  <a:srgbClr val="EE3224"/>
                </a:solidFill>
                <a:latin typeface="Futura PT Bold" panose="020B0502020204020303" pitchFamily="34" charset="77"/>
              </a:rPr>
              <a:t>21 million </a:t>
            </a:r>
            <a:br>
              <a:rPr lang="en-AU" dirty="0">
                <a:solidFill>
                  <a:schemeClr val="bg1"/>
                </a:solidFill>
              </a:rPr>
            </a:br>
            <a:r>
              <a:rPr lang="en-AU" dirty="0">
                <a:latin typeface="Futura PT Book" panose="020B0502020204020303" pitchFamily="34" charset="77"/>
              </a:rPr>
              <a:t>australians (age 14+) were online this month, </a:t>
            </a:r>
            <a:br>
              <a:rPr lang="en-AU" dirty="0">
                <a:latin typeface="Futura PT Book" panose="020B0502020204020303" pitchFamily="34" charset="77"/>
              </a:rPr>
            </a:br>
            <a:r>
              <a:rPr lang="en-AU" dirty="0">
                <a:latin typeface="Futura PT Book" panose="020B0502020204020303" pitchFamily="34" charset="77"/>
              </a:rPr>
              <a:t>each spending on </a:t>
            </a:r>
            <a:r>
              <a:rPr lang="en-AU" b="1" dirty="0">
                <a:solidFill>
                  <a:srgbClr val="F04B4A"/>
                </a:solidFill>
                <a:latin typeface="Futura PT Book" panose="020B0502020204020303" pitchFamily="34" charset="77"/>
              </a:rPr>
              <a:t>average 107 hours </a:t>
            </a:r>
            <a:br>
              <a:rPr lang="en-AU" b="1" dirty="0">
                <a:solidFill>
                  <a:srgbClr val="F04B4A"/>
                </a:solidFill>
                <a:latin typeface="Futura PT Book" panose="020B0502020204020303" pitchFamily="34" charset="77"/>
              </a:rPr>
            </a:br>
            <a:r>
              <a:rPr lang="en-AU" dirty="0">
                <a:latin typeface="Futura PT Book" panose="020B0502020204020303" pitchFamily="34" charset="77"/>
              </a:rPr>
              <a:t>on a PC/laptop, smartphone, or tablet device.</a:t>
            </a:r>
          </a:p>
        </p:txBody>
      </p:sp>
      <p:sp>
        <p:nvSpPr>
          <p:cNvPr id="3" name="TextBox 2">
            <a:extLst>
              <a:ext uri="{FF2B5EF4-FFF2-40B4-BE49-F238E27FC236}">
                <a16:creationId xmlns:a16="http://schemas.microsoft.com/office/drawing/2014/main" id="{D2AE1277-E79C-8E52-42D1-1EAFF6C68C89}"/>
              </a:ext>
            </a:extLst>
          </p:cNvPr>
          <p:cNvSpPr txBox="1"/>
          <p:nvPr/>
        </p:nvSpPr>
        <p:spPr>
          <a:xfrm>
            <a:off x="5452350" y="4013561"/>
            <a:ext cx="6654800" cy="984885"/>
          </a:xfrm>
          <a:prstGeom prst="rect">
            <a:avLst/>
          </a:prstGeom>
          <a:noFill/>
        </p:spPr>
        <p:txBody>
          <a:bodyPr wrap="square" rtlCol="0">
            <a:spAutoFit/>
          </a:bodyPr>
          <a:lstStyle/>
          <a:p>
            <a:r>
              <a:rPr lang="en-AU" sz="4000" b="1" dirty="0">
                <a:solidFill>
                  <a:srgbClr val="EE3224"/>
                </a:solidFill>
                <a:latin typeface="Futura PT Bold" panose="020B0502020204020303" pitchFamily="34" charset="77"/>
              </a:rPr>
              <a:t>$14.2 billion</a:t>
            </a:r>
            <a:br>
              <a:rPr lang="en-AU" sz="4000" dirty="0">
                <a:solidFill>
                  <a:schemeClr val="bg1"/>
                </a:solidFill>
              </a:rPr>
            </a:br>
            <a:r>
              <a:rPr lang="en-AU" dirty="0">
                <a:latin typeface="Futura PT Book" panose="020B0502020204020303" pitchFamily="34" charset="77"/>
              </a:rPr>
              <a:t>digital ad market supports this content consumption</a:t>
            </a:r>
          </a:p>
        </p:txBody>
      </p:sp>
      <p:pic>
        <p:nvPicPr>
          <p:cNvPr id="11" name="Picture 10" descr="Shape&#10;&#10;Description automatically generated with medium confidence">
            <a:extLst>
              <a:ext uri="{FF2B5EF4-FFF2-40B4-BE49-F238E27FC236}">
                <a16:creationId xmlns:a16="http://schemas.microsoft.com/office/drawing/2014/main" id="{9C1CA116-3051-8E93-124A-FC4618D9AD64}"/>
              </a:ext>
            </a:extLst>
          </p:cNvPr>
          <p:cNvPicPr>
            <a:picLocks noChangeAspect="1"/>
          </p:cNvPicPr>
          <p:nvPr/>
        </p:nvPicPr>
        <p:blipFill rotWithShape="1">
          <a:blip r:embed="rId4" cstate="screen">
            <a:duotone>
              <a:prstClr val="black"/>
              <a:schemeClr val="accent3">
                <a:tint val="45000"/>
                <a:satMod val="400000"/>
              </a:schemeClr>
            </a:duotone>
            <a:extLst>
              <a:ext uri="{BEBA8EAE-BF5A-486C-A8C5-ECC9F3942E4B}">
                <a14:imgProps xmlns:a14="http://schemas.microsoft.com/office/drawing/2010/main">
                  <a14:imgLayer r:embed="rId5">
                    <a14:imgEffect>
                      <a14:saturation sat="0"/>
                    </a14:imgEffect>
                    <a14:imgEffect>
                      <a14:brightnessContrast bright="100000"/>
                    </a14:imgEffect>
                  </a14:imgLayer>
                </a14:imgProps>
              </a:ext>
              <a:ext uri="{28A0092B-C50C-407E-A947-70E740481C1C}">
                <a14:useLocalDpi xmlns:a14="http://schemas.microsoft.com/office/drawing/2010/main"/>
              </a:ext>
            </a:extLst>
          </a:blip>
          <a:srcRect/>
          <a:stretch/>
        </p:blipFill>
        <p:spPr>
          <a:xfrm>
            <a:off x="3575685" y="3739516"/>
            <a:ext cx="1618894" cy="1213194"/>
          </a:xfrm>
          <a:prstGeom prst="rect">
            <a:avLst/>
          </a:prstGeom>
        </p:spPr>
      </p:pic>
      <p:pic>
        <p:nvPicPr>
          <p:cNvPr id="12" name="Picture 11" descr="A black rectangle with a black background&#10;&#10;Description automatically generated with low confidence">
            <a:extLst>
              <a:ext uri="{FF2B5EF4-FFF2-40B4-BE49-F238E27FC236}">
                <a16:creationId xmlns:a16="http://schemas.microsoft.com/office/drawing/2014/main" id="{0320C611-D1F4-1497-09F8-7D6FE5AA6867}"/>
              </a:ext>
            </a:extLst>
          </p:cNvPr>
          <p:cNvPicPr>
            <a:picLocks noChangeAspect="1"/>
          </p:cNvPicPr>
          <p:nvPr/>
        </p:nvPicPr>
        <p:blipFill>
          <a:blip r:embed="rId6" cstate="screen">
            <a:duotone>
              <a:prstClr val="black"/>
              <a:schemeClr val="accent3">
                <a:tint val="45000"/>
                <a:satMod val="400000"/>
              </a:schemeClr>
            </a:duotone>
            <a:extLst>
              <a:ext uri="{BEBA8EAE-BF5A-486C-A8C5-ECC9F3942E4B}">
                <a14:imgProps xmlns:a14="http://schemas.microsoft.com/office/drawing/2010/main">
                  <a14:imgLayer r:embed="rId7">
                    <a14:imgEffect>
                      <a14:saturation sat="0"/>
                    </a14:imgEffect>
                    <a14:imgEffect>
                      <a14:brightnessContrast bright="100000"/>
                    </a14:imgEffect>
                  </a14:imgLayer>
                </a14:imgProps>
              </a:ext>
              <a:ext uri="{28A0092B-C50C-407E-A947-70E740481C1C}">
                <a14:useLocalDpi xmlns:a14="http://schemas.microsoft.com/office/drawing/2010/main"/>
              </a:ext>
            </a:extLst>
          </a:blip>
          <a:stretch>
            <a:fillRect/>
          </a:stretch>
        </p:blipFill>
        <p:spPr>
          <a:xfrm>
            <a:off x="3575685" y="1919958"/>
            <a:ext cx="1622350" cy="1477497"/>
          </a:xfrm>
          <a:prstGeom prst="rect">
            <a:avLst/>
          </a:prstGeom>
          <a:noFill/>
        </p:spPr>
      </p:pic>
      <p:sp>
        <p:nvSpPr>
          <p:cNvPr id="13" name="Google Shape;108;p5">
            <a:extLst>
              <a:ext uri="{FF2B5EF4-FFF2-40B4-BE49-F238E27FC236}">
                <a16:creationId xmlns:a16="http://schemas.microsoft.com/office/drawing/2014/main" id="{C15EAA22-8DF9-1A3B-B267-DC8FA528E3E3}"/>
              </a:ext>
            </a:extLst>
          </p:cNvPr>
          <p:cNvSpPr txBox="1">
            <a:spLocks/>
          </p:cNvSpPr>
          <p:nvPr/>
        </p:nvSpPr>
        <p:spPr>
          <a:xfrm>
            <a:off x="640660" y="2402580"/>
            <a:ext cx="2163121" cy="1989750"/>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SzPts val="3200"/>
              <a:buFont typeface="Arial" panose="020B0604020202020204" pitchFamily="34" charset="0"/>
              <a:buNone/>
            </a:pPr>
            <a:r>
              <a:rPr lang="en-US" sz="1800" dirty="0">
                <a:latin typeface="Futura PT Book" panose="020B0502020204020303" pitchFamily="34" charset="77"/>
              </a:rPr>
              <a:t>The Australian online ad market grew 9% year on year and supports the continued growth in consumer consumption across a wide variety of digital content and services.</a:t>
            </a:r>
          </a:p>
        </p:txBody>
      </p:sp>
    </p:spTree>
    <p:extLst>
      <p:ext uri="{BB962C8B-B14F-4D97-AF65-F5344CB8AC3E}">
        <p14:creationId xmlns:p14="http://schemas.microsoft.com/office/powerpoint/2010/main" val="3022650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4" name="Oval 3">
            <a:extLst>
              <a:ext uri="{FF2B5EF4-FFF2-40B4-BE49-F238E27FC236}">
                <a16:creationId xmlns:a16="http://schemas.microsoft.com/office/drawing/2014/main" id="{99E2D556-B74F-0D00-9B4B-8F3C6F09BAC8}"/>
              </a:ext>
            </a:extLst>
          </p:cNvPr>
          <p:cNvSpPr/>
          <p:nvPr/>
        </p:nvSpPr>
        <p:spPr>
          <a:xfrm>
            <a:off x="9125705" y="2525667"/>
            <a:ext cx="2669660" cy="2613062"/>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3830"/>
              </a:solidFill>
              <a:effectLst/>
              <a:uLnTx/>
              <a:uFillTx/>
              <a:latin typeface="Futura PT Book"/>
              <a:ea typeface="+mn-ea"/>
              <a:cs typeface="+mn-cs"/>
            </a:endParaRPr>
          </a:p>
        </p:txBody>
      </p:sp>
      <p:sp>
        <p:nvSpPr>
          <p:cNvPr id="3" name="Oval 2">
            <a:extLst>
              <a:ext uri="{FF2B5EF4-FFF2-40B4-BE49-F238E27FC236}">
                <a16:creationId xmlns:a16="http://schemas.microsoft.com/office/drawing/2014/main" id="{1A744FD5-8A1D-CE83-7AA3-5EE8C1840DA6}"/>
              </a:ext>
            </a:extLst>
          </p:cNvPr>
          <p:cNvSpPr/>
          <p:nvPr/>
        </p:nvSpPr>
        <p:spPr>
          <a:xfrm>
            <a:off x="6195564" y="2525667"/>
            <a:ext cx="2669660" cy="2613062"/>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3830"/>
              </a:solidFill>
              <a:effectLst/>
              <a:uLnTx/>
              <a:uFillTx/>
              <a:latin typeface="Futura PT Book"/>
              <a:ea typeface="+mn-ea"/>
              <a:cs typeface="+mn-cs"/>
            </a:endParaRPr>
          </a:p>
        </p:txBody>
      </p:sp>
      <p:sp>
        <p:nvSpPr>
          <p:cNvPr id="2" name="Oval 1">
            <a:extLst>
              <a:ext uri="{FF2B5EF4-FFF2-40B4-BE49-F238E27FC236}">
                <a16:creationId xmlns:a16="http://schemas.microsoft.com/office/drawing/2014/main" id="{7C4CBC6B-EA40-4FD1-F5B3-D5FC38A4E7EF}"/>
              </a:ext>
            </a:extLst>
          </p:cNvPr>
          <p:cNvSpPr/>
          <p:nvPr/>
        </p:nvSpPr>
        <p:spPr>
          <a:xfrm>
            <a:off x="3265422" y="2525667"/>
            <a:ext cx="2669660" cy="2613062"/>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3830"/>
              </a:solidFill>
              <a:effectLst/>
              <a:uLnTx/>
              <a:uFillTx/>
              <a:latin typeface="Futura PT Book"/>
              <a:ea typeface="+mn-ea"/>
              <a:cs typeface="+mn-cs"/>
            </a:endParaRPr>
          </a:p>
        </p:txBody>
      </p:sp>
      <p:sp>
        <p:nvSpPr>
          <p:cNvPr id="8" name="Rectangle 7">
            <a:extLst>
              <a:ext uri="{FF2B5EF4-FFF2-40B4-BE49-F238E27FC236}">
                <a16:creationId xmlns:a16="http://schemas.microsoft.com/office/drawing/2014/main" id="{A1ED2757-8827-8C8A-D947-70E61224EE64}"/>
              </a:ext>
            </a:extLst>
          </p:cNvPr>
          <p:cNvSpPr/>
          <p:nvPr/>
        </p:nvSpPr>
        <p:spPr>
          <a:xfrm>
            <a:off x="1" y="6290839"/>
            <a:ext cx="12191999" cy="5830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Logo&#10;&#10;Description automatically generated">
            <a:extLst>
              <a:ext uri="{FF2B5EF4-FFF2-40B4-BE49-F238E27FC236}">
                <a16:creationId xmlns:a16="http://schemas.microsoft.com/office/drawing/2014/main" id="{4316FB6A-3A36-50CB-2F6E-5337BC1DD7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4253" y="6231690"/>
            <a:ext cx="543354" cy="724472"/>
          </a:xfrm>
          <a:prstGeom prst="rect">
            <a:avLst/>
          </a:prstGeom>
        </p:spPr>
      </p:pic>
      <p:sp>
        <p:nvSpPr>
          <p:cNvPr id="31" name="Oval 30">
            <a:extLst>
              <a:ext uri="{FF2B5EF4-FFF2-40B4-BE49-F238E27FC236}">
                <a16:creationId xmlns:a16="http://schemas.microsoft.com/office/drawing/2014/main" id="{ABC2056D-1449-CB29-3A23-1C647FFA2730}"/>
              </a:ext>
            </a:extLst>
          </p:cNvPr>
          <p:cNvSpPr/>
          <p:nvPr/>
        </p:nvSpPr>
        <p:spPr>
          <a:xfrm>
            <a:off x="335280" y="2525667"/>
            <a:ext cx="2669660" cy="2613062"/>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3830"/>
              </a:solidFill>
              <a:effectLst/>
              <a:uLnTx/>
              <a:uFillTx/>
              <a:latin typeface="Futura PT Book"/>
              <a:ea typeface="+mn-ea"/>
              <a:cs typeface="+mn-cs"/>
            </a:endParaRPr>
          </a:p>
        </p:txBody>
      </p:sp>
      <p:pic>
        <p:nvPicPr>
          <p:cNvPr id="35" name="Picture 34">
            <a:extLst>
              <a:ext uri="{FF2B5EF4-FFF2-40B4-BE49-F238E27FC236}">
                <a16:creationId xmlns:a16="http://schemas.microsoft.com/office/drawing/2014/main" id="{A4AA9E7B-0C55-37BD-BA6D-026B7E0DECF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935730" y="2240675"/>
            <a:ext cx="1373202" cy="828280"/>
          </a:xfrm>
          <a:prstGeom prst="rect">
            <a:avLst/>
          </a:prstGeom>
        </p:spPr>
      </p:pic>
      <p:pic>
        <p:nvPicPr>
          <p:cNvPr id="36" name="Picture 35">
            <a:extLst>
              <a:ext uri="{FF2B5EF4-FFF2-40B4-BE49-F238E27FC236}">
                <a16:creationId xmlns:a16="http://schemas.microsoft.com/office/drawing/2014/main" id="{33E91F46-8086-8894-3632-58C1E17EE54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176135" y="2114170"/>
            <a:ext cx="618165" cy="954785"/>
          </a:xfrm>
          <a:prstGeom prst="rect">
            <a:avLst/>
          </a:prstGeom>
        </p:spPr>
      </p:pic>
      <p:pic>
        <p:nvPicPr>
          <p:cNvPr id="37" name="Picture 36">
            <a:extLst>
              <a:ext uri="{FF2B5EF4-FFF2-40B4-BE49-F238E27FC236}">
                <a16:creationId xmlns:a16="http://schemas.microsoft.com/office/drawing/2014/main" id="{BD39A63C-A52B-8728-BD3E-F3A1EEF25C7D}"/>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433014" y="2240676"/>
            <a:ext cx="491791" cy="828279"/>
          </a:xfrm>
          <a:prstGeom prst="rect">
            <a:avLst/>
          </a:prstGeom>
        </p:spPr>
      </p:pic>
      <p:sp>
        <p:nvSpPr>
          <p:cNvPr id="39" name="Content Placeholder 2">
            <a:extLst>
              <a:ext uri="{FF2B5EF4-FFF2-40B4-BE49-F238E27FC236}">
                <a16:creationId xmlns:a16="http://schemas.microsoft.com/office/drawing/2014/main" id="{803028F3-1B5E-F67D-E35A-1B9B52D0453C}"/>
              </a:ext>
            </a:extLst>
          </p:cNvPr>
          <p:cNvSpPr txBox="1">
            <a:spLocks/>
          </p:cNvSpPr>
          <p:nvPr/>
        </p:nvSpPr>
        <p:spPr>
          <a:xfrm>
            <a:off x="3437489" y="3292372"/>
            <a:ext cx="2204720" cy="452604"/>
          </a:xfrm>
          <a:prstGeom prst="rect">
            <a:avLst/>
          </a:prstGeom>
        </p:spPr>
        <p:txBody>
          <a:bodyPr vert="horz" lIns="9000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457200" fontAlgn="auto">
              <a:lnSpc>
                <a:spcPct val="100000"/>
              </a:lnSpc>
              <a:spcBef>
                <a:spcPts val="600"/>
              </a:spcBef>
              <a:spcAft>
                <a:spcPts val="0"/>
              </a:spcAft>
              <a:buClrTx/>
              <a:buSzTx/>
              <a:buNone/>
              <a:tabLst/>
              <a:defRPr/>
            </a:pPr>
            <a:r>
              <a:rPr lang="en-AU" b="1" dirty="0">
                <a:solidFill>
                  <a:srgbClr val="F04B4A"/>
                </a:solidFill>
                <a:latin typeface="Futura PT Bold" panose="020B0902020204020203" pitchFamily="34" charset="0"/>
                <a:cs typeface="Futura Medium" panose="020B0602020204020303" pitchFamily="34" charset="-79"/>
              </a:rPr>
              <a:t>desktop</a:t>
            </a:r>
          </a:p>
        </p:txBody>
      </p:sp>
      <p:sp>
        <p:nvSpPr>
          <p:cNvPr id="40" name="Content Placeholder 2">
            <a:extLst>
              <a:ext uri="{FF2B5EF4-FFF2-40B4-BE49-F238E27FC236}">
                <a16:creationId xmlns:a16="http://schemas.microsoft.com/office/drawing/2014/main" id="{1705BCA6-54FE-6352-D12A-B293A45B816A}"/>
              </a:ext>
            </a:extLst>
          </p:cNvPr>
          <p:cNvSpPr txBox="1">
            <a:spLocks/>
          </p:cNvSpPr>
          <p:nvPr/>
        </p:nvSpPr>
        <p:spPr>
          <a:xfrm>
            <a:off x="6347105" y="3297952"/>
            <a:ext cx="2269210" cy="403413"/>
          </a:xfrm>
          <a:prstGeom prst="rect">
            <a:avLst/>
          </a:prstGeom>
        </p:spPr>
        <p:txBody>
          <a:bodyPr vert="horz" lIns="9000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lnSpc>
                <a:spcPct val="100000"/>
              </a:lnSpc>
              <a:spcBef>
                <a:spcPts val="600"/>
              </a:spcBef>
              <a:buNone/>
              <a:defRPr/>
            </a:pPr>
            <a:r>
              <a:rPr lang="en-AU" b="1" dirty="0">
                <a:solidFill>
                  <a:srgbClr val="F04B4A"/>
                </a:solidFill>
                <a:latin typeface="Futura PT Bold" panose="020B0902020204020203" pitchFamily="34" charset="0"/>
                <a:cs typeface="Futura Medium" panose="020B0602020204020303" pitchFamily="34" charset="-79"/>
              </a:rPr>
              <a:t>tablet</a:t>
            </a:r>
          </a:p>
        </p:txBody>
      </p:sp>
      <p:sp>
        <p:nvSpPr>
          <p:cNvPr id="41" name="Content Placeholder 2">
            <a:extLst>
              <a:ext uri="{FF2B5EF4-FFF2-40B4-BE49-F238E27FC236}">
                <a16:creationId xmlns:a16="http://schemas.microsoft.com/office/drawing/2014/main" id="{E3FDDE45-E5A5-E3E6-D237-9C6BE6538C02}"/>
              </a:ext>
            </a:extLst>
          </p:cNvPr>
          <p:cNvSpPr txBox="1">
            <a:spLocks/>
          </p:cNvSpPr>
          <p:nvPr/>
        </p:nvSpPr>
        <p:spPr>
          <a:xfrm>
            <a:off x="9125705" y="3295058"/>
            <a:ext cx="2669660" cy="456356"/>
          </a:xfrm>
          <a:prstGeom prst="rect">
            <a:avLst/>
          </a:prstGeom>
        </p:spPr>
        <p:txBody>
          <a:bodyPr vert="horz" lIns="9000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457200" fontAlgn="auto">
              <a:lnSpc>
                <a:spcPct val="100000"/>
              </a:lnSpc>
              <a:spcBef>
                <a:spcPts val="600"/>
              </a:spcBef>
              <a:spcAft>
                <a:spcPts val="0"/>
              </a:spcAft>
              <a:buClrTx/>
              <a:buSzTx/>
              <a:buNone/>
              <a:tabLst/>
              <a:defRPr/>
            </a:pPr>
            <a:r>
              <a:rPr lang="en-AU" b="1" dirty="0">
                <a:solidFill>
                  <a:srgbClr val="F04B4A"/>
                </a:solidFill>
                <a:latin typeface="Futura PT Bold" panose="020B0902020204020203" pitchFamily="34" charset="0"/>
                <a:cs typeface="Futura Medium" panose="020B0602020204020303" pitchFamily="34" charset="-79"/>
              </a:rPr>
              <a:t>connected tv</a:t>
            </a:r>
          </a:p>
        </p:txBody>
      </p:sp>
      <p:sp>
        <p:nvSpPr>
          <p:cNvPr id="42" name="Content Placeholder 2">
            <a:extLst>
              <a:ext uri="{FF2B5EF4-FFF2-40B4-BE49-F238E27FC236}">
                <a16:creationId xmlns:a16="http://schemas.microsoft.com/office/drawing/2014/main" id="{1415CE63-2AB8-E53D-DA09-D2E15B9DF470}"/>
              </a:ext>
            </a:extLst>
          </p:cNvPr>
          <p:cNvSpPr txBox="1">
            <a:spLocks/>
          </p:cNvSpPr>
          <p:nvPr/>
        </p:nvSpPr>
        <p:spPr>
          <a:xfrm>
            <a:off x="760234" y="3292372"/>
            <a:ext cx="1758950" cy="435143"/>
          </a:xfrm>
          <a:prstGeom prst="rect">
            <a:avLst/>
          </a:prstGeom>
        </p:spPr>
        <p:txBody>
          <a:bodyPr vert="horz" lIns="9000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lnSpc>
                <a:spcPct val="100000"/>
              </a:lnSpc>
              <a:spcBef>
                <a:spcPts val="600"/>
              </a:spcBef>
              <a:buNone/>
              <a:defRPr/>
            </a:pPr>
            <a:r>
              <a:rPr lang="en-AU" b="1" dirty="0">
                <a:solidFill>
                  <a:srgbClr val="F04B4A"/>
                </a:solidFill>
                <a:latin typeface="Futura PT Bold" panose="020B0902020204020203" pitchFamily="34" charset="0"/>
                <a:cs typeface="Futura Medium" panose="020B0602020204020303" pitchFamily="34" charset="-79"/>
              </a:rPr>
              <a:t>mobile</a:t>
            </a:r>
          </a:p>
        </p:txBody>
      </p:sp>
      <p:cxnSp>
        <p:nvCxnSpPr>
          <p:cNvPr id="43" name="Straight Connector 42">
            <a:extLst>
              <a:ext uri="{FF2B5EF4-FFF2-40B4-BE49-F238E27FC236}">
                <a16:creationId xmlns:a16="http://schemas.microsoft.com/office/drawing/2014/main" id="{A7E87138-80A9-63B5-2FBC-09AC92CE73C5}"/>
              </a:ext>
            </a:extLst>
          </p:cNvPr>
          <p:cNvCxnSpPr>
            <a:cxnSpLocks/>
          </p:cNvCxnSpPr>
          <p:nvPr/>
        </p:nvCxnSpPr>
        <p:spPr>
          <a:xfrm>
            <a:off x="733979" y="3744976"/>
            <a:ext cx="1910916" cy="0"/>
          </a:xfrm>
          <a:prstGeom prst="line">
            <a:avLst/>
          </a:prstGeom>
          <a:ln w="15875">
            <a:solidFill>
              <a:srgbClr val="F04B4A"/>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2ACF478-D012-9702-C13C-28A077DB9281}"/>
              </a:ext>
            </a:extLst>
          </p:cNvPr>
          <p:cNvCxnSpPr/>
          <p:nvPr/>
        </p:nvCxnSpPr>
        <p:spPr>
          <a:xfrm>
            <a:off x="3598250" y="3744976"/>
            <a:ext cx="1910916" cy="0"/>
          </a:xfrm>
          <a:prstGeom prst="line">
            <a:avLst/>
          </a:prstGeom>
          <a:ln w="15875">
            <a:solidFill>
              <a:srgbClr val="F04B4A"/>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C63366F-A14F-7DF4-7759-F7777CBAA00D}"/>
              </a:ext>
            </a:extLst>
          </p:cNvPr>
          <p:cNvCxnSpPr/>
          <p:nvPr/>
        </p:nvCxnSpPr>
        <p:spPr>
          <a:xfrm>
            <a:off x="6534643" y="3744976"/>
            <a:ext cx="1910916" cy="0"/>
          </a:xfrm>
          <a:prstGeom prst="line">
            <a:avLst/>
          </a:prstGeom>
          <a:ln w="15875">
            <a:solidFill>
              <a:srgbClr val="F04B4A"/>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34D6903-A547-9D02-A920-63BB0ECA277E}"/>
              </a:ext>
            </a:extLst>
          </p:cNvPr>
          <p:cNvCxnSpPr/>
          <p:nvPr/>
        </p:nvCxnSpPr>
        <p:spPr>
          <a:xfrm>
            <a:off x="9485750" y="3744976"/>
            <a:ext cx="1910916" cy="0"/>
          </a:xfrm>
          <a:prstGeom prst="line">
            <a:avLst/>
          </a:prstGeom>
          <a:ln w="15875">
            <a:solidFill>
              <a:srgbClr val="F04B4A"/>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4AA39480-0375-3FE2-1589-768EC3F9AC70}"/>
              </a:ext>
            </a:extLst>
          </p:cNvPr>
          <p:cNvSpPr/>
          <p:nvPr/>
        </p:nvSpPr>
        <p:spPr>
          <a:xfrm>
            <a:off x="829249" y="3854129"/>
            <a:ext cx="1617943" cy="584775"/>
          </a:xfrm>
          <a:prstGeom prst="rect">
            <a:avLst/>
          </a:prstGeom>
        </p:spPr>
        <p:txBody>
          <a:bodyPr wrap="square">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AU" sz="1600" b="1" i="0" u="none" strike="noStrike" kern="1200" cap="none" spc="0" normalizeH="0" baseline="0" noProof="0" dirty="0">
                <a:ln>
                  <a:noFill/>
                </a:ln>
                <a:effectLst/>
                <a:uLnTx/>
                <a:uFillTx/>
                <a:latin typeface="Futura PT Book" panose="020B0502020204020303" pitchFamily="34" charset="77"/>
                <a:ea typeface="+mn-ea"/>
                <a:cs typeface="Futura Medium" panose="020B0602020204020303" pitchFamily="34" charset="-79"/>
              </a:rPr>
              <a:t>19.2 million</a:t>
            </a:r>
            <a:br>
              <a:rPr kumimoji="0" lang="en-AU" sz="1600" b="1" i="0" u="none" strike="noStrike" kern="1200" cap="none" spc="0" normalizeH="0" baseline="0" noProof="0" dirty="0">
                <a:ln>
                  <a:noFill/>
                </a:ln>
                <a:effectLst/>
                <a:uLnTx/>
                <a:uFillTx/>
                <a:latin typeface="Futura PT Book" panose="020B0502020204020303" pitchFamily="34" charset="77"/>
                <a:ea typeface="+mn-ea"/>
                <a:cs typeface="Futura Medium" panose="020B0602020204020303" pitchFamily="34" charset="-79"/>
              </a:rPr>
            </a:br>
            <a:r>
              <a:rPr kumimoji="0" lang="en-AU" sz="1600" b="1" i="0" u="none" strike="noStrike" kern="1200" cap="none" spc="0" normalizeH="0" baseline="0" noProof="0" dirty="0">
                <a:ln>
                  <a:noFill/>
                </a:ln>
                <a:effectLst/>
                <a:uLnTx/>
                <a:uFillTx/>
                <a:latin typeface="Futura PT Book" panose="020B0502020204020303" pitchFamily="34" charset="77"/>
                <a:ea typeface="+mn-ea"/>
                <a:cs typeface="Futura Medium" panose="020B0602020204020303" pitchFamily="34" charset="-79"/>
              </a:rPr>
              <a:t>av 82 hours p/m</a:t>
            </a:r>
          </a:p>
        </p:txBody>
      </p:sp>
      <p:sp>
        <p:nvSpPr>
          <p:cNvPr id="48" name="Rectangle 47">
            <a:extLst>
              <a:ext uri="{FF2B5EF4-FFF2-40B4-BE49-F238E27FC236}">
                <a16:creationId xmlns:a16="http://schemas.microsoft.com/office/drawing/2014/main" id="{6AF59296-D99C-C4C2-1FD4-0FCD12CC08FC}"/>
              </a:ext>
            </a:extLst>
          </p:cNvPr>
          <p:cNvSpPr/>
          <p:nvPr/>
        </p:nvSpPr>
        <p:spPr>
          <a:xfrm>
            <a:off x="3549737" y="3789331"/>
            <a:ext cx="2007941" cy="584775"/>
          </a:xfrm>
          <a:prstGeom prst="rect">
            <a:avLst/>
          </a:prstGeom>
        </p:spPr>
        <p:txBody>
          <a:bodyPr wrap="square">
            <a:spAutoFit/>
          </a:bodyPr>
          <a:lstStyle/>
          <a:p>
            <a:pPr algn="ctr" defTabSz="457200">
              <a:spcBef>
                <a:spcPts val="600"/>
              </a:spcBef>
              <a:defRPr/>
            </a:pPr>
            <a:r>
              <a:rPr lang="en-AU" sz="1600" b="1" dirty="0">
                <a:latin typeface="Futura PT Book" panose="020B0502020204020303" pitchFamily="34" charset="77"/>
                <a:cs typeface="Futura Medium" panose="020B0602020204020303" pitchFamily="34" charset="-79"/>
              </a:rPr>
              <a:t>14.1 million</a:t>
            </a:r>
            <a:br>
              <a:rPr lang="en-AU" sz="1600" b="1" dirty="0">
                <a:latin typeface="Futura PT Book" panose="020B0502020204020303" pitchFamily="34" charset="77"/>
                <a:cs typeface="Futura Medium" panose="020B0602020204020303" pitchFamily="34" charset="-79"/>
              </a:rPr>
            </a:br>
            <a:r>
              <a:rPr lang="en-AU" sz="1600" b="1" dirty="0">
                <a:latin typeface="Futura PT Book" panose="020B0502020204020303" pitchFamily="34" charset="77"/>
                <a:cs typeface="Futura Medium" panose="020B0602020204020303" pitchFamily="34" charset="-79"/>
              </a:rPr>
              <a:t>av 32 hours p/m</a:t>
            </a:r>
            <a:endParaRPr lang="en-US" sz="1600" b="1" dirty="0">
              <a:latin typeface="Futura PT Book" panose="020B0502020204020303" pitchFamily="34" charset="77"/>
              <a:cs typeface="Futura Medium" panose="020B0602020204020303" pitchFamily="34" charset="-79"/>
            </a:endParaRPr>
          </a:p>
        </p:txBody>
      </p:sp>
      <p:sp>
        <p:nvSpPr>
          <p:cNvPr id="49" name="Rectangle 48">
            <a:extLst>
              <a:ext uri="{FF2B5EF4-FFF2-40B4-BE49-F238E27FC236}">
                <a16:creationId xmlns:a16="http://schemas.microsoft.com/office/drawing/2014/main" id="{F94A8ED7-3A34-BC0C-C667-DE8DECE78BEE}"/>
              </a:ext>
            </a:extLst>
          </p:cNvPr>
          <p:cNvSpPr/>
          <p:nvPr/>
        </p:nvSpPr>
        <p:spPr>
          <a:xfrm>
            <a:off x="6725194" y="3832198"/>
            <a:ext cx="1613263" cy="584775"/>
          </a:xfrm>
          <a:prstGeom prst="rect">
            <a:avLst/>
          </a:prstGeom>
        </p:spPr>
        <p:txBody>
          <a:bodyPr wrap="none">
            <a:spAutoFit/>
          </a:bodyPr>
          <a:lstStyle/>
          <a:p>
            <a:pPr marR="0" lvl="0" indent="0" algn="ctr" defTabSz="457200" fontAlgn="auto">
              <a:lnSpc>
                <a:spcPct val="100000"/>
              </a:lnSpc>
              <a:spcBef>
                <a:spcPts val="600"/>
              </a:spcBef>
              <a:spcAft>
                <a:spcPts val="0"/>
              </a:spcAft>
              <a:buClrTx/>
              <a:buSzTx/>
              <a:buFontTx/>
              <a:buNone/>
              <a:tabLst/>
              <a:defRPr/>
            </a:pPr>
            <a:r>
              <a:rPr lang="en-AU" sz="1600" b="1" dirty="0">
                <a:latin typeface="Futura PT Book" panose="020B0502020204020303" pitchFamily="34" charset="77"/>
                <a:cs typeface="Futura Medium" panose="020B0602020204020303" pitchFamily="34" charset="-79"/>
              </a:rPr>
              <a:t>3.6 million</a:t>
            </a:r>
            <a:br>
              <a:rPr lang="en-AU" sz="1600" b="1" dirty="0">
                <a:latin typeface="Futura PT Book" panose="020B0502020204020303" pitchFamily="34" charset="77"/>
                <a:cs typeface="Futura Medium" panose="020B0602020204020303" pitchFamily="34" charset="-79"/>
              </a:rPr>
            </a:br>
            <a:r>
              <a:rPr lang="en-AU" sz="1600" b="1" dirty="0">
                <a:latin typeface="Futura PT Book" panose="020B0502020204020303" pitchFamily="34" charset="77"/>
                <a:cs typeface="Futura Medium" panose="020B0602020204020303" pitchFamily="34" charset="-79"/>
              </a:rPr>
              <a:t>av 61 hours p/m</a:t>
            </a:r>
          </a:p>
        </p:txBody>
      </p:sp>
      <p:sp>
        <p:nvSpPr>
          <p:cNvPr id="50" name="Rectangle 49">
            <a:extLst>
              <a:ext uri="{FF2B5EF4-FFF2-40B4-BE49-F238E27FC236}">
                <a16:creationId xmlns:a16="http://schemas.microsoft.com/office/drawing/2014/main" id="{C477F1B5-C680-4124-4EC8-7CB0497467A8}"/>
              </a:ext>
            </a:extLst>
          </p:cNvPr>
          <p:cNvSpPr/>
          <p:nvPr/>
        </p:nvSpPr>
        <p:spPr>
          <a:xfrm>
            <a:off x="9270245" y="3779960"/>
            <a:ext cx="2375775" cy="584775"/>
          </a:xfrm>
          <a:prstGeom prst="rect">
            <a:avLst/>
          </a:prstGeom>
        </p:spPr>
        <p:txBody>
          <a:bodyPr wrap="square">
            <a:spAutoFit/>
          </a:bodyPr>
          <a:lstStyle/>
          <a:p>
            <a:pPr algn="ctr" defTabSz="457200">
              <a:spcBef>
                <a:spcPts val="600"/>
              </a:spcBef>
              <a:defRPr/>
            </a:pPr>
            <a:r>
              <a:rPr lang="en-AU" sz="1600" b="1" dirty="0">
                <a:latin typeface="Futura PT Book" panose="020B0502020204020303" pitchFamily="34" charset="77"/>
                <a:cs typeface="Futura Medium" panose="020B0602020204020303" pitchFamily="34" charset="-79"/>
              </a:rPr>
              <a:t>66% of population own a Smart TV in the household</a:t>
            </a:r>
          </a:p>
        </p:txBody>
      </p:sp>
      <p:pic>
        <p:nvPicPr>
          <p:cNvPr id="51" name="Picture 50">
            <a:extLst>
              <a:ext uri="{FF2B5EF4-FFF2-40B4-BE49-F238E27FC236}">
                <a16:creationId xmlns:a16="http://schemas.microsoft.com/office/drawing/2014/main" id="{F26CEEFB-EFEB-FCC5-7C8B-05554A3FB433}"/>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9581408" y="1932577"/>
            <a:ext cx="1704567" cy="1136378"/>
          </a:xfrm>
          <a:prstGeom prst="rect">
            <a:avLst/>
          </a:prstGeom>
        </p:spPr>
      </p:pic>
      <p:sp>
        <p:nvSpPr>
          <p:cNvPr id="55" name="Google Shape;50;p2">
            <a:extLst>
              <a:ext uri="{FF2B5EF4-FFF2-40B4-BE49-F238E27FC236}">
                <a16:creationId xmlns:a16="http://schemas.microsoft.com/office/drawing/2014/main" id="{ABF68B5F-DEDB-EDDC-B3BC-94D11D8978FC}"/>
              </a:ext>
            </a:extLst>
          </p:cNvPr>
          <p:cNvSpPr txBox="1">
            <a:spLocks/>
          </p:cNvSpPr>
          <p:nvPr/>
        </p:nvSpPr>
        <p:spPr>
          <a:xfrm>
            <a:off x="692472" y="506894"/>
            <a:ext cx="10444157" cy="1347402"/>
          </a:xfrm>
          <a:prstGeom prst="rect">
            <a:avLst/>
          </a:prstGeom>
          <a:noFill/>
          <a:ln>
            <a:noFill/>
          </a:ln>
        </p:spPr>
        <p:txBody>
          <a:bodyPr spcFirstLastPara="1" vert="horz" wrap="square" lIns="0" tIns="0" rIns="0" bIns="0" rtlCol="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SzPts val="4200"/>
            </a:pPr>
            <a:r>
              <a:rPr lang="en-US" sz="2800" dirty="0" err="1">
                <a:latin typeface="Futura PT Demi" panose="020B0502020204020303" pitchFamily="34" charset="77"/>
              </a:rPr>
              <a:t>australians</a:t>
            </a:r>
            <a:r>
              <a:rPr lang="en-US" sz="2800" dirty="0">
                <a:latin typeface="Futura PT Demi" panose="020B0502020204020303" pitchFamily="34" charset="77"/>
              </a:rPr>
              <a:t> continue to access </a:t>
            </a:r>
            <a:br>
              <a:rPr lang="en-US" sz="2800" dirty="0">
                <a:latin typeface="Futura PT Demi" panose="020B0502020204020303" pitchFamily="34" charset="77"/>
              </a:rPr>
            </a:br>
            <a:r>
              <a:rPr lang="en-US" sz="2800" dirty="0">
                <a:latin typeface="Futura PT Demi" panose="020B0502020204020303" pitchFamily="34" charset="77"/>
              </a:rPr>
              <a:t>digital content and services across multiple screens</a:t>
            </a:r>
          </a:p>
        </p:txBody>
      </p:sp>
      <p:sp>
        <p:nvSpPr>
          <p:cNvPr id="56" name="Google Shape;119;p6">
            <a:extLst>
              <a:ext uri="{FF2B5EF4-FFF2-40B4-BE49-F238E27FC236}">
                <a16:creationId xmlns:a16="http://schemas.microsoft.com/office/drawing/2014/main" id="{97D8AF25-F768-4D3B-896B-F6D433C935FD}"/>
              </a:ext>
            </a:extLst>
          </p:cNvPr>
          <p:cNvSpPr txBox="1"/>
          <p:nvPr/>
        </p:nvSpPr>
        <p:spPr>
          <a:xfrm>
            <a:off x="1018903" y="6443508"/>
            <a:ext cx="10837817" cy="507791"/>
          </a:xfrm>
          <a:prstGeom prst="rect">
            <a:avLst/>
          </a:prstGeom>
          <a:noFill/>
          <a:ln>
            <a:noFill/>
          </a:ln>
        </p:spPr>
        <p:txBody>
          <a:bodyPr spcFirstLastPara="1" wrap="square" lIns="91425" tIns="45700" rIns="91425" bIns="45700" anchor="t" anchorCtr="0">
            <a:spAutoFit/>
          </a:bodyPr>
          <a:lstStyle/>
          <a:p>
            <a:r>
              <a:rPr lang="en-US" sz="900" dirty="0">
                <a:solidFill>
                  <a:schemeClr val="dk1"/>
                </a:solidFill>
                <a:latin typeface="Futura PT Book" panose="020B0502020204020303" pitchFamily="34" charset="77"/>
                <a:ea typeface="Poppins"/>
                <a:cs typeface="Poppins"/>
                <a:sym typeface="Poppins"/>
              </a:rPr>
              <a:t>Source: </a:t>
            </a:r>
            <a:r>
              <a:rPr lang="en-US" sz="900" dirty="0">
                <a:solidFill>
                  <a:schemeClr val="dk1"/>
                </a:solidFill>
                <a:latin typeface="Futura PT Book" panose="020B0502020204020303" pitchFamily="34" charset="77"/>
                <a:cs typeface="Poppins"/>
              </a:rPr>
              <a:t>Ipsos iris Online Audience Measurement Service January 2023, Age 14+, PC/laptop/smartphone/tablet, online population audience and average time spent per person (hours)</a:t>
            </a:r>
            <a:endParaRPr lang="en-AU" sz="900" dirty="0">
              <a:solidFill>
                <a:schemeClr val="dk1"/>
              </a:solidFill>
              <a:latin typeface="Futura PT Book" panose="020B0502020204020303" pitchFamily="34" charset="77"/>
              <a:cs typeface="Poppins"/>
            </a:endParaRPr>
          </a:p>
          <a:p>
            <a:pPr marL="0" marR="0" lvl="0" indent="0" algn="l" rtl="0">
              <a:spcBef>
                <a:spcPts val="0"/>
              </a:spcBef>
              <a:spcAft>
                <a:spcPts val="0"/>
              </a:spcAft>
              <a:buNone/>
            </a:pPr>
            <a:endParaRPr dirty="0">
              <a:latin typeface="Futura PT Book" panose="020B0502020204020303" pitchFamily="34" charset="77"/>
            </a:endParaRPr>
          </a:p>
        </p:txBody>
      </p:sp>
    </p:spTree>
    <p:extLst>
      <p:ext uri="{BB962C8B-B14F-4D97-AF65-F5344CB8AC3E}">
        <p14:creationId xmlns:p14="http://schemas.microsoft.com/office/powerpoint/2010/main" val="1725821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8" name="Rectangle 7">
            <a:extLst>
              <a:ext uri="{FF2B5EF4-FFF2-40B4-BE49-F238E27FC236}">
                <a16:creationId xmlns:a16="http://schemas.microsoft.com/office/drawing/2014/main" id="{7B5BC1B0-52F3-5CBE-8BD8-94D77EB8659C}"/>
              </a:ext>
            </a:extLst>
          </p:cNvPr>
          <p:cNvSpPr/>
          <p:nvPr/>
        </p:nvSpPr>
        <p:spPr>
          <a:xfrm>
            <a:off x="-24765" y="6287090"/>
            <a:ext cx="12237361" cy="5830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7013F7BE-2A21-D651-E4B3-49748792BE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4253" y="6231690"/>
            <a:ext cx="543354" cy="724472"/>
          </a:xfrm>
          <a:prstGeom prst="rect">
            <a:avLst/>
          </a:prstGeom>
        </p:spPr>
      </p:pic>
      <p:sp>
        <p:nvSpPr>
          <p:cNvPr id="117" name="Google Shape;117;p6"/>
          <p:cNvSpPr txBox="1"/>
          <p:nvPr/>
        </p:nvSpPr>
        <p:spPr>
          <a:xfrm>
            <a:off x="682858" y="2124301"/>
            <a:ext cx="2892827" cy="2796135"/>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1600"/>
              <a:buFont typeface="Arial"/>
              <a:buNone/>
            </a:pPr>
            <a:r>
              <a:rPr lang="en-US" sz="3200" dirty="0">
                <a:solidFill>
                  <a:srgbClr val="F04B4A"/>
                </a:solidFill>
                <a:latin typeface="Futura PT Bold" panose="020B0902020204020203" pitchFamily="34" charset="0"/>
                <a:ea typeface="Poppins"/>
                <a:cs typeface="Poppins"/>
                <a:sym typeface="Poppins"/>
              </a:rPr>
              <a:t>28%</a:t>
            </a:r>
          </a:p>
          <a:p>
            <a:pPr>
              <a:lnSpc>
                <a:spcPct val="90000"/>
              </a:lnSpc>
              <a:buClr>
                <a:schemeClr val="dk1"/>
              </a:buClr>
              <a:buSzPts val="1600"/>
            </a:pPr>
            <a:r>
              <a:rPr lang="en-US" sz="1600" dirty="0">
                <a:solidFill>
                  <a:schemeClr val="dk1"/>
                </a:solidFill>
                <a:latin typeface="Futura PT Book" panose="020B0502020204020303" pitchFamily="34" charset="77"/>
                <a:cs typeface="Poppins"/>
                <a:sym typeface="Poppins"/>
              </a:rPr>
              <a:t>of </a:t>
            </a:r>
            <a:r>
              <a:rPr lang="en-US" sz="1600" dirty="0" err="1">
                <a:solidFill>
                  <a:schemeClr val="dk1"/>
                </a:solidFill>
                <a:latin typeface="Futura PT Book" panose="020B0502020204020303" pitchFamily="34" charset="77"/>
                <a:cs typeface="Poppins"/>
                <a:sym typeface="Poppins"/>
              </a:rPr>
              <a:t>australians</a:t>
            </a:r>
            <a:r>
              <a:rPr lang="en-US" sz="1600" dirty="0">
                <a:solidFill>
                  <a:schemeClr val="dk1"/>
                </a:solidFill>
                <a:latin typeface="Futura PT Book" panose="020B0502020204020303" pitchFamily="34" charset="77"/>
                <a:cs typeface="Poppins"/>
                <a:sym typeface="Poppins"/>
              </a:rPr>
              <a:t> </a:t>
            </a:r>
            <a:r>
              <a:rPr lang="en-GB" sz="1600" dirty="0">
                <a:solidFill>
                  <a:schemeClr val="dk1"/>
                </a:solidFill>
                <a:latin typeface="Futura PT Book" panose="020B0502020204020303" pitchFamily="34" charset="77"/>
                <a:cs typeface="Poppins"/>
              </a:rPr>
              <a:t>own a smartphone, computer and tablet for personal use and also have a smart TV in their household.</a:t>
            </a:r>
          </a:p>
          <a:p>
            <a:pPr>
              <a:lnSpc>
                <a:spcPct val="90000"/>
              </a:lnSpc>
              <a:buClr>
                <a:schemeClr val="dk1"/>
              </a:buClr>
              <a:buSzPts val="1600"/>
            </a:pPr>
            <a:endParaRPr lang="en-GB" sz="1600" dirty="0">
              <a:solidFill>
                <a:schemeClr val="dk1"/>
              </a:solidFill>
              <a:latin typeface="Futura PT Book" panose="020B0502020204020303" pitchFamily="34" charset="77"/>
              <a:cs typeface="Poppins"/>
            </a:endParaRPr>
          </a:p>
          <a:p>
            <a:pPr>
              <a:lnSpc>
                <a:spcPct val="90000"/>
              </a:lnSpc>
              <a:buClr>
                <a:schemeClr val="dk1"/>
              </a:buClr>
              <a:buSzPts val="1600"/>
            </a:pPr>
            <a:r>
              <a:rPr lang="en-GB" sz="3200" dirty="0">
                <a:solidFill>
                  <a:srgbClr val="F04B4A"/>
                </a:solidFill>
                <a:latin typeface="Futura PT Bold" panose="020B0902020204020203" pitchFamily="34" charset="0"/>
                <a:cs typeface="Poppins"/>
              </a:rPr>
              <a:t>2.8</a:t>
            </a:r>
          </a:p>
          <a:p>
            <a:pPr>
              <a:lnSpc>
                <a:spcPct val="90000"/>
              </a:lnSpc>
              <a:buClr>
                <a:schemeClr val="dk1"/>
              </a:buClr>
              <a:buSzPts val="1600"/>
            </a:pPr>
            <a:r>
              <a:rPr lang="en-GB" sz="1600" dirty="0">
                <a:solidFill>
                  <a:schemeClr val="dk1"/>
                </a:solidFill>
                <a:latin typeface="Futura PT Book" panose="020B0502020204020303" pitchFamily="34" charset="77"/>
                <a:cs typeface="Poppins"/>
              </a:rPr>
              <a:t>average number of any personally used devices across smartphone, computer, tablet (</a:t>
            </a:r>
            <a:r>
              <a:rPr lang="en-GB" sz="1600" dirty="0" err="1">
                <a:solidFill>
                  <a:schemeClr val="dk1"/>
                </a:solidFill>
                <a:latin typeface="Futura PT Book" panose="020B0502020204020303" pitchFamily="34" charset="77"/>
                <a:cs typeface="Poppins"/>
              </a:rPr>
              <a:t>excl</a:t>
            </a:r>
            <a:r>
              <a:rPr lang="en-GB" sz="1600" dirty="0">
                <a:solidFill>
                  <a:schemeClr val="dk1"/>
                </a:solidFill>
                <a:latin typeface="Futura PT Book" panose="020B0502020204020303" pitchFamily="34" charset="77"/>
                <a:cs typeface="Poppins"/>
              </a:rPr>
              <a:t> Smart TV).</a:t>
            </a:r>
          </a:p>
          <a:p>
            <a:pPr marL="0" marR="0" lvl="0" indent="0" algn="l" rtl="0">
              <a:lnSpc>
                <a:spcPct val="90000"/>
              </a:lnSpc>
              <a:spcBef>
                <a:spcPts val="0"/>
              </a:spcBef>
              <a:spcAft>
                <a:spcPts val="0"/>
              </a:spcAft>
              <a:buClr>
                <a:schemeClr val="dk1"/>
              </a:buClr>
              <a:buSzPts val="1600"/>
              <a:buFont typeface="Arial"/>
              <a:buNone/>
            </a:pPr>
            <a:endParaRPr dirty="0">
              <a:latin typeface="Futura PT Book" panose="020B0502020204020303" pitchFamily="34" charset="77"/>
            </a:endParaRPr>
          </a:p>
        </p:txBody>
      </p:sp>
      <p:sp>
        <p:nvSpPr>
          <p:cNvPr id="9" name="Content Placeholder 2">
            <a:extLst>
              <a:ext uri="{FF2B5EF4-FFF2-40B4-BE49-F238E27FC236}">
                <a16:creationId xmlns:a16="http://schemas.microsoft.com/office/drawing/2014/main" id="{FEF24EAB-AF71-AB2B-3B53-F836CB5A910F}"/>
              </a:ext>
            </a:extLst>
          </p:cNvPr>
          <p:cNvSpPr txBox="1">
            <a:spLocks/>
          </p:cNvSpPr>
          <p:nvPr/>
        </p:nvSpPr>
        <p:spPr>
          <a:xfrm>
            <a:off x="5015864" y="1377700"/>
            <a:ext cx="4680585" cy="397356"/>
          </a:xfrm>
          <a:prstGeom prst="rect">
            <a:avLst/>
          </a:prstGeom>
        </p:spPr>
        <p:txBody>
          <a:bodyPr vert="horz" wrap="square"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Futura PT Bold" panose="020B05020202040203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Futura PT Bold" panose="020B05020202040203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utura PT Book" panose="020B05020202040203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PT Book" panose="020B05020202040203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PT Book" panose="020B05020202040203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latin typeface="Futura PT Demi" panose="020B0502020204020303" pitchFamily="34" charset="77"/>
              </a:rPr>
              <a:t>overlap in devices for personal use</a:t>
            </a:r>
            <a:endParaRPr lang="en-US" sz="1400" b="0" dirty="0">
              <a:latin typeface="Futura PT Book" panose="020B0502020204020303" pitchFamily="34" charset="77"/>
            </a:endParaRPr>
          </a:p>
        </p:txBody>
      </p:sp>
      <p:sp>
        <p:nvSpPr>
          <p:cNvPr id="5" name="Google Shape;50;p2">
            <a:extLst>
              <a:ext uri="{FF2B5EF4-FFF2-40B4-BE49-F238E27FC236}">
                <a16:creationId xmlns:a16="http://schemas.microsoft.com/office/drawing/2014/main" id="{583B756E-BE09-9ADE-A9D9-AE54DB03DAC1}"/>
              </a:ext>
            </a:extLst>
          </p:cNvPr>
          <p:cNvSpPr txBox="1">
            <a:spLocks noGrp="1"/>
          </p:cNvSpPr>
          <p:nvPr>
            <p:ph type="title"/>
          </p:nvPr>
        </p:nvSpPr>
        <p:spPr>
          <a:xfrm>
            <a:off x="692473" y="506894"/>
            <a:ext cx="5043481" cy="401791"/>
          </a:xfrm>
          <a:prstGeom prst="rect">
            <a:avLst/>
          </a:prstGeom>
          <a:noFill/>
          <a:ln>
            <a:noFill/>
          </a:ln>
        </p:spPr>
        <p:txBody>
          <a:bodyPr spcFirstLastPara="1" wrap="square" lIns="0" tIns="0" rIns="0" bIns="0" anchor="t" anchorCtr="0">
            <a:normAutofit/>
          </a:bodyPr>
          <a:lstStyle/>
          <a:p>
            <a:pPr>
              <a:buSzPts val="4200"/>
            </a:pPr>
            <a:r>
              <a:rPr lang="en-US" sz="2800" b="1" dirty="0">
                <a:latin typeface="Futura PT Demi" panose="020B0502020204020303" pitchFamily="34" charset="77"/>
              </a:rPr>
              <a:t>overlap in digital device usage</a:t>
            </a:r>
          </a:p>
        </p:txBody>
      </p:sp>
      <p:sp>
        <p:nvSpPr>
          <p:cNvPr id="6" name="Rectangle 5">
            <a:extLst>
              <a:ext uri="{FF2B5EF4-FFF2-40B4-BE49-F238E27FC236}">
                <a16:creationId xmlns:a16="http://schemas.microsoft.com/office/drawing/2014/main" id="{7FCF50E0-D2BB-F426-ACAE-6DA24E485B80}"/>
              </a:ext>
            </a:extLst>
          </p:cNvPr>
          <p:cNvSpPr/>
          <p:nvPr/>
        </p:nvSpPr>
        <p:spPr>
          <a:xfrm>
            <a:off x="692473" y="1880255"/>
            <a:ext cx="2883212" cy="76944"/>
          </a:xfrm>
          <a:prstGeom prst="rect">
            <a:avLst/>
          </a:prstGeom>
          <a:solidFill>
            <a:srgbClr val="F04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16B7EE0-EB3F-4C81-91AD-9B494B60F26F}"/>
              </a:ext>
            </a:extLst>
          </p:cNvPr>
          <p:cNvSpPr/>
          <p:nvPr/>
        </p:nvSpPr>
        <p:spPr>
          <a:xfrm>
            <a:off x="605929" y="5006473"/>
            <a:ext cx="2969755" cy="91342"/>
          </a:xfrm>
          <a:prstGeom prst="rect">
            <a:avLst/>
          </a:prstGeom>
          <a:solidFill>
            <a:srgbClr val="F04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239056F-E1A2-97A2-C8F4-C0A40C439558}"/>
              </a:ext>
            </a:extLst>
          </p:cNvPr>
          <p:cNvGrpSpPr/>
          <p:nvPr/>
        </p:nvGrpSpPr>
        <p:grpSpPr>
          <a:xfrm>
            <a:off x="5015865" y="1884243"/>
            <a:ext cx="5331256" cy="3543662"/>
            <a:chOff x="5686575" y="2358084"/>
            <a:chExt cx="5331256" cy="3543662"/>
          </a:xfrm>
        </p:grpSpPr>
        <p:grpSp>
          <p:nvGrpSpPr>
            <p:cNvPr id="11" name="Group 10">
              <a:extLst>
                <a:ext uri="{FF2B5EF4-FFF2-40B4-BE49-F238E27FC236}">
                  <a16:creationId xmlns:a16="http://schemas.microsoft.com/office/drawing/2014/main" id="{842A747F-0641-421E-92E0-294060817D47}"/>
                </a:ext>
              </a:extLst>
            </p:cNvPr>
            <p:cNvGrpSpPr/>
            <p:nvPr/>
          </p:nvGrpSpPr>
          <p:grpSpPr>
            <a:xfrm>
              <a:off x="6497918" y="2358084"/>
              <a:ext cx="3382427" cy="3431962"/>
              <a:chOff x="6699741" y="2540667"/>
              <a:chExt cx="3027539" cy="3071877"/>
            </a:xfrm>
          </p:grpSpPr>
          <p:sp>
            <p:nvSpPr>
              <p:cNvPr id="32" name="Oval 31">
                <a:extLst>
                  <a:ext uri="{FF2B5EF4-FFF2-40B4-BE49-F238E27FC236}">
                    <a16:creationId xmlns:a16="http://schemas.microsoft.com/office/drawing/2014/main" id="{4BD1B1E1-9C07-9F2F-CC17-1369199E44F8}"/>
                  </a:ext>
                </a:extLst>
              </p:cNvPr>
              <p:cNvSpPr/>
              <p:nvPr/>
            </p:nvSpPr>
            <p:spPr>
              <a:xfrm>
                <a:off x="7351518" y="3890276"/>
                <a:ext cx="1722268" cy="1722268"/>
              </a:xfrm>
              <a:prstGeom prst="ellipse">
                <a:avLst/>
              </a:prstGeom>
              <a:solidFill>
                <a:srgbClr val="F04B4A">
                  <a:alpha val="50000"/>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3" name="Oval 32">
                <a:extLst>
                  <a:ext uri="{FF2B5EF4-FFF2-40B4-BE49-F238E27FC236}">
                    <a16:creationId xmlns:a16="http://schemas.microsoft.com/office/drawing/2014/main" id="{93EB21CC-0DDD-BAC8-9334-D58FCCB7DBA9}"/>
                  </a:ext>
                </a:extLst>
              </p:cNvPr>
              <p:cNvSpPr/>
              <p:nvPr/>
            </p:nvSpPr>
            <p:spPr>
              <a:xfrm>
                <a:off x="7341838" y="2540667"/>
                <a:ext cx="1722268" cy="1722268"/>
              </a:xfrm>
              <a:prstGeom prst="ellipse">
                <a:avLst/>
              </a:prstGeom>
              <a:pattFill prst="pct30">
                <a:fgClr>
                  <a:srgbClr val="F04B4A"/>
                </a:fgClr>
                <a:bgClr>
                  <a:schemeClr val="bg1"/>
                </a:bgClr>
              </a:patt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4" name="Oval 33">
                <a:extLst>
                  <a:ext uri="{FF2B5EF4-FFF2-40B4-BE49-F238E27FC236}">
                    <a16:creationId xmlns:a16="http://schemas.microsoft.com/office/drawing/2014/main" id="{7B5D5761-3D26-A058-F5A5-2787946DC726}"/>
                  </a:ext>
                </a:extLst>
              </p:cNvPr>
              <p:cNvSpPr/>
              <p:nvPr/>
            </p:nvSpPr>
            <p:spPr>
              <a:xfrm>
                <a:off x="8005012" y="3242159"/>
                <a:ext cx="1722268" cy="1722268"/>
              </a:xfrm>
              <a:prstGeom prst="ellipse">
                <a:avLst/>
              </a:prstGeom>
              <a:pattFill prst="pct50">
                <a:fgClr>
                  <a:srgbClr val="F04B4A"/>
                </a:fgClr>
                <a:bgClr>
                  <a:schemeClr val="bg1"/>
                </a:bgClr>
              </a:patt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5" name="Oval 34">
                <a:extLst>
                  <a:ext uri="{FF2B5EF4-FFF2-40B4-BE49-F238E27FC236}">
                    <a16:creationId xmlns:a16="http://schemas.microsoft.com/office/drawing/2014/main" id="{A3EFD3E7-A5BB-CF57-84C6-20668F63364D}"/>
                  </a:ext>
                </a:extLst>
              </p:cNvPr>
              <p:cNvSpPr/>
              <p:nvPr/>
            </p:nvSpPr>
            <p:spPr>
              <a:xfrm>
                <a:off x="6699741" y="3268142"/>
                <a:ext cx="1722268" cy="1722268"/>
              </a:xfrm>
              <a:prstGeom prst="ellipse">
                <a:avLst/>
              </a:prstGeom>
              <a:pattFill prst="pct80">
                <a:fgClr>
                  <a:srgbClr val="F04B4A"/>
                </a:fgClr>
                <a:bgClr>
                  <a:schemeClr val="bg1"/>
                </a:bgClr>
              </a:patt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15" name="TextBox 14">
              <a:extLst>
                <a:ext uri="{FF2B5EF4-FFF2-40B4-BE49-F238E27FC236}">
                  <a16:creationId xmlns:a16="http://schemas.microsoft.com/office/drawing/2014/main" id="{3E0AB364-CC5B-C230-2DFF-529BA764B1F9}"/>
                </a:ext>
              </a:extLst>
            </p:cNvPr>
            <p:cNvSpPr txBox="1"/>
            <p:nvPr/>
          </p:nvSpPr>
          <p:spPr>
            <a:xfrm>
              <a:off x="6368583" y="2577928"/>
              <a:ext cx="1060079" cy="215444"/>
            </a:xfrm>
            <a:prstGeom prst="rect">
              <a:avLst/>
            </a:prstGeom>
            <a:noFill/>
          </p:spPr>
          <p:txBody>
            <a:bodyPr wrap="square" lIns="0" tIns="0" rIns="0" bIns="0" rtlCol="0">
              <a:spAutoFit/>
            </a:bodyPr>
            <a:lstStyle/>
            <a:p>
              <a:pPr marL="0" marR="0" lvl="0" indent="0" algn="ctr" defTabSz="45716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F04B4A"/>
                  </a:solidFill>
                  <a:effectLst/>
                  <a:uLnTx/>
                  <a:uFillTx/>
                  <a:latin typeface="HelveticaNeueLT Pro 67 MdCn" panose="020B0606030502020204" pitchFamily="34" charset="0"/>
                  <a:ea typeface="+mn-ea"/>
                  <a:cs typeface="+mn-cs"/>
                </a:rPr>
                <a:t>Smartphone</a:t>
              </a:r>
            </a:p>
          </p:txBody>
        </p:sp>
        <p:sp>
          <p:nvSpPr>
            <p:cNvPr id="16" name="TextBox 15">
              <a:extLst>
                <a:ext uri="{FF2B5EF4-FFF2-40B4-BE49-F238E27FC236}">
                  <a16:creationId xmlns:a16="http://schemas.microsoft.com/office/drawing/2014/main" id="{988B7FE8-21F5-EF56-3E6F-BB7323D4CFE0}"/>
                </a:ext>
              </a:extLst>
            </p:cNvPr>
            <p:cNvSpPr txBox="1"/>
            <p:nvPr/>
          </p:nvSpPr>
          <p:spPr>
            <a:xfrm>
              <a:off x="7925425" y="2793372"/>
              <a:ext cx="485627" cy="215444"/>
            </a:xfrm>
            <a:prstGeom prst="rect">
              <a:avLst/>
            </a:prstGeom>
            <a:noFill/>
          </p:spPr>
          <p:txBody>
            <a:bodyPr wrap="square" lIns="0" tIns="0" rIns="0" bIns="0" rtlCol="0">
              <a:spAutoFit/>
            </a:bodyPr>
            <a:lstStyle/>
            <a:p>
              <a:pPr marL="0" marR="0" lvl="0" indent="0" algn="ctr" defTabSz="45716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1632"/>
                  </a:solidFill>
                  <a:effectLst/>
                  <a:uLnTx/>
                  <a:uFillTx/>
                  <a:latin typeface="HelveticaNeueLT Pro 67 MdCn" panose="020B0606030502020204" pitchFamily="34" charset="0"/>
                  <a:ea typeface="+mn-ea"/>
                  <a:cs typeface="+mn-cs"/>
                </a:rPr>
                <a:t>95%</a:t>
              </a:r>
            </a:p>
          </p:txBody>
        </p:sp>
        <p:sp>
          <p:nvSpPr>
            <p:cNvPr id="17" name="TextBox 16">
              <a:extLst>
                <a:ext uri="{FF2B5EF4-FFF2-40B4-BE49-F238E27FC236}">
                  <a16:creationId xmlns:a16="http://schemas.microsoft.com/office/drawing/2014/main" id="{549DCCD4-AC30-7F92-DD75-E4F7B69F9DCF}"/>
                </a:ext>
              </a:extLst>
            </p:cNvPr>
            <p:cNvSpPr txBox="1"/>
            <p:nvPr/>
          </p:nvSpPr>
          <p:spPr>
            <a:xfrm>
              <a:off x="9957752" y="3992384"/>
              <a:ext cx="1060079" cy="215444"/>
            </a:xfrm>
            <a:prstGeom prst="rect">
              <a:avLst/>
            </a:prstGeom>
            <a:noFill/>
          </p:spPr>
          <p:txBody>
            <a:bodyPr wrap="square" lIns="0" tIns="0" rIns="0" bIns="0" rtlCol="0">
              <a:spAutoFit/>
            </a:bodyPr>
            <a:lstStyle/>
            <a:p>
              <a:pPr marL="0" marR="0" lvl="0" indent="0" algn="l" defTabSz="45716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F04B4A"/>
                  </a:solidFill>
                  <a:effectLst/>
                  <a:uLnTx/>
                  <a:uFillTx/>
                  <a:latin typeface="HelveticaNeueLT Pro 67 MdCn" panose="020B0606030502020204" pitchFamily="34" charset="0"/>
                  <a:ea typeface="+mn-ea"/>
                  <a:cs typeface="+mn-cs"/>
                </a:rPr>
                <a:t>Tablet</a:t>
              </a:r>
            </a:p>
          </p:txBody>
        </p:sp>
        <p:sp>
          <p:nvSpPr>
            <p:cNvPr id="18" name="TextBox 17">
              <a:extLst>
                <a:ext uri="{FF2B5EF4-FFF2-40B4-BE49-F238E27FC236}">
                  <a16:creationId xmlns:a16="http://schemas.microsoft.com/office/drawing/2014/main" id="{8D0A241E-6B19-D9AD-AA27-A5350B2F250A}"/>
                </a:ext>
              </a:extLst>
            </p:cNvPr>
            <p:cNvSpPr txBox="1"/>
            <p:nvPr/>
          </p:nvSpPr>
          <p:spPr>
            <a:xfrm>
              <a:off x="9064106" y="3977594"/>
              <a:ext cx="485627" cy="215444"/>
            </a:xfrm>
            <a:prstGeom prst="rect">
              <a:avLst/>
            </a:prstGeom>
            <a:noFill/>
          </p:spPr>
          <p:txBody>
            <a:bodyPr wrap="square" lIns="0" tIns="0" rIns="0" bIns="0" rtlCol="0">
              <a:spAutoFit/>
            </a:bodyPr>
            <a:lstStyle/>
            <a:p>
              <a:pPr marL="0" marR="0" lvl="0" indent="0" algn="ctr" defTabSz="45716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1632"/>
                  </a:solidFill>
                  <a:effectLst/>
                  <a:uLnTx/>
                  <a:uFillTx/>
                  <a:latin typeface="HelveticaNeueLT Pro 67 MdCn" panose="020B0606030502020204" pitchFamily="34" charset="0"/>
                  <a:ea typeface="+mn-ea"/>
                  <a:cs typeface="+mn-cs"/>
                </a:rPr>
                <a:t>45%</a:t>
              </a:r>
            </a:p>
          </p:txBody>
        </p:sp>
        <p:sp>
          <p:nvSpPr>
            <p:cNvPr id="19" name="TextBox 18">
              <a:extLst>
                <a:ext uri="{FF2B5EF4-FFF2-40B4-BE49-F238E27FC236}">
                  <a16:creationId xmlns:a16="http://schemas.microsoft.com/office/drawing/2014/main" id="{D9F3AE27-DA51-EB69-B32A-8BAA79595A37}"/>
                </a:ext>
              </a:extLst>
            </p:cNvPr>
            <p:cNvSpPr txBox="1"/>
            <p:nvPr/>
          </p:nvSpPr>
          <p:spPr>
            <a:xfrm>
              <a:off x="5686575" y="4003213"/>
              <a:ext cx="1060079" cy="215444"/>
            </a:xfrm>
            <a:prstGeom prst="rect">
              <a:avLst/>
            </a:prstGeom>
            <a:noFill/>
          </p:spPr>
          <p:txBody>
            <a:bodyPr wrap="square" lIns="0" tIns="0" rIns="0" bIns="0" rtlCol="0">
              <a:spAutoFit/>
            </a:bodyPr>
            <a:lstStyle/>
            <a:p>
              <a:pPr marL="0" marR="0" lvl="0" indent="0" algn="l" defTabSz="45716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F04B4A"/>
                  </a:solidFill>
                  <a:effectLst/>
                  <a:uLnTx/>
                  <a:uFillTx/>
                  <a:latin typeface="HelveticaNeueLT Pro 67 MdCn" panose="020B0606030502020204" pitchFamily="34" charset="0"/>
                  <a:ea typeface="+mn-ea"/>
                  <a:cs typeface="+mn-cs"/>
                </a:rPr>
                <a:t>Computer</a:t>
              </a:r>
            </a:p>
          </p:txBody>
        </p:sp>
        <p:sp>
          <p:nvSpPr>
            <p:cNvPr id="20" name="TextBox 19">
              <a:extLst>
                <a:ext uri="{FF2B5EF4-FFF2-40B4-BE49-F238E27FC236}">
                  <a16:creationId xmlns:a16="http://schemas.microsoft.com/office/drawing/2014/main" id="{EF6D64B4-F3A5-0A8F-A58D-9DFE6546FC47}"/>
                </a:ext>
              </a:extLst>
            </p:cNvPr>
            <p:cNvSpPr txBox="1"/>
            <p:nvPr/>
          </p:nvSpPr>
          <p:spPr>
            <a:xfrm>
              <a:off x="6760003" y="4048840"/>
              <a:ext cx="485627" cy="215444"/>
            </a:xfrm>
            <a:prstGeom prst="rect">
              <a:avLst/>
            </a:prstGeom>
            <a:noFill/>
          </p:spPr>
          <p:txBody>
            <a:bodyPr wrap="square" lIns="0" tIns="0" rIns="0" bIns="0" rtlCol="0">
              <a:spAutoFit/>
            </a:bodyPr>
            <a:lstStyle/>
            <a:p>
              <a:pPr marL="0" marR="0" lvl="0" indent="0" algn="ctr" defTabSz="457160" rtl="0" eaLnBrk="1" fontAlgn="auto" latinLnBrk="0" hangingPunct="1">
                <a:lnSpc>
                  <a:spcPct val="100000"/>
                </a:lnSpc>
                <a:spcBef>
                  <a:spcPts val="0"/>
                </a:spcBef>
                <a:spcAft>
                  <a:spcPts val="0"/>
                </a:spcAft>
                <a:buClrTx/>
                <a:buSzTx/>
                <a:buFontTx/>
                <a:buNone/>
                <a:tabLst/>
                <a:defRPr/>
              </a:pPr>
              <a:r>
                <a:rPr lang="en-GB" sz="1400" kern="0" dirty="0">
                  <a:solidFill>
                    <a:srgbClr val="001632"/>
                  </a:solidFill>
                  <a:latin typeface="HelveticaNeueLT Pro 67 MdCn" panose="020B0606030502020204" pitchFamily="34" charset="0"/>
                </a:rPr>
                <a:t>80</a:t>
              </a:r>
              <a:r>
                <a:rPr kumimoji="0" lang="en-GB" sz="1400" b="0" i="0" u="none" strike="noStrike" kern="0" cap="none" spc="0" normalizeH="0" baseline="0" noProof="0" dirty="0">
                  <a:ln>
                    <a:noFill/>
                  </a:ln>
                  <a:solidFill>
                    <a:srgbClr val="001632"/>
                  </a:solidFill>
                  <a:effectLst/>
                  <a:uLnTx/>
                  <a:uFillTx/>
                  <a:latin typeface="HelveticaNeueLT Pro 67 MdCn" panose="020B0606030502020204" pitchFamily="34" charset="0"/>
                  <a:ea typeface="+mn-ea"/>
                  <a:cs typeface="+mn-cs"/>
                </a:rPr>
                <a:t>%</a:t>
              </a:r>
            </a:p>
          </p:txBody>
        </p:sp>
        <p:sp>
          <p:nvSpPr>
            <p:cNvPr id="21" name="TextBox 20">
              <a:extLst>
                <a:ext uri="{FF2B5EF4-FFF2-40B4-BE49-F238E27FC236}">
                  <a16:creationId xmlns:a16="http://schemas.microsoft.com/office/drawing/2014/main" id="{10BF00A3-2036-B7BE-1AB0-66AD5CF5FF33}"/>
                </a:ext>
              </a:extLst>
            </p:cNvPr>
            <p:cNvSpPr txBox="1"/>
            <p:nvPr/>
          </p:nvSpPr>
          <p:spPr>
            <a:xfrm>
              <a:off x="8481668" y="5686302"/>
              <a:ext cx="1060079" cy="215444"/>
            </a:xfrm>
            <a:prstGeom prst="rect">
              <a:avLst/>
            </a:prstGeom>
            <a:noFill/>
          </p:spPr>
          <p:txBody>
            <a:bodyPr wrap="square" lIns="0" tIns="0" rIns="0" bIns="0" rtlCol="0">
              <a:spAutoFit/>
            </a:bodyPr>
            <a:lstStyle/>
            <a:p>
              <a:pPr marL="0" marR="0" lvl="0" indent="0" algn="ctr" defTabSz="45716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F04B4A"/>
                  </a:solidFill>
                  <a:effectLst/>
                  <a:uLnTx/>
                  <a:uFillTx/>
                  <a:latin typeface="HelveticaNeueLT Pro 67 MdCn" panose="020B0606030502020204" pitchFamily="34" charset="0"/>
                  <a:ea typeface="+mn-ea"/>
                  <a:cs typeface="+mn-cs"/>
                </a:rPr>
                <a:t>Smart TV</a:t>
              </a:r>
            </a:p>
          </p:txBody>
        </p:sp>
        <p:sp>
          <p:nvSpPr>
            <p:cNvPr id="22" name="TextBox 21">
              <a:extLst>
                <a:ext uri="{FF2B5EF4-FFF2-40B4-BE49-F238E27FC236}">
                  <a16:creationId xmlns:a16="http://schemas.microsoft.com/office/drawing/2014/main" id="{183F19FA-9A22-0462-BD20-BAA8C7CEF19E}"/>
                </a:ext>
              </a:extLst>
            </p:cNvPr>
            <p:cNvSpPr txBox="1"/>
            <p:nvPr/>
          </p:nvSpPr>
          <p:spPr>
            <a:xfrm>
              <a:off x="7939716" y="5101038"/>
              <a:ext cx="485627" cy="215444"/>
            </a:xfrm>
            <a:prstGeom prst="rect">
              <a:avLst/>
            </a:prstGeom>
            <a:noFill/>
          </p:spPr>
          <p:txBody>
            <a:bodyPr wrap="square" lIns="0" tIns="0" rIns="0" bIns="0" rtlCol="0">
              <a:spAutoFit/>
            </a:bodyPr>
            <a:lstStyle/>
            <a:p>
              <a:pPr marL="0" marR="0" lvl="0" indent="0" algn="ctr" defTabSz="45716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1632"/>
                  </a:solidFill>
                  <a:effectLst/>
                  <a:uLnTx/>
                  <a:uFillTx/>
                  <a:latin typeface="HelveticaNeueLT Pro 67 MdCn" panose="020B0606030502020204" pitchFamily="34" charset="0"/>
                  <a:ea typeface="+mn-ea"/>
                  <a:cs typeface="+mn-cs"/>
                </a:rPr>
                <a:t>66%</a:t>
              </a:r>
            </a:p>
          </p:txBody>
        </p:sp>
        <p:sp>
          <p:nvSpPr>
            <p:cNvPr id="23" name="TextBox 22">
              <a:extLst>
                <a:ext uri="{FF2B5EF4-FFF2-40B4-BE49-F238E27FC236}">
                  <a16:creationId xmlns:a16="http://schemas.microsoft.com/office/drawing/2014/main" id="{DCE738B2-96FE-2246-3D1C-A2616C2DFB23}"/>
                </a:ext>
              </a:extLst>
            </p:cNvPr>
            <p:cNvSpPr txBox="1"/>
            <p:nvPr/>
          </p:nvSpPr>
          <p:spPr>
            <a:xfrm>
              <a:off x="7359919" y="3510996"/>
              <a:ext cx="485627" cy="169277"/>
            </a:xfrm>
            <a:prstGeom prst="rect">
              <a:avLst/>
            </a:prstGeom>
            <a:noFill/>
          </p:spPr>
          <p:txBody>
            <a:bodyPr wrap="square" lIns="0" tIns="0" rIns="0" bIns="0" rtlCol="0">
              <a:spAutoFit/>
            </a:bodyPr>
            <a:lstStyle/>
            <a:p>
              <a:pPr marL="0" marR="0" lvl="0" indent="0" algn="ctr" defTabSz="45716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001632"/>
                  </a:solidFill>
                  <a:effectLst/>
                  <a:uLnTx/>
                  <a:uFillTx/>
                  <a:latin typeface="HelveticaNeueLT Pro 67 MdCn" panose="020B0606030502020204" pitchFamily="34" charset="0"/>
                  <a:ea typeface="+mn-ea"/>
                  <a:cs typeface="+mn-cs"/>
                </a:rPr>
                <a:t>79%</a:t>
              </a:r>
            </a:p>
          </p:txBody>
        </p:sp>
        <p:sp>
          <p:nvSpPr>
            <p:cNvPr id="24" name="TextBox 23">
              <a:extLst>
                <a:ext uri="{FF2B5EF4-FFF2-40B4-BE49-F238E27FC236}">
                  <a16:creationId xmlns:a16="http://schemas.microsoft.com/office/drawing/2014/main" id="{3857E2C7-3EA5-C287-D162-F27F95C6ADB0}"/>
                </a:ext>
              </a:extLst>
            </p:cNvPr>
            <p:cNvSpPr txBox="1"/>
            <p:nvPr/>
          </p:nvSpPr>
          <p:spPr>
            <a:xfrm>
              <a:off x="8397223" y="3522866"/>
              <a:ext cx="485627" cy="169277"/>
            </a:xfrm>
            <a:prstGeom prst="rect">
              <a:avLst/>
            </a:prstGeom>
            <a:noFill/>
          </p:spPr>
          <p:txBody>
            <a:bodyPr wrap="square" lIns="0" tIns="0" rIns="0" bIns="0" rtlCol="0">
              <a:spAutoFit/>
            </a:bodyPr>
            <a:lstStyle/>
            <a:p>
              <a:pPr marL="0" marR="0" lvl="0" indent="0" algn="ctr" defTabSz="457160" rtl="0" eaLnBrk="1" fontAlgn="auto" latinLnBrk="0" hangingPunct="1">
                <a:lnSpc>
                  <a:spcPct val="100000"/>
                </a:lnSpc>
                <a:spcBef>
                  <a:spcPts val="0"/>
                </a:spcBef>
                <a:spcAft>
                  <a:spcPts val="0"/>
                </a:spcAft>
                <a:buClrTx/>
                <a:buSzTx/>
                <a:buFontTx/>
                <a:buNone/>
                <a:tabLst/>
                <a:defRPr/>
              </a:pPr>
              <a:r>
                <a:rPr lang="en-GB" sz="1100" kern="0" dirty="0">
                  <a:latin typeface="HelveticaNeueLT Pro 67 MdCn" panose="020B0606030502020204" pitchFamily="34" charset="0"/>
                </a:rPr>
                <a:t>44</a:t>
              </a:r>
              <a:r>
                <a:rPr kumimoji="0" lang="en-GB" sz="1100" b="0" i="0" u="none" strike="noStrike" kern="0" cap="none" spc="0" normalizeH="0" baseline="0" noProof="0" dirty="0">
                  <a:ln>
                    <a:noFill/>
                  </a:ln>
                  <a:effectLst/>
                  <a:uLnTx/>
                  <a:uFillTx/>
                  <a:latin typeface="HelveticaNeueLT Pro 67 MdCn" panose="020B0606030502020204" pitchFamily="34" charset="0"/>
                  <a:ea typeface="+mn-ea"/>
                  <a:cs typeface="+mn-cs"/>
                </a:rPr>
                <a:t>%</a:t>
              </a:r>
            </a:p>
          </p:txBody>
        </p:sp>
        <p:sp>
          <p:nvSpPr>
            <p:cNvPr id="25" name="TextBox 24">
              <a:extLst>
                <a:ext uri="{FF2B5EF4-FFF2-40B4-BE49-F238E27FC236}">
                  <a16:creationId xmlns:a16="http://schemas.microsoft.com/office/drawing/2014/main" id="{EEA33070-E099-C3A2-DA6A-C77E179741B6}"/>
                </a:ext>
              </a:extLst>
            </p:cNvPr>
            <p:cNvSpPr txBox="1"/>
            <p:nvPr/>
          </p:nvSpPr>
          <p:spPr>
            <a:xfrm>
              <a:off x="7956193" y="3691446"/>
              <a:ext cx="485627" cy="169277"/>
            </a:xfrm>
            <a:prstGeom prst="rect">
              <a:avLst/>
            </a:prstGeom>
            <a:noFill/>
          </p:spPr>
          <p:txBody>
            <a:bodyPr wrap="square" lIns="0" tIns="0" rIns="0" bIns="0" rtlCol="0">
              <a:spAutoFit/>
            </a:bodyPr>
            <a:lstStyle/>
            <a:p>
              <a:pPr marL="0" marR="0" lvl="0" indent="0" algn="ctr" defTabSz="45716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white"/>
                  </a:solidFill>
                  <a:effectLst/>
                  <a:uLnTx/>
                  <a:uFillTx/>
                  <a:latin typeface="HelveticaNeueLT Pro 67 MdCn" panose="020B0606030502020204" pitchFamily="34" charset="0"/>
                  <a:ea typeface="+mn-ea"/>
                  <a:cs typeface="+mn-cs"/>
                </a:rPr>
                <a:t>38%</a:t>
              </a:r>
            </a:p>
          </p:txBody>
        </p:sp>
        <p:sp>
          <p:nvSpPr>
            <p:cNvPr id="26" name="TextBox 25">
              <a:extLst>
                <a:ext uri="{FF2B5EF4-FFF2-40B4-BE49-F238E27FC236}">
                  <a16:creationId xmlns:a16="http://schemas.microsoft.com/office/drawing/2014/main" id="{39F0768B-CD71-4D22-AF38-742C65A4FBF3}"/>
                </a:ext>
              </a:extLst>
            </p:cNvPr>
            <p:cNvSpPr txBox="1"/>
            <p:nvPr/>
          </p:nvSpPr>
          <p:spPr>
            <a:xfrm>
              <a:off x="7571346" y="4004784"/>
              <a:ext cx="485627" cy="169277"/>
            </a:xfrm>
            <a:prstGeom prst="rect">
              <a:avLst/>
            </a:prstGeom>
            <a:noFill/>
          </p:spPr>
          <p:txBody>
            <a:bodyPr wrap="square" lIns="0" tIns="0" rIns="0" bIns="0" rtlCol="0">
              <a:spAutoFit/>
            </a:bodyPr>
            <a:lstStyle/>
            <a:p>
              <a:pPr marL="0" marR="0" lvl="0" indent="0" algn="ctr" defTabSz="45716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white"/>
                  </a:solidFill>
                  <a:effectLst/>
                  <a:uLnTx/>
                  <a:uFillTx/>
                  <a:latin typeface="HelveticaNeueLT Pro 67 MdCn" panose="020B0606030502020204" pitchFamily="34" charset="0"/>
                  <a:ea typeface="+mn-ea"/>
                  <a:cs typeface="+mn-cs"/>
                </a:rPr>
                <a:t>56%</a:t>
              </a:r>
            </a:p>
          </p:txBody>
        </p:sp>
        <p:sp>
          <p:nvSpPr>
            <p:cNvPr id="27" name="TextBox 26">
              <a:extLst>
                <a:ext uri="{FF2B5EF4-FFF2-40B4-BE49-F238E27FC236}">
                  <a16:creationId xmlns:a16="http://schemas.microsoft.com/office/drawing/2014/main" id="{2AA43857-D409-E3F3-9C03-68DA668B1D94}"/>
                </a:ext>
              </a:extLst>
            </p:cNvPr>
            <p:cNvSpPr txBox="1"/>
            <p:nvPr/>
          </p:nvSpPr>
          <p:spPr>
            <a:xfrm>
              <a:off x="7969037" y="3998794"/>
              <a:ext cx="485627" cy="169277"/>
            </a:xfrm>
            <a:prstGeom prst="rect">
              <a:avLst/>
            </a:prstGeom>
            <a:noFill/>
          </p:spPr>
          <p:txBody>
            <a:bodyPr wrap="square" lIns="0" tIns="0" rIns="0" bIns="0" rtlCol="0">
              <a:spAutoFit/>
            </a:bodyPr>
            <a:lstStyle/>
            <a:p>
              <a:pPr marL="0" marR="0" lvl="0" indent="0" algn="ctr" defTabSz="457160" rtl="0" eaLnBrk="1" fontAlgn="auto" latinLnBrk="0" hangingPunct="1">
                <a:lnSpc>
                  <a:spcPct val="100000"/>
                </a:lnSpc>
                <a:spcBef>
                  <a:spcPts val="0"/>
                </a:spcBef>
                <a:spcAft>
                  <a:spcPts val="0"/>
                </a:spcAft>
                <a:buClrTx/>
                <a:buSzTx/>
                <a:buFontTx/>
                <a:buNone/>
                <a:tabLst/>
                <a:defRPr/>
              </a:pPr>
              <a:r>
                <a:rPr lang="en-GB" sz="1100" kern="0" dirty="0">
                  <a:solidFill>
                    <a:prstClr val="white"/>
                  </a:solidFill>
                  <a:latin typeface="HelveticaNeueLT Pro 67 MdCn" panose="020B0606030502020204" pitchFamily="34" charset="0"/>
                </a:rPr>
                <a:t>28</a:t>
              </a:r>
              <a:r>
                <a:rPr kumimoji="0" lang="en-GB" sz="1100" b="0" i="0" u="none" strike="noStrike" kern="0" cap="none" spc="0" normalizeH="0" baseline="0" noProof="0" dirty="0">
                  <a:ln>
                    <a:noFill/>
                  </a:ln>
                  <a:solidFill>
                    <a:prstClr val="white"/>
                  </a:solidFill>
                  <a:effectLst/>
                  <a:uLnTx/>
                  <a:uFillTx/>
                  <a:latin typeface="HelveticaNeueLT Pro 67 MdCn" panose="020B0606030502020204" pitchFamily="34" charset="0"/>
                  <a:ea typeface="+mn-ea"/>
                  <a:cs typeface="+mn-cs"/>
                </a:rPr>
                <a:t>%</a:t>
              </a:r>
            </a:p>
          </p:txBody>
        </p:sp>
        <p:sp>
          <p:nvSpPr>
            <p:cNvPr id="28" name="TextBox 27">
              <a:extLst>
                <a:ext uri="{FF2B5EF4-FFF2-40B4-BE49-F238E27FC236}">
                  <a16:creationId xmlns:a16="http://schemas.microsoft.com/office/drawing/2014/main" id="{47DC8490-8531-317C-3C9A-C2801F3E54E4}"/>
                </a:ext>
              </a:extLst>
            </p:cNvPr>
            <p:cNvSpPr txBox="1"/>
            <p:nvPr/>
          </p:nvSpPr>
          <p:spPr>
            <a:xfrm>
              <a:off x="8326416" y="3980340"/>
              <a:ext cx="485627" cy="169277"/>
            </a:xfrm>
            <a:prstGeom prst="rect">
              <a:avLst/>
            </a:prstGeom>
            <a:noFill/>
          </p:spPr>
          <p:txBody>
            <a:bodyPr wrap="square" lIns="0" tIns="0" rIns="0" bIns="0" rtlCol="0">
              <a:spAutoFit/>
            </a:bodyPr>
            <a:lstStyle/>
            <a:p>
              <a:pPr marL="0" marR="0" lvl="0" indent="0" algn="ctr" defTabSz="45716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white"/>
                  </a:solidFill>
                  <a:effectLst/>
                  <a:uLnTx/>
                  <a:uFillTx/>
                  <a:latin typeface="HelveticaNeueLT Pro 67 MdCn" panose="020B0606030502020204" pitchFamily="34" charset="0"/>
                  <a:ea typeface="+mn-ea"/>
                  <a:cs typeface="+mn-cs"/>
                </a:rPr>
                <a:t>33%</a:t>
              </a:r>
            </a:p>
          </p:txBody>
        </p:sp>
        <p:sp>
          <p:nvSpPr>
            <p:cNvPr id="29" name="TextBox 28">
              <a:extLst>
                <a:ext uri="{FF2B5EF4-FFF2-40B4-BE49-F238E27FC236}">
                  <a16:creationId xmlns:a16="http://schemas.microsoft.com/office/drawing/2014/main" id="{4D37F962-263D-0791-A8EE-F59D4058B811}"/>
                </a:ext>
              </a:extLst>
            </p:cNvPr>
            <p:cNvSpPr txBox="1"/>
            <p:nvPr/>
          </p:nvSpPr>
          <p:spPr>
            <a:xfrm>
              <a:off x="7434051" y="4498638"/>
              <a:ext cx="485627" cy="169277"/>
            </a:xfrm>
            <a:prstGeom prst="rect">
              <a:avLst/>
            </a:prstGeom>
            <a:noFill/>
          </p:spPr>
          <p:txBody>
            <a:bodyPr wrap="square" lIns="0" tIns="0" rIns="0" bIns="0" rtlCol="0">
              <a:spAutoFit/>
            </a:bodyPr>
            <a:lstStyle/>
            <a:p>
              <a:pPr marL="0" marR="0" lvl="0" indent="0" algn="ctr" defTabSz="45716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001632"/>
                  </a:solidFill>
                  <a:effectLst/>
                  <a:uLnTx/>
                  <a:uFillTx/>
                  <a:latin typeface="HelveticaNeueLT Pro 67 MdCn" panose="020B0606030502020204" pitchFamily="34" charset="0"/>
                  <a:ea typeface="+mn-ea"/>
                  <a:cs typeface="+mn-cs"/>
                </a:rPr>
                <a:t>57%</a:t>
              </a:r>
            </a:p>
          </p:txBody>
        </p:sp>
        <p:sp>
          <p:nvSpPr>
            <p:cNvPr id="30" name="TextBox 29">
              <a:extLst>
                <a:ext uri="{FF2B5EF4-FFF2-40B4-BE49-F238E27FC236}">
                  <a16:creationId xmlns:a16="http://schemas.microsoft.com/office/drawing/2014/main" id="{9805D25D-F85E-E9A9-1C02-7AD4A8BB8123}"/>
                </a:ext>
              </a:extLst>
            </p:cNvPr>
            <p:cNvSpPr txBox="1"/>
            <p:nvPr/>
          </p:nvSpPr>
          <p:spPr>
            <a:xfrm>
              <a:off x="8440249" y="4475293"/>
              <a:ext cx="425585" cy="169277"/>
            </a:xfrm>
            <a:prstGeom prst="rect">
              <a:avLst/>
            </a:prstGeom>
            <a:noFill/>
          </p:spPr>
          <p:txBody>
            <a:bodyPr wrap="square" lIns="0" tIns="0" rIns="0" bIns="0" rtlCol="0">
              <a:spAutoFit/>
            </a:bodyPr>
            <a:lstStyle/>
            <a:p>
              <a:pPr marL="0" marR="0" lvl="0" indent="0" algn="ctr" defTabSz="45716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001632"/>
                  </a:solidFill>
                  <a:effectLst/>
                  <a:uLnTx/>
                  <a:uFillTx/>
                  <a:latin typeface="HelveticaNeueLT Pro 67 MdCn" panose="020B0606030502020204" pitchFamily="34" charset="0"/>
                  <a:ea typeface="+mn-ea"/>
                  <a:cs typeface="+mn-cs"/>
                </a:rPr>
                <a:t>33%</a:t>
              </a:r>
            </a:p>
          </p:txBody>
        </p:sp>
        <p:sp>
          <p:nvSpPr>
            <p:cNvPr id="31" name="TextBox 30">
              <a:extLst>
                <a:ext uri="{FF2B5EF4-FFF2-40B4-BE49-F238E27FC236}">
                  <a16:creationId xmlns:a16="http://schemas.microsoft.com/office/drawing/2014/main" id="{7D740AB2-BCAA-ED29-F3E9-F8E1247A4FAB}"/>
                </a:ext>
              </a:extLst>
            </p:cNvPr>
            <p:cNvSpPr txBox="1"/>
            <p:nvPr/>
          </p:nvSpPr>
          <p:spPr>
            <a:xfrm>
              <a:off x="7974855" y="4332455"/>
              <a:ext cx="485627" cy="169277"/>
            </a:xfrm>
            <a:prstGeom prst="rect">
              <a:avLst/>
            </a:prstGeom>
            <a:noFill/>
          </p:spPr>
          <p:txBody>
            <a:bodyPr wrap="square" lIns="0" tIns="0" rIns="0" bIns="0" rtlCol="0">
              <a:spAutoFit/>
            </a:bodyPr>
            <a:lstStyle/>
            <a:p>
              <a:pPr marL="0" marR="0" lvl="0" indent="0" algn="ctr" defTabSz="45716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white"/>
                  </a:solidFill>
                  <a:effectLst/>
                  <a:uLnTx/>
                  <a:uFillTx/>
                  <a:latin typeface="HelveticaNeueLT Pro 67 MdCn" panose="020B0606030502020204" pitchFamily="34" charset="0"/>
                  <a:ea typeface="+mn-ea"/>
                  <a:cs typeface="+mn-cs"/>
                </a:rPr>
                <a:t>28%</a:t>
              </a:r>
            </a:p>
          </p:txBody>
        </p:sp>
      </p:grpSp>
      <p:sp>
        <p:nvSpPr>
          <p:cNvPr id="36" name="Text Placeholder 3">
            <a:extLst>
              <a:ext uri="{FF2B5EF4-FFF2-40B4-BE49-F238E27FC236}">
                <a16:creationId xmlns:a16="http://schemas.microsoft.com/office/drawing/2014/main" id="{F60CCC94-8790-8A65-30A4-912E1BDAF739}"/>
              </a:ext>
            </a:extLst>
          </p:cNvPr>
          <p:cNvSpPr txBox="1">
            <a:spLocks/>
          </p:cNvSpPr>
          <p:nvPr/>
        </p:nvSpPr>
        <p:spPr>
          <a:xfrm>
            <a:off x="1006475" y="6464469"/>
            <a:ext cx="9900000" cy="230832"/>
          </a:xfrm>
          <a:prstGeom prst="rect">
            <a:avLst/>
          </a:prstGeom>
        </p:spPr>
        <p:txBody>
          <a:bodyPr vert="horz" wrap="square" lIns="72000" tIns="45720" rIns="0" bIns="45720" rtlCol="0" anchor="b">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800" b="0" i="1" kern="1200">
                <a:solidFill>
                  <a:schemeClr val="bg1">
                    <a:lumMod val="50000"/>
                  </a:schemeClr>
                </a:solidFill>
                <a:latin typeface="+mn-lt"/>
                <a:ea typeface="+mn-ea"/>
                <a:cs typeface="+mn-cs"/>
              </a:defRPr>
            </a:lvl1pPr>
            <a:lvl2pPr marL="133350" indent="0" algn="l" defTabSz="914400" rtl="0" eaLnBrk="1" latinLnBrk="0" hangingPunct="1">
              <a:lnSpc>
                <a:spcPct val="100000"/>
              </a:lnSpc>
              <a:spcBef>
                <a:spcPts val="600"/>
              </a:spcBef>
              <a:buSzPct val="80000"/>
              <a:buFontTx/>
              <a:buNone/>
              <a:defRPr sz="1600" kern="1200">
                <a:solidFill>
                  <a:schemeClr val="tx1"/>
                </a:solidFill>
                <a:latin typeface="+mn-lt"/>
                <a:ea typeface="+mn-ea"/>
                <a:cs typeface="+mn-cs"/>
              </a:defRPr>
            </a:lvl2pPr>
            <a:lvl3pPr marL="542925" indent="0" algn="l"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l"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00" i="0" dirty="0">
                <a:solidFill>
                  <a:schemeClr val="dk1"/>
                </a:solidFill>
                <a:latin typeface="Futura PT Book" panose="020B0502020204020303" pitchFamily="34" charset="77"/>
                <a:cs typeface="Poppins"/>
              </a:rPr>
              <a:t>Source: Ipsos iris Establishment Survey, December 2022, N=14,593 P14+</a:t>
            </a:r>
            <a:endParaRPr lang="en-AU" sz="900" i="0" dirty="0">
              <a:solidFill>
                <a:schemeClr val="dk1"/>
              </a:solidFill>
              <a:latin typeface="Futura PT Book" panose="020B0502020204020303" pitchFamily="34" charset="77"/>
              <a:cs typeface="Poppins"/>
            </a:endParaRPr>
          </a:p>
        </p:txBody>
      </p:sp>
    </p:spTree>
    <p:extLst>
      <p:ext uri="{BB962C8B-B14F-4D97-AF65-F5344CB8AC3E}">
        <p14:creationId xmlns:p14="http://schemas.microsoft.com/office/powerpoint/2010/main" val="4259338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4" name="Rectangle 3">
            <a:extLst>
              <a:ext uri="{FF2B5EF4-FFF2-40B4-BE49-F238E27FC236}">
                <a16:creationId xmlns:a16="http://schemas.microsoft.com/office/drawing/2014/main" id="{4B2C85A0-16AC-1CE7-39F8-396220492AFB}"/>
              </a:ext>
            </a:extLst>
          </p:cNvPr>
          <p:cNvSpPr/>
          <p:nvPr/>
        </p:nvSpPr>
        <p:spPr>
          <a:xfrm>
            <a:off x="-24765" y="6287090"/>
            <a:ext cx="12237361" cy="5830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Logo&#10;&#10;Description automatically generated">
            <a:extLst>
              <a:ext uri="{FF2B5EF4-FFF2-40B4-BE49-F238E27FC236}">
                <a16:creationId xmlns:a16="http://schemas.microsoft.com/office/drawing/2014/main" id="{22EA7A48-C9F3-0B0C-A6F9-AC06333DBE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4253" y="6231690"/>
            <a:ext cx="543354" cy="724472"/>
          </a:xfrm>
          <a:prstGeom prst="rect">
            <a:avLst/>
          </a:prstGeom>
        </p:spPr>
      </p:pic>
      <p:sp>
        <p:nvSpPr>
          <p:cNvPr id="117" name="Google Shape;117;p6"/>
          <p:cNvSpPr txBox="1"/>
          <p:nvPr/>
        </p:nvSpPr>
        <p:spPr>
          <a:xfrm>
            <a:off x="740513" y="2413954"/>
            <a:ext cx="2115082" cy="245522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1600"/>
              <a:buFont typeface="Arial"/>
              <a:buNone/>
            </a:pPr>
            <a:r>
              <a:rPr lang="en-US" sz="3200" dirty="0">
                <a:solidFill>
                  <a:srgbClr val="F04B4A"/>
                </a:solidFill>
                <a:latin typeface="Futura PT Bold" panose="020B0902020204020203" pitchFamily="34" charset="0"/>
                <a:cs typeface="Poppins"/>
                <a:sym typeface="Poppins"/>
              </a:rPr>
              <a:t>80%</a:t>
            </a:r>
          </a:p>
          <a:p>
            <a:pPr marL="0" marR="0" lvl="0" indent="0" algn="l" rtl="0">
              <a:lnSpc>
                <a:spcPct val="90000"/>
              </a:lnSpc>
              <a:spcBef>
                <a:spcPts val="0"/>
              </a:spcBef>
              <a:spcAft>
                <a:spcPts val="0"/>
              </a:spcAft>
              <a:buClr>
                <a:schemeClr val="dk1"/>
              </a:buClr>
              <a:buSzPts val="1600"/>
              <a:buFont typeface="Arial"/>
              <a:buNone/>
            </a:pPr>
            <a:r>
              <a:rPr lang="en-US" sz="1600" dirty="0">
                <a:solidFill>
                  <a:schemeClr val="dk1"/>
                </a:solidFill>
                <a:latin typeface="Futura PT Book" panose="020B0502020204020303" pitchFamily="34" charset="77"/>
                <a:ea typeface="Poppins"/>
                <a:cs typeface="Poppins"/>
                <a:sym typeface="Poppins"/>
              </a:rPr>
              <a:t>of Australian households have at least one ‘other’ digital device outside of the main devices (smartphone, computer, tablet, smart TV).</a:t>
            </a:r>
            <a:endParaRPr dirty="0">
              <a:latin typeface="Futura PT Book" panose="020B0502020204020303" pitchFamily="34" charset="77"/>
            </a:endParaRPr>
          </a:p>
        </p:txBody>
      </p:sp>
      <p:sp>
        <p:nvSpPr>
          <p:cNvPr id="9" name="Content Placeholder 2">
            <a:extLst>
              <a:ext uri="{FF2B5EF4-FFF2-40B4-BE49-F238E27FC236}">
                <a16:creationId xmlns:a16="http://schemas.microsoft.com/office/drawing/2014/main" id="{FEF24EAB-AF71-AB2B-3B53-F836CB5A910F}"/>
              </a:ext>
            </a:extLst>
          </p:cNvPr>
          <p:cNvSpPr txBox="1">
            <a:spLocks/>
          </p:cNvSpPr>
          <p:nvPr/>
        </p:nvSpPr>
        <p:spPr>
          <a:xfrm>
            <a:off x="3215640" y="1683771"/>
            <a:ext cx="8110324" cy="481346"/>
          </a:xfrm>
          <a:prstGeom prst="rect">
            <a:avLst/>
          </a:prstGeom>
        </p:spPr>
        <p:txBody>
          <a:bodyPr vert="horz" wrap="square"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Futura PT Bold" panose="020B05020202040203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Futura PT Bold" panose="020B05020202040203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utura PT Book" panose="020B05020202040203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PT Book" panose="020B05020202040203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PT Book" panose="020B05020202040203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other devices in the household </a:t>
            </a:r>
            <a:endParaRPr lang="en-US" sz="1600" b="0" dirty="0">
              <a:solidFill>
                <a:schemeClr val="dk1"/>
              </a:solidFill>
              <a:latin typeface="Futura PT Book" panose="020B0502020204020303" pitchFamily="34" charset="77"/>
              <a:cs typeface="Poppins"/>
            </a:endParaRPr>
          </a:p>
          <a:p>
            <a:pPr algn="ctr"/>
            <a:endParaRPr lang="en-US" sz="1400" b="0" dirty="0">
              <a:latin typeface="Futura PT Book" panose="020B0502020204020303" pitchFamily="34" charset="77"/>
            </a:endParaRPr>
          </a:p>
        </p:txBody>
      </p:sp>
      <p:sp>
        <p:nvSpPr>
          <p:cNvPr id="7" name="Google Shape;50;p2">
            <a:extLst>
              <a:ext uri="{FF2B5EF4-FFF2-40B4-BE49-F238E27FC236}">
                <a16:creationId xmlns:a16="http://schemas.microsoft.com/office/drawing/2014/main" id="{6085D04E-CEA2-C0D8-1A22-FBD4E56DA4AE}"/>
              </a:ext>
            </a:extLst>
          </p:cNvPr>
          <p:cNvSpPr txBox="1">
            <a:spLocks noGrp="1"/>
          </p:cNvSpPr>
          <p:nvPr>
            <p:ph type="title"/>
          </p:nvPr>
        </p:nvSpPr>
        <p:spPr>
          <a:xfrm>
            <a:off x="665017" y="346211"/>
            <a:ext cx="10471613" cy="925599"/>
          </a:xfrm>
          <a:prstGeom prst="rect">
            <a:avLst/>
          </a:prstGeom>
          <a:noFill/>
          <a:ln>
            <a:noFill/>
          </a:ln>
        </p:spPr>
        <p:txBody>
          <a:bodyPr spcFirstLastPara="1" wrap="square" lIns="0" tIns="0" rIns="0" bIns="0" anchor="t" anchorCtr="0">
            <a:normAutofit/>
          </a:bodyPr>
          <a:lstStyle/>
          <a:p>
            <a:pPr>
              <a:lnSpc>
                <a:spcPts val="2900"/>
              </a:lnSpc>
            </a:pPr>
            <a:r>
              <a:rPr lang="en-US" sz="2800" b="1" dirty="0">
                <a:latin typeface="Futura PT Demi" panose="020B0502020204020303" pitchFamily="34" charset="77"/>
              </a:rPr>
              <a:t>outside of the main devices, gaming consoles and streaming devices are the next most commonly owned.</a:t>
            </a:r>
            <a:endParaRPr lang="en-AU" sz="2800" b="1" dirty="0">
              <a:latin typeface="Futura PT Demi" panose="020B0502020204020303" pitchFamily="34" charset="77"/>
            </a:endParaRPr>
          </a:p>
        </p:txBody>
      </p:sp>
      <p:sp>
        <p:nvSpPr>
          <p:cNvPr id="8" name="Rectangle 7">
            <a:extLst>
              <a:ext uri="{FF2B5EF4-FFF2-40B4-BE49-F238E27FC236}">
                <a16:creationId xmlns:a16="http://schemas.microsoft.com/office/drawing/2014/main" id="{F3539105-1D6A-10D5-2FF6-7BE013B11F3E}"/>
              </a:ext>
            </a:extLst>
          </p:cNvPr>
          <p:cNvSpPr/>
          <p:nvPr/>
        </p:nvSpPr>
        <p:spPr>
          <a:xfrm>
            <a:off x="665017" y="2202856"/>
            <a:ext cx="2190578" cy="45719"/>
          </a:xfrm>
          <a:prstGeom prst="rect">
            <a:avLst/>
          </a:prstGeom>
          <a:solidFill>
            <a:srgbClr val="F04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5ACEB9F-79E3-2526-1C80-5151DC1BCCF0}"/>
              </a:ext>
            </a:extLst>
          </p:cNvPr>
          <p:cNvSpPr/>
          <p:nvPr/>
        </p:nvSpPr>
        <p:spPr>
          <a:xfrm>
            <a:off x="605930" y="4328390"/>
            <a:ext cx="2190578" cy="45719"/>
          </a:xfrm>
          <a:prstGeom prst="rect">
            <a:avLst/>
          </a:prstGeom>
          <a:solidFill>
            <a:srgbClr val="F04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hart 9">
            <a:extLst>
              <a:ext uri="{FF2B5EF4-FFF2-40B4-BE49-F238E27FC236}">
                <a16:creationId xmlns:a16="http://schemas.microsoft.com/office/drawing/2014/main" id="{4DCB2FE5-077F-C9E7-15DB-5FCC0342D6DC}"/>
              </a:ext>
            </a:extLst>
          </p:cNvPr>
          <p:cNvGraphicFramePr/>
          <p:nvPr>
            <p:extLst>
              <p:ext uri="{D42A27DB-BD31-4B8C-83A1-F6EECF244321}">
                <p14:modId xmlns:p14="http://schemas.microsoft.com/office/powerpoint/2010/main" val="1130548397"/>
              </p:ext>
            </p:extLst>
          </p:nvPr>
        </p:nvGraphicFramePr>
        <p:xfrm>
          <a:off x="3215640" y="2135826"/>
          <a:ext cx="8110324" cy="370845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Placeholder 3">
            <a:extLst>
              <a:ext uri="{FF2B5EF4-FFF2-40B4-BE49-F238E27FC236}">
                <a16:creationId xmlns:a16="http://schemas.microsoft.com/office/drawing/2014/main" id="{B86D86BE-0608-4C76-444A-C5B35982519D}"/>
              </a:ext>
            </a:extLst>
          </p:cNvPr>
          <p:cNvSpPr txBox="1">
            <a:spLocks/>
          </p:cNvSpPr>
          <p:nvPr/>
        </p:nvSpPr>
        <p:spPr>
          <a:xfrm>
            <a:off x="1006475" y="6464469"/>
            <a:ext cx="9900000" cy="230832"/>
          </a:xfrm>
          <a:prstGeom prst="rect">
            <a:avLst/>
          </a:prstGeom>
        </p:spPr>
        <p:txBody>
          <a:bodyPr vert="horz" wrap="square" lIns="72000" tIns="45720" rIns="0" bIns="45720" rtlCol="0" anchor="b">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800" b="0" i="1" kern="1200">
                <a:solidFill>
                  <a:schemeClr val="bg1">
                    <a:lumMod val="50000"/>
                  </a:schemeClr>
                </a:solidFill>
                <a:latin typeface="+mn-lt"/>
                <a:ea typeface="+mn-ea"/>
                <a:cs typeface="+mn-cs"/>
              </a:defRPr>
            </a:lvl1pPr>
            <a:lvl2pPr marL="133350" indent="0" algn="l" defTabSz="914400" rtl="0" eaLnBrk="1" latinLnBrk="0" hangingPunct="1">
              <a:lnSpc>
                <a:spcPct val="100000"/>
              </a:lnSpc>
              <a:spcBef>
                <a:spcPts val="600"/>
              </a:spcBef>
              <a:buSzPct val="80000"/>
              <a:buFontTx/>
              <a:buNone/>
              <a:defRPr sz="1600" kern="1200">
                <a:solidFill>
                  <a:schemeClr val="tx1"/>
                </a:solidFill>
                <a:latin typeface="+mn-lt"/>
                <a:ea typeface="+mn-ea"/>
                <a:cs typeface="+mn-cs"/>
              </a:defRPr>
            </a:lvl2pPr>
            <a:lvl3pPr marL="542925" indent="0" algn="l"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l"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00" i="0" dirty="0">
                <a:solidFill>
                  <a:schemeClr val="dk1"/>
                </a:solidFill>
                <a:latin typeface="Futura PT Book" panose="020B0502020204020303" pitchFamily="34" charset="77"/>
                <a:cs typeface="Poppins"/>
              </a:rPr>
              <a:t>Source: Ipsos iris Establishment Survey, December 2022, N=14,593 P14+</a:t>
            </a:r>
            <a:endParaRPr lang="en-AU" sz="900" i="0" dirty="0">
              <a:solidFill>
                <a:schemeClr val="dk1"/>
              </a:solidFill>
              <a:latin typeface="Futura PT Book" panose="020B0502020204020303" pitchFamily="34" charset="77"/>
              <a:cs typeface="Poppins"/>
            </a:endParaRPr>
          </a:p>
        </p:txBody>
      </p:sp>
    </p:spTree>
    <p:extLst>
      <p:ext uri="{BB962C8B-B14F-4D97-AF65-F5344CB8AC3E}">
        <p14:creationId xmlns:p14="http://schemas.microsoft.com/office/powerpoint/2010/main" val="3205634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4" name="Rectangle 3">
            <a:extLst>
              <a:ext uri="{FF2B5EF4-FFF2-40B4-BE49-F238E27FC236}">
                <a16:creationId xmlns:a16="http://schemas.microsoft.com/office/drawing/2014/main" id="{145CC1B5-AE0B-5705-ADEF-0D55F3B9D45A}"/>
              </a:ext>
            </a:extLst>
          </p:cNvPr>
          <p:cNvSpPr/>
          <p:nvPr/>
        </p:nvSpPr>
        <p:spPr>
          <a:xfrm>
            <a:off x="-24765" y="6287090"/>
            <a:ext cx="12237361" cy="5830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Logo&#10;&#10;Description automatically generated">
            <a:extLst>
              <a:ext uri="{FF2B5EF4-FFF2-40B4-BE49-F238E27FC236}">
                <a16:creationId xmlns:a16="http://schemas.microsoft.com/office/drawing/2014/main" id="{5A166A11-F7B9-A78B-61EC-F59B911B03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4253" y="6231690"/>
            <a:ext cx="543354" cy="724472"/>
          </a:xfrm>
          <a:prstGeom prst="rect">
            <a:avLst/>
          </a:prstGeom>
        </p:spPr>
      </p:pic>
      <p:sp>
        <p:nvSpPr>
          <p:cNvPr id="103" name="Google Shape;103;p5"/>
          <p:cNvSpPr/>
          <p:nvPr/>
        </p:nvSpPr>
        <p:spPr>
          <a:xfrm>
            <a:off x="6096000" y="0"/>
            <a:ext cx="6096000" cy="685799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 name="Content Placeholder 2">
            <a:extLst>
              <a:ext uri="{FF2B5EF4-FFF2-40B4-BE49-F238E27FC236}">
                <a16:creationId xmlns:a16="http://schemas.microsoft.com/office/drawing/2014/main" id="{E4D85EA7-A9B9-542F-8681-2F78BE144B42}"/>
              </a:ext>
            </a:extLst>
          </p:cNvPr>
          <p:cNvSpPr txBox="1">
            <a:spLocks/>
          </p:cNvSpPr>
          <p:nvPr/>
        </p:nvSpPr>
        <p:spPr>
          <a:xfrm>
            <a:off x="299171" y="2003786"/>
            <a:ext cx="5634904" cy="481346"/>
          </a:xfrm>
          <a:prstGeom prst="rect">
            <a:avLst/>
          </a:prstGeom>
        </p:spPr>
        <p:txBody>
          <a:bodyPr vert="horz" wrap="square"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Futura PT Bold" panose="020B05020202040203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Futura PT Bold" panose="020B05020202040203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utura PT Book" panose="020B05020202040203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PT Book" panose="020B05020202040203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PT Book" panose="020B05020202040203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latin typeface="Futura PT Demi" panose="020B0502020204020303" pitchFamily="34" charset="77"/>
              </a:rPr>
              <a:t>Digital audience by age </a:t>
            </a:r>
            <a:br>
              <a:rPr lang="en-US" sz="1600" dirty="0">
                <a:latin typeface="Futura PT Demi" panose="020B0502020204020303" pitchFamily="34" charset="77"/>
              </a:rPr>
            </a:br>
            <a:r>
              <a:rPr lang="en-US" sz="1600" b="0" dirty="0">
                <a:solidFill>
                  <a:schemeClr val="dk1"/>
                </a:solidFill>
                <a:latin typeface="Futura PT Book" panose="020B0502020204020303" pitchFamily="34" charset="77"/>
                <a:cs typeface="Poppins"/>
              </a:rPr>
              <a:t>monthly audience 000s</a:t>
            </a:r>
          </a:p>
          <a:p>
            <a:pPr algn="ctr"/>
            <a:endParaRPr lang="en-US" sz="1400" b="0" dirty="0">
              <a:latin typeface="Futura PT Book" panose="020B0502020204020303" pitchFamily="34" charset="77"/>
            </a:endParaRPr>
          </a:p>
        </p:txBody>
      </p:sp>
      <p:sp>
        <p:nvSpPr>
          <p:cNvPr id="7" name="Content Placeholder 2">
            <a:extLst>
              <a:ext uri="{FF2B5EF4-FFF2-40B4-BE49-F238E27FC236}">
                <a16:creationId xmlns:a16="http://schemas.microsoft.com/office/drawing/2014/main" id="{11A03C53-2067-9A7F-229D-DDD7CDF60541}"/>
              </a:ext>
            </a:extLst>
          </p:cNvPr>
          <p:cNvSpPr txBox="1">
            <a:spLocks/>
          </p:cNvSpPr>
          <p:nvPr/>
        </p:nvSpPr>
        <p:spPr>
          <a:xfrm>
            <a:off x="6376121" y="2001436"/>
            <a:ext cx="5634904" cy="481346"/>
          </a:xfrm>
          <a:prstGeom prst="rect">
            <a:avLst/>
          </a:prstGeom>
        </p:spPr>
        <p:txBody>
          <a:bodyPr vert="horz" wrap="square"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Futura PT Bold" panose="020B05020202040203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Futura PT Bold" panose="020B05020202040203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utura PT Book" panose="020B05020202040203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PT Book" panose="020B05020202040203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PT Book" panose="020B05020202040203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latin typeface="Futura PT Demi" panose="020B0502020204020303" pitchFamily="34" charset="77"/>
              </a:rPr>
              <a:t>digital time spent by age </a:t>
            </a:r>
            <a:br>
              <a:rPr lang="en-US" sz="1600" dirty="0">
                <a:latin typeface="Futura PT Demi" panose="020B0502020204020303" pitchFamily="34" charset="77"/>
              </a:rPr>
            </a:br>
            <a:r>
              <a:rPr lang="en-US" sz="1600" b="0" dirty="0">
                <a:solidFill>
                  <a:schemeClr val="dk1"/>
                </a:solidFill>
                <a:latin typeface="Futura PT Book" panose="020B0502020204020303" pitchFamily="34" charset="77"/>
                <a:cs typeface="Poppins"/>
              </a:rPr>
              <a:t>monthly time spent pp hours</a:t>
            </a:r>
          </a:p>
          <a:p>
            <a:pPr algn="ctr"/>
            <a:endParaRPr lang="en-US" sz="1400" b="0" dirty="0">
              <a:latin typeface="Futura PT Book" panose="020B0502020204020303" pitchFamily="34" charset="77"/>
            </a:endParaRPr>
          </a:p>
        </p:txBody>
      </p:sp>
      <p:sp>
        <p:nvSpPr>
          <p:cNvPr id="12" name="Google Shape;50;p2">
            <a:extLst>
              <a:ext uri="{FF2B5EF4-FFF2-40B4-BE49-F238E27FC236}">
                <a16:creationId xmlns:a16="http://schemas.microsoft.com/office/drawing/2014/main" id="{03C0F6CD-87E6-9BBA-6384-2CD51C9A4698}"/>
              </a:ext>
            </a:extLst>
          </p:cNvPr>
          <p:cNvSpPr txBox="1">
            <a:spLocks/>
          </p:cNvSpPr>
          <p:nvPr/>
        </p:nvSpPr>
        <p:spPr>
          <a:xfrm>
            <a:off x="692473" y="506894"/>
            <a:ext cx="5403527" cy="761836"/>
          </a:xfrm>
          <a:prstGeom prst="rect">
            <a:avLst/>
          </a:prstGeom>
          <a:noFill/>
          <a:ln>
            <a:noFill/>
          </a:ln>
        </p:spPr>
        <p:txBody>
          <a:bodyPr spcFirstLastPara="1"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dk1"/>
              </a:buClr>
              <a:buSzPts val="4200"/>
              <a:buFont typeface="Poppins"/>
              <a:buNone/>
            </a:pPr>
            <a:r>
              <a:rPr lang="en-US" sz="2800" b="1" dirty="0">
                <a:latin typeface="Futura PT Demi" panose="020B0502020204020303" pitchFamily="34" charset="77"/>
                <a:cs typeface="Poppins"/>
                <a:sym typeface="Poppins"/>
              </a:rPr>
              <a:t>digital audience consumption </a:t>
            </a:r>
            <a:br>
              <a:rPr lang="en-US" sz="2800" b="1" dirty="0">
                <a:latin typeface="Futura PT Demi" panose="020B0502020204020303" pitchFamily="34" charset="77"/>
                <a:cs typeface="Poppins"/>
                <a:sym typeface="Poppins"/>
              </a:rPr>
            </a:br>
            <a:r>
              <a:rPr lang="en-US" sz="2800" b="1" dirty="0">
                <a:latin typeface="Futura PT Demi" panose="020B0502020204020303" pitchFamily="34" charset="77"/>
                <a:cs typeface="Poppins"/>
                <a:sym typeface="Poppins"/>
              </a:rPr>
              <a:t>by age across smartphone, PC/laptop and tablet.</a:t>
            </a:r>
            <a:endParaRPr lang="en-US" sz="2800" b="1" dirty="0">
              <a:latin typeface="Futura PT Demi" panose="020B0502020204020303" pitchFamily="34" charset="77"/>
            </a:endParaRPr>
          </a:p>
        </p:txBody>
      </p:sp>
      <p:graphicFrame>
        <p:nvGraphicFramePr>
          <p:cNvPr id="11" name="Chart 10">
            <a:extLst>
              <a:ext uri="{FF2B5EF4-FFF2-40B4-BE49-F238E27FC236}">
                <a16:creationId xmlns:a16="http://schemas.microsoft.com/office/drawing/2014/main" id="{1ED85525-1024-4F0A-3494-2A6A6CE3B8AE}"/>
              </a:ext>
            </a:extLst>
          </p:cNvPr>
          <p:cNvGraphicFramePr>
            <a:graphicFrameLocks/>
          </p:cNvGraphicFramePr>
          <p:nvPr>
            <p:extLst>
              <p:ext uri="{D42A27DB-BD31-4B8C-83A1-F6EECF244321}">
                <p14:modId xmlns:p14="http://schemas.microsoft.com/office/powerpoint/2010/main" val="1585444014"/>
              </p:ext>
            </p:extLst>
          </p:nvPr>
        </p:nvGraphicFramePr>
        <p:xfrm>
          <a:off x="830623" y="2592367"/>
          <a:ext cx="4545287"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65B2C236-5BE0-46C8-9A53-BB9E4DDB55F4}"/>
              </a:ext>
            </a:extLst>
          </p:cNvPr>
          <p:cNvGraphicFramePr>
            <a:graphicFrameLocks/>
          </p:cNvGraphicFramePr>
          <p:nvPr>
            <p:extLst>
              <p:ext uri="{D42A27DB-BD31-4B8C-83A1-F6EECF244321}">
                <p14:modId xmlns:p14="http://schemas.microsoft.com/office/powerpoint/2010/main" val="2734158238"/>
              </p:ext>
            </p:extLst>
          </p:nvPr>
        </p:nvGraphicFramePr>
        <p:xfrm>
          <a:off x="7126076" y="2598844"/>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5" name="Google Shape;119;p6">
            <a:extLst>
              <a:ext uri="{FF2B5EF4-FFF2-40B4-BE49-F238E27FC236}">
                <a16:creationId xmlns:a16="http://schemas.microsoft.com/office/drawing/2014/main" id="{ACBA2A89-9E33-6C40-1CC2-81F3EB3690B2}"/>
              </a:ext>
            </a:extLst>
          </p:cNvPr>
          <p:cNvSpPr txBox="1"/>
          <p:nvPr/>
        </p:nvSpPr>
        <p:spPr>
          <a:xfrm>
            <a:off x="1018903" y="6443508"/>
            <a:ext cx="10837817" cy="507791"/>
          </a:xfrm>
          <a:prstGeom prst="rect">
            <a:avLst/>
          </a:prstGeom>
          <a:noFill/>
          <a:ln>
            <a:noFill/>
          </a:ln>
        </p:spPr>
        <p:txBody>
          <a:bodyPr spcFirstLastPara="1" wrap="square" lIns="91425" tIns="45700" rIns="91425" bIns="45700" anchor="t" anchorCtr="0">
            <a:spAutoFit/>
          </a:bodyPr>
          <a:lstStyle/>
          <a:p>
            <a:r>
              <a:rPr lang="en-US" sz="900" dirty="0">
                <a:solidFill>
                  <a:schemeClr val="dk1"/>
                </a:solidFill>
                <a:latin typeface="Futura PT Book" panose="020B0502020204020303" pitchFamily="34" charset="77"/>
                <a:ea typeface="Poppins"/>
                <a:cs typeface="Poppins"/>
                <a:sym typeface="Poppins"/>
              </a:rPr>
              <a:t>Source: </a:t>
            </a:r>
            <a:r>
              <a:rPr lang="en-US" sz="900" dirty="0">
                <a:solidFill>
                  <a:schemeClr val="dk1"/>
                </a:solidFill>
                <a:latin typeface="Futura PT Book" panose="020B0502020204020303" pitchFamily="34" charset="77"/>
                <a:cs typeface="Poppins"/>
              </a:rPr>
              <a:t>Ipsos iris Online Audience Measurement Service January 2023, Age 14+, PC/laptop/smartphone/tablet, online population audience and average time spent per person (hours)</a:t>
            </a:r>
            <a:endParaRPr lang="en-AU" sz="900" dirty="0">
              <a:solidFill>
                <a:schemeClr val="dk1"/>
              </a:solidFill>
              <a:latin typeface="Futura PT Book" panose="020B0502020204020303" pitchFamily="34" charset="77"/>
              <a:cs typeface="Poppins"/>
            </a:endParaRPr>
          </a:p>
          <a:p>
            <a:pPr marL="0" marR="0" lvl="0" indent="0" algn="l" rtl="0">
              <a:spcBef>
                <a:spcPts val="0"/>
              </a:spcBef>
              <a:spcAft>
                <a:spcPts val="0"/>
              </a:spcAft>
              <a:buNone/>
            </a:pPr>
            <a:endParaRPr dirty="0">
              <a:latin typeface="Futura PT Book" panose="020B0502020204020303" pitchFamily="34" charset="77"/>
            </a:endParaRPr>
          </a:p>
        </p:txBody>
      </p:sp>
    </p:spTree>
    <p:extLst>
      <p:ext uri="{BB962C8B-B14F-4D97-AF65-F5344CB8AC3E}">
        <p14:creationId xmlns:p14="http://schemas.microsoft.com/office/powerpoint/2010/main" val="2616980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4" name="Rectangle 3">
            <a:extLst>
              <a:ext uri="{FF2B5EF4-FFF2-40B4-BE49-F238E27FC236}">
                <a16:creationId xmlns:a16="http://schemas.microsoft.com/office/drawing/2014/main" id="{145CC1B5-AE0B-5705-ADEF-0D55F3B9D45A}"/>
              </a:ext>
            </a:extLst>
          </p:cNvPr>
          <p:cNvSpPr/>
          <p:nvPr/>
        </p:nvSpPr>
        <p:spPr>
          <a:xfrm>
            <a:off x="-24765" y="6287090"/>
            <a:ext cx="12237361" cy="5830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Logo&#10;&#10;Description automatically generated">
            <a:extLst>
              <a:ext uri="{FF2B5EF4-FFF2-40B4-BE49-F238E27FC236}">
                <a16:creationId xmlns:a16="http://schemas.microsoft.com/office/drawing/2014/main" id="{5A166A11-F7B9-A78B-61EC-F59B911B03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4253" y="6231690"/>
            <a:ext cx="543354" cy="724472"/>
          </a:xfrm>
          <a:prstGeom prst="rect">
            <a:avLst/>
          </a:prstGeom>
        </p:spPr>
      </p:pic>
      <p:sp>
        <p:nvSpPr>
          <p:cNvPr id="103" name="Google Shape;103;p5"/>
          <p:cNvSpPr/>
          <p:nvPr/>
        </p:nvSpPr>
        <p:spPr>
          <a:xfrm>
            <a:off x="6096000" y="0"/>
            <a:ext cx="6096000" cy="685799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 name="Content Placeholder 2">
            <a:extLst>
              <a:ext uri="{FF2B5EF4-FFF2-40B4-BE49-F238E27FC236}">
                <a16:creationId xmlns:a16="http://schemas.microsoft.com/office/drawing/2014/main" id="{E4D85EA7-A9B9-542F-8681-2F78BE144B42}"/>
              </a:ext>
            </a:extLst>
          </p:cNvPr>
          <p:cNvSpPr txBox="1">
            <a:spLocks/>
          </p:cNvSpPr>
          <p:nvPr/>
        </p:nvSpPr>
        <p:spPr>
          <a:xfrm>
            <a:off x="299171" y="2003786"/>
            <a:ext cx="5634904" cy="481346"/>
          </a:xfrm>
          <a:prstGeom prst="rect">
            <a:avLst/>
          </a:prstGeom>
        </p:spPr>
        <p:txBody>
          <a:bodyPr vert="horz" wrap="square"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Futura PT Bold" panose="020B05020202040203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Futura PT Bold" panose="020B05020202040203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utura PT Book" panose="020B05020202040203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PT Book" panose="020B05020202040203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PT Book" panose="020B05020202040203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latin typeface="Futura PT Demi" panose="020B0502020204020303" pitchFamily="34" charset="77"/>
              </a:rPr>
              <a:t>audience of top 5 categories</a:t>
            </a:r>
            <a:br>
              <a:rPr lang="en-US" sz="1600" dirty="0">
                <a:latin typeface="Futura PT Demi" panose="020B0502020204020303" pitchFamily="34" charset="77"/>
              </a:rPr>
            </a:br>
            <a:r>
              <a:rPr lang="en-US" sz="1600" b="0" dirty="0">
                <a:solidFill>
                  <a:schemeClr val="dk1"/>
                </a:solidFill>
                <a:latin typeface="Futura PT Book" panose="020B0502020204020303" pitchFamily="34" charset="77"/>
                <a:cs typeface="Poppins"/>
              </a:rPr>
              <a:t>monthly audience 000s</a:t>
            </a:r>
          </a:p>
          <a:p>
            <a:pPr algn="ctr"/>
            <a:endParaRPr lang="en-US" sz="1400" b="0" dirty="0">
              <a:latin typeface="Futura PT Book" panose="020B0502020204020303" pitchFamily="34" charset="77"/>
            </a:endParaRPr>
          </a:p>
        </p:txBody>
      </p:sp>
      <p:sp>
        <p:nvSpPr>
          <p:cNvPr id="7" name="Content Placeholder 2">
            <a:extLst>
              <a:ext uri="{FF2B5EF4-FFF2-40B4-BE49-F238E27FC236}">
                <a16:creationId xmlns:a16="http://schemas.microsoft.com/office/drawing/2014/main" id="{11A03C53-2067-9A7F-229D-DDD7CDF60541}"/>
              </a:ext>
            </a:extLst>
          </p:cNvPr>
          <p:cNvSpPr txBox="1">
            <a:spLocks/>
          </p:cNvSpPr>
          <p:nvPr/>
        </p:nvSpPr>
        <p:spPr>
          <a:xfrm>
            <a:off x="6376121" y="2001436"/>
            <a:ext cx="5634904" cy="481346"/>
          </a:xfrm>
          <a:prstGeom prst="rect">
            <a:avLst/>
          </a:prstGeom>
        </p:spPr>
        <p:txBody>
          <a:bodyPr vert="horz" wrap="square"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Futura PT Bold" panose="020B05020202040203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Futura PT Bold" panose="020B05020202040203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utura PT Book" panose="020B05020202040203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PT Book" panose="020B05020202040203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PT Book" panose="020B05020202040203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latin typeface="Futura PT Demi" panose="020B0502020204020303" pitchFamily="34" charset="77"/>
              </a:rPr>
              <a:t>share of time spent by category</a:t>
            </a:r>
            <a:br>
              <a:rPr lang="en-US" sz="1600" dirty="0"/>
            </a:br>
            <a:r>
              <a:rPr lang="en-US" sz="1600" b="0" dirty="0">
                <a:solidFill>
                  <a:schemeClr val="dk1"/>
                </a:solidFill>
                <a:latin typeface="Futura PT Book" panose="020B0502020204020303" pitchFamily="34" charset="77"/>
                <a:cs typeface="Poppins"/>
              </a:rPr>
              <a:t>monthly total time spent</a:t>
            </a:r>
          </a:p>
          <a:p>
            <a:pPr algn="ctr"/>
            <a:endParaRPr lang="en-US" sz="1400" b="0" dirty="0">
              <a:latin typeface="Futura PT Book" panose="020B0502020204020303" pitchFamily="34" charset="77"/>
            </a:endParaRPr>
          </a:p>
        </p:txBody>
      </p:sp>
      <p:sp>
        <p:nvSpPr>
          <p:cNvPr id="12" name="Google Shape;50;p2">
            <a:extLst>
              <a:ext uri="{FF2B5EF4-FFF2-40B4-BE49-F238E27FC236}">
                <a16:creationId xmlns:a16="http://schemas.microsoft.com/office/drawing/2014/main" id="{03C0F6CD-87E6-9BBA-6384-2CD51C9A4698}"/>
              </a:ext>
            </a:extLst>
          </p:cNvPr>
          <p:cNvSpPr txBox="1">
            <a:spLocks/>
          </p:cNvSpPr>
          <p:nvPr/>
        </p:nvSpPr>
        <p:spPr>
          <a:xfrm>
            <a:off x="692473" y="506894"/>
            <a:ext cx="5403527" cy="761836"/>
          </a:xfrm>
          <a:prstGeom prst="rect">
            <a:avLst/>
          </a:prstGeom>
          <a:noFill/>
          <a:ln>
            <a:noFill/>
          </a:ln>
        </p:spPr>
        <p:txBody>
          <a:bodyPr spcFirstLastPara="1"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dk1"/>
              </a:buClr>
              <a:buSzPts val="4200"/>
              <a:buFont typeface="Poppins"/>
              <a:buNone/>
            </a:pPr>
            <a:r>
              <a:rPr lang="en-US" sz="2800" b="1" dirty="0" err="1">
                <a:latin typeface="Futura PT Demi" panose="020B0502020204020303" pitchFamily="34" charset="77"/>
                <a:cs typeface="Poppins"/>
                <a:sym typeface="Poppins"/>
              </a:rPr>
              <a:t>australians</a:t>
            </a:r>
            <a:r>
              <a:rPr lang="en-US" sz="2800" b="1" dirty="0">
                <a:latin typeface="Futura PT Demi" panose="020B0502020204020303" pitchFamily="34" charset="77"/>
                <a:cs typeface="Poppins"/>
                <a:sym typeface="Poppins"/>
              </a:rPr>
              <a:t> consume a wide range of digital content and services.</a:t>
            </a:r>
            <a:endParaRPr lang="en-US" sz="2800" b="1" dirty="0">
              <a:latin typeface="Futura PT Demi" panose="020B0502020204020303" pitchFamily="34" charset="77"/>
            </a:endParaRPr>
          </a:p>
        </p:txBody>
      </p:sp>
      <p:sp>
        <p:nvSpPr>
          <p:cNvPr id="15" name="Google Shape;119;p6">
            <a:extLst>
              <a:ext uri="{FF2B5EF4-FFF2-40B4-BE49-F238E27FC236}">
                <a16:creationId xmlns:a16="http://schemas.microsoft.com/office/drawing/2014/main" id="{ACBA2A89-9E33-6C40-1CC2-81F3EB3690B2}"/>
              </a:ext>
            </a:extLst>
          </p:cNvPr>
          <p:cNvSpPr txBox="1"/>
          <p:nvPr/>
        </p:nvSpPr>
        <p:spPr>
          <a:xfrm>
            <a:off x="1018903" y="6443508"/>
            <a:ext cx="10837817" cy="507791"/>
          </a:xfrm>
          <a:prstGeom prst="rect">
            <a:avLst/>
          </a:prstGeom>
          <a:noFill/>
          <a:ln>
            <a:noFill/>
          </a:ln>
        </p:spPr>
        <p:txBody>
          <a:bodyPr spcFirstLastPara="1" wrap="square" lIns="91425" tIns="45700" rIns="91425" bIns="45700" anchor="t" anchorCtr="0">
            <a:spAutoFit/>
          </a:bodyPr>
          <a:lstStyle/>
          <a:p>
            <a:r>
              <a:rPr lang="en-US" sz="900" dirty="0">
                <a:solidFill>
                  <a:schemeClr val="dk1"/>
                </a:solidFill>
                <a:latin typeface="Futura PT Book" panose="020B0502020204020303" pitchFamily="34" charset="77"/>
                <a:ea typeface="Poppins"/>
                <a:cs typeface="Poppins"/>
                <a:sym typeface="Poppins"/>
              </a:rPr>
              <a:t>Source: </a:t>
            </a:r>
            <a:r>
              <a:rPr lang="en-US" sz="900" dirty="0">
                <a:solidFill>
                  <a:schemeClr val="dk1"/>
                </a:solidFill>
                <a:latin typeface="Futura PT Book" panose="020B0502020204020303" pitchFamily="34" charset="77"/>
                <a:cs typeface="Poppins"/>
              </a:rPr>
              <a:t>Ipsos iris Online Audience Measurement Service January 2023, Age 14+, PC/laptop/smartphone/tablet, online population audience and share of total time top 5 categories</a:t>
            </a:r>
            <a:endParaRPr lang="en-AU" sz="900" dirty="0">
              <a:solidFill>
                <a:schemeClr val="dk1"/>
              </a:solidFill>
              <a:latin typeface="Futura PT Book" panose="020B0502020204020303" pitchFamily="34" charset="77"/>
              <a:cs typeface="Poppins"/>
            </a:endParaRPr>
          </a:p>
          <a:p>
            <a:pPr marL="0" marR="0" lvl="0" indent="0" algn="l" rtl="0">
              <a:spcBef>
                <a:spcPts val="0"/>
              </a:spcBef>
              <a:spcAft>
                <a:spcPts val="0"/>
              </a:spcAft>
              <a:buNone/>
            </a:pPr>
            <a:endParaRPr dirty="0">
              <a:latin typeface="Futura PT Book" panose="020B0502020204020303" pitchFamily="34" charset="77"/>
            </a:endParaRPr>
          </a:p>
        </p:txBody>
      </p:sp>
      <p:graphicFrame>
        <p:nvGraphicFramePr>
          <p:cNvPr id="2" name="Chart 1">
            <a:extLst>
              <a:ext uri="{FF2B5EF4-FFF2-40B4-BE49-F238E27FC236}">
                <a16:creationId xmlns:a16="http://schemas.microsoft.com/office/drawing/2014/main" id="{F181F413-391C-7120-F67D-7297D49C2CE9}"/>
              </a:ext>
            </a:extLst>
          </p:cNvPr>
          <p:cNvGraphicFramePr>
            <a:graphicFrameLocks/>
          </p:cNvGraphicFramePr>
          <p:nvPr>
            <p:extLst>
              <p:ext uri="{D42A27DB-BD31-4B8C-83A1-F6EECF244321}">
                <p14:modId xmlns:p14="http://schemas.microsoft.com/office/powerpoint/2010/main" val="329679698"/>
              </p:ext>
            </p:extLst>
          </p:nvPr>
        </p:nvGraphicFramePr>
        <p:xfrm>
          <a:off x="695325" y="2641550"/>
          <a:ext cx="4819650" cy="28908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F81E8102-FB42-5259-F456-C403418E7686}"/>
              </a:ext>
            </a:extLst>
          </p:cNvPr>
          <p:cNvGraphicFramePr>
            <a:graphicFrameLocks/>
          </p:cNvGraphicFramePr>
          <p:nvPr>
            <p:extLst>
              <p:ext uri="{D42A27DB-BD31-4B8C-83A1-F6EECF244321}">
                <p14:modId xmlns:p14="http://schemas.microsoft.com/office/powerpoint/2010/main" val="578224646"/>
              </p:ext>
            </p:extLst>
          </p:nvPr>
        </p:nvGraphicFramePr>
        <p:xfrm>
          <a:off x="6633258" y="2538182"/>
          <a:ext cx="5120629" cy="30510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67736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4" name="Rectangle 3">
            <a:extLst>
              <a:ext uri="{FF2B5EF4-FFF2-40B4-BE49-F238E27FC236}">
                <a16:creationId xmlns:a16="http://schemas.microsoft.com/office/drawing/2014/main" id="{145CC1B5-AE0B-5705-ADEF-0D55F3B9D45A}"/>
              </a:ext>
            </a:extLst>
          </p:cNvPr>
          <p:cNvSpPr/>
          <p:nvPr/>
        </p:nvSpPr>
        <p:spPr>
          <a:xfrm>
            <a:off x="-24765" y="6287090"/>
            <a:ext cx="12237361" cy="5830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Logo&#10;&#10;Description automatically generated">
            <a:extLst>
              <a:ext uri="{FF2B5EF4-FFF2-40B4-BE49-F238E27FC236}">
                <a16:creationId xmlns:a16="http://schemas.microsoft.com/office/drawing/2014/main" id="{5A166A11-F7B9-A78B-61EC-F59B911B03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4253" y="6231690"/>
            <a:ext cx="543354" cy="724472"/>
          </a:xfrm>
          <a:prstGeom prst="rect">
            <a:avLst/>
          </a:prstGeom>
        </p:spPr>
      </p:pic>
      <p:sp>
        <p:nvSpPr>
          <p:cNvPr id="103" name="Google Shape;103;p5"/>
          <p:cNvSpPr/>
          <p:nvPr/>
        </p:nvSpPr>
        <p:spPr>
          <a:xfrm>
            <a:off x="6096000" y="0"/>
            <a:ext cx="6096000" cy="685799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 name="Content Placeholder 2">
            <a:extLst>
              <a:ext uri="{FF2B5EF4-FFF2-40B4-BE49-F238E27FC236}">
                <a16:creationId xmlns:a16="http://schemas.microsoft.com/office/drawing/2014/main" id="{E4D85EA7-A9B9-542F-8681-2F78BE144B42}"/>
              </a:ext>
            </a:extLst>
          </p:cNvPr>
          <p:cNvSpPr txBox="1">
            <a:spLocks/>
          </p:cNvSpPr>
          <p:nvPr/>
        </p:nvSpPr>
        <p:spPr>
          <a:xfrm>
            <a:off x="299171" y="2003786"/>
            <a:ext cx="5634904" cy="481346"/>
          </a:xfrm>
          <a:prstGeom prst="rect">
            <a:avLst/>
          </a:prstGeom>
        </p:spPr>
        <p:txBody>
          <a:bodyPr vert="horz" wrap="square"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Futura PT Bold" panose="020B05020202040203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Futura PT Bold" panose="020B05020202040203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utura PT Book" panose="020B05020202040203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PT Book" panose="020B05020202040203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PT Book" panose="020B05020202040203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latin typeface="Futura PT Demi" panose="020B0502020204020303" pitchFamily="34" charset="77"/>
              </a:rPr>
              <a:t>digital news audience by age</a:t>
            </a:r>
            <a:br>
              <a:rPr lang="en-US" sz="1600" dirty="0"/>
            </a:br>
            <a:r>
              <a:rPr lang="en-US" sz="1600" b="0" dirty="0">
                <a:solidFill>
                  <a:schemeClr val="dk1"/>
                </a:solidFill>
                <a:latin typeface="Futura PT Book" panose="020B0502020204020303" pitchFamily="34" charset="77"/>
                <a:cs typeface="Poppins"/>
              </a:rPr>
              <a:t>monthly audience 000s</a:t>
            </a:r>
          </a:p>
          <a:p>
            <a:pPr algn="ctr"/>
            <a:endParaRPr lang="en-US" sz="1400" b="0" dirty="0">
              <a:latin typeface="Futura PT Book" panose="020B0502020204020303" pitchFamily="34" charset="77"/>
            </a:endParaRPr>
          </a:p>
        </p:txBody>
      </p:sp>
      <p:sp>
        <p:nvSpPr>
          <p:cNvPr id="7" name="Content Placeholder 2">
            <a:extLst>
              <a:ext uri="{FF2B5EF4-FFF2-40B4-BE49-F238E27FC236}">
                <a16:creationId xmlns:a16="http://schemas.microsoft.com/office/drawing/2014/main" id="{11A03C53-2067-9A7F-229D-DDD7CDF60541}"/>
              </a:ext>
            </a:extLst>
          </p:cNvPr>
          <p:cNvSpPr txBox="1">
            <a:spLocks/>
          </p:cNvSpPr>
          <p:nvPr/>
        </p:nvSpPr>
        <p:spPr>
          <a:xfrm>
            <a:off x="6376121" y="2001436"/>
            <a:ext cx="5634904" cy="481346"/>
          </a:xfrm>
          <a:prstGeom prst="rect">
            <a:avLst/>
          </a:prstGeom>
        </p:spPr>
        <p:txBody>
          <a:bodyPr vert="horz" wrap="square"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Futura PT Bold" panose="020B05020202040203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Futura PT Bold" panose="020B05020202040203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utura PT Book" panose="020B05020202040203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PT Book" panose="020B05020202040203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PT Book" panose="020B05020202040203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latin typeface="Futura PT Demi" panose="020B0502020204020303" pitchFamily="34" charset="77"/>
              </a:rPr>
              <a:t>digital news time spent by age </a:t>
            </a:r>
            <a:br>
              <a:rPr lang="en-US" sz="1600" dirty="0">
                <a:latin typeface="Futura PT Demi" panose="020B0502020204020303" pitchFamily="34" charset="77"/>
              </a:rPr>
            </a:br>
            <a:r>
              <a:rPr lang="en-US" sz="1600" b="0" dirty="0">
                <a:solidFill>
                  <a:schemeClr val="dk1"/>
                </a:solidFill>
                <a:latin typeface="Futura PT Book" panose="020B0502020204020303" pitchFamily="34" charset="77"/>
                <a:cs typeface="Poppins"/>
              </a:rPr>
              <a:t>monthly time spent pp minutes</a:t>
            </a:r>
          </a:p>
          <a:p>
            <a:pPr algn="ctr"/>
            <a:endParaRPr lang="en-US" sz="1400" b="0" dirty="0">
              <a:latin typeface="Futura PT Book" panose="020B0502020204020303" pitchFamily="34" charset="77"/>
            </a:endParaRPr>
          </a:p>
        </p:txBody>
      </p:sp>
      <p:sp>
        <p:nvSpPr>
          <p:cNvPr id="12" name="Google Shape;50;p2">
            <a:extLst>
              <a:ext uri="{FF2B5EF4-FFF2-40B4-BE49-F238E27FC236}">
                <a16:creationId xmlns:a16="http://schemas.microsoft.com/office/drawing/2014/main" id="{03C0F6CD-87E6-9BBA-6384-2CD51C9A4698}"/>
              </a:ext>
            </a:extLst>
          </p:cNvPr>
          <p:cNvSpPr txBox="1">
            <a:spLocks/>
          </p:cNvSpPr>
          <p:nvPr/>
        </p:nvSpPr>
        <p:spPr>
          <a:xfrm>
            <a:off x="605930" y="471841"/>
            <a:ext cx="5490070" cy="761836"/>
          </a:xfrm>
          <a:prstGeom prst="rect">
            <a:avLst/>
          </a:prstGeom>
          <a:noFill/>
          <a:ln>
            <a:noFill/>
          </a:ln>
        </p:spPr>
        <p:txBody>
          <a:bodyPr spcFirstLastPara="1"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SzPts val="4200"/>
            </a:pPr>
            <a:r>
              <a:rPr lang="en-US" sz="2600" dirty="0">
                <a:solidFill>
                  <a:schemeClr val="tx1"/>
                </a:solidFill>
                <a:latin typeface="Futura PT Demi" panose="020B0502020204020303" pitchFamily="34" charset="77"/>
              </a:rPr>
              <a:t>20.3 million </a:t>
            </a:r>
            <a:r>
              <a:rPr lang="en-US" sz="2600" dirty="0" err="1">
                <a:solidFill>
                  <a:schemeClr val="tx1"/>
                </a:solidFill>
                <a:latin typeface="Futura PT Demi" panose="020B0502020204020303" pitchFamily="34" charset="77"/>
              </a:rPr>
              <a:t>australians</a:t>
            </a:r>
            <a:r>
              <a:rPr lang="en-US" sz="2600" dirty="0">
                <a:solidFill>
                  <a:schemeClr val="tx1"/>
                </a:solidFill>
                <a:latin typeface="Futura PT Demi" panose="020B0502020204020303" pitchFamily="34" charset="77"/>
              </a:rPr>
              <a:t> consumed </a:t>
            </a:r>
            <a:br>
              <a:rPr lang="en-US" sz="2600" dirty="0">
                <a:solidFill>
                  <a:schemeClr val="tx1"/>
                </a:solidFill>
                <a:latin typeface="Futura PT Demi" panose="020B0502020204020303" pitchFamily="34" charset="77"/>
              </a:rPr>
            </a:br>
            <a:r>
              <a:rPr lang="en-US" sz="2600" dirty="0">
                <a:solidFill>
                  <a:srgbClr val="F04B4A"/>
                </a:solidFill>
                <a:latin typeface="Futura PT Demi" panose="020B0502020204020303" pitchFamily="34" charset="77"/>
              </a:rPr>
              <a:t>digital news </a:t>
            </a:r>
            <a:r>
              <a:rPr lang="en-US" sz="2600" dirty="0">
                <a:solidFill>
                  <a:schemeClr val="tx1"/>
                </a:solidFill>
                <a:latin typeface="Futura PT Demi" panose="020B0502020204020303" pitchFamily="34" charset="77"/>
              </a:rPr>
              <a:t>content in January 2023, each spending on average 6 hours.</a:t>
            </a:r>
          </a:p>
        </p:txBody>
      </p:sp>
      <p:sp>
        <p:nvSpPr>
          <p:cNvPr id="15" name="Google Shape;119;p6">
            <a:extLst>
              <a:ext uri="{FF2B5EF4-FFF2-40B4-BE49-F238E27FC236}">
                <a16:creationId xmlns:a16="http://schemas.microsoft.com/office/drawing/2014/main" id="{ACBA2A89-9E33-6C40-1CC2-81F3EB3690B2}"/>
              </a:ext>
            </a:extLst>
          </p:cNvPr>
          <p:cNvSpPr txBox="1"/>
          <p:nvPr/>
        </p:nvSpPr>
        <p:spPr>
          <a:xfrm>
            <a:off x="1018903" y="6443508"/>
            <a:ext cx="10837817" cy="507791"/>
          </a:xfrm>
          <a:prstGeom prst="rect">
            <a:avLst/>
          </a:prstGeom>
          <a:noFill/>
          <a:ln>
            <a:noFill/>
          </a:ln>
        </p:spPr>
        <p:txBody>
          <a:bodyPr spcFirstLastPara="1" wrap="square" lIns="91425" tIns="45700" rIns="91425" bIns="45700" anchor="t" anchorCtr="0">
            <a:spAutoFit/>
          </a:bodyPr>
          <a:lstStyle/>
          <a:p>
            <a:r>
              <a:rPr lang="en-US" sz="900" dirty="0">
                <a:solidFill>
                  <a:schemeClr val="dk1"/>
                </a:solidFill>
                <a:latin typeface="Futura PT Book" panose="020B0502020204020303" pitchFamily="34" charset="77"/>
                <a:ea typeface="Poppins"/>
                <a:cs typeface="Poppins"/>
                <a:sym typeface="Poppins"/>
              </a:rPr>
              <a:t>Source: </a:t>
            </a:r>
            <a:r>
              <a:rPr lang="en-US" sz="900" dirty="0">
                <a:solidFill>
                  <a:schemeClr val="dk1"/>
                </a:solidFill>
                <a:latin typeface="Futura PT Book" panose="020B0502020204020303" pitchFamily="34" charset="77"/>
                <a:cs typeface="Poppins"/>
              </a:rPr>
              <a:t>Ipsos iris Online Audience Measurement Service January 2023, Age 14+, PC/laptop/smartphone/tablet, news category total audience and average time spent per person (minutes)</a:t>
            </a:r>
            <a:endParaRPr lang="en-AU" sz="900" dirty="0">
              <a:solidFill>
                <a:schemeClr val="dk1"/>
              </a:solidFill>
              <a:latin typeface="Futura PT Book" panose="020B0502020204020303" pitchFamily="34" charset="77"/>
              <a:cs typeface="Poppins"/>
            </a:endParaRPr>
          </a:p>
          <a:p>
            <a:pPr marL="0" marR="0" lvl="0" indent="0" algn="l" rtl="0">
              <a:spcBef>
                <a:spcPts val="0"/>
              </a:spcBef>
              <a:spcAft>
                <a:spcPts val="0"/>
              </a:spcAft>
              <a:buNone/>
            </a:pPr>
            <a:endParaRPr dirty="0">
              <a:latin typeface="Futura PT Book" panose="020B0502020204020303" pitchFamily="34" charset="77"/>
            </a:endParaRPr>
          </a:p>
        </p:txBody>
      </p:sp>
      <p:graphicFrame>
        <p:nvGraphicFramePr>
          <p:cNvPr id="2" name="Chart 1">
            <a:extLst>
              <a:ext uri="{FF2B5EF4-FFF2-40B4-BE49-F238E27FC236}">
                <a16:creationId xmlns:a16="http://schemas.microsoft.com/office/drawing/2014/main" id="{2DC5B8E3-CA2B-F58B-0E0F-958BA26F8767}"/>
              </a:ext>
            </a:extLst>
          </p:cNvPr>
          <p:cNvGraphicFramePr>
            <a:graphicFrameLocks/>
          </p:cNvGraphicFramePr>
          <p:nvPr>
            <p:extLst>
              <p:ext uri="{D42A27DB-BD31-4B8C-83A1-F6EECF244321}">
                <p14:modId xmlns:p14="http://schemas.microsoft.com/office/powerpoint/2010/main" val="3425797059"/>
              </p:ext>
            </p:extLst>
          </p:nvPr>
        </p:nvGraphicFramePr>
        <p:xfrm>
          <a:off x="1106787" y="264155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25295711-E64D-4285-A9AF-352D69496D03}"/>
              </a:ext>
            </a:extLst>
          </p:cNvPr>
          <p:cNvGraphicFramePr>
            <a:graphicFrameLocks/>
          </p:cNvGraphicFramePr>
          <p:nvPr>
            <p:extLst>
              <p:ext uri="{D42A27DB-BD31-4B8C-83A1-F6EECF244321}">
                <p14:modId xmlns:p14="http://schemas.microsoft.com/office/powerpoint/2010/main" val="2663004243"/>
              </p:ext>
            </p:extLst>
          </p:nvPr>
        </p:nvGraphicFramePr>
        <p:xfrm>
          <a:off x="7284720" y="2639200"/>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00207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5" name="Rectangle 4">
            <a:extLst>
              <a:ext uri="{FF2B5EF4-FFF2-40B4-BE49-F238E27FC236}">
                <a16:creationId xmlns:a16="http://schemas.microsoft.com/office/drawing/2014/main" id="{530D5994-90EB-C8F0-1BB6-6151362A4BB2}"/>
              </a:ext>
            </a:extLst>
          </p:cNvPr>
          <p:cNvSpPr/>
          <p:nvPr/>
        </p:nvSpPr>
        <p:spPr>
          <a:xfrm>
            <a:off x="-24765" y="6287090"/>
            <a:ext cx="12237361" cy="5830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Logo&#10;&#10;Description automatically generated">
            <a:extLst>
              <a:ext uri="{FF2B5EF4-FFF2-40B4-BE49-F238E27FC236}">
                <a16:creationId xmlns:a16="http://schemas.microsoft.com/office/drawing/2014/main" id="{B65DA8A6-E10A-41E9-6D07-2130850EF6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4253" y="6231690"/>
            <a:ext cx="543354" cy="724472"/>
          </a:xfrm>
          <a:prstGeom prst="rect">
            <a:avLst/>
          </a:prstGeom>
        </p:spPr>
      </p:pic>
      <p:sp>
        <p:nvSpPr>
          <p:cNvPr id="117" name="Google Shape;117;p6"/>
          <p:cNvSpPr txBox="1"/>
          <p:nvPr/>
        </p:nvSpPr>
        <p:spPr>
          <a:xfrm>
            <a:off x="665017" y="2430386"/>
            <a:ext cx="2310914" cy="243728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1600"/>
              <a:buFont typeface="Arial"/>
              <a:buNone/>
            </a:pPr>
            <a:r>
              <a:rPr lang="en-US" sz="1600" dirty="0">
                <a:solidFill>
                  <a:schemeClr val="dk1"/>
                </a:solidFill>
                <a:latin typeface="Futura PT Book" panose="020B0502020204020303" pitchFamily="34" charset="77"/>
                <a:cs typeface="Poppins"/>
              </a:rPr>
              <a:t>NAB estimates that in the 12 months to January 2023, Australians spent </a:t>
            </a:r>
            <a:br>
              <a:rPr lang="en-US" sz="1600" dirty="0">
                <a:solidFill>
                  <a:schemeClr val="dk1"/>
                </a:solidFill>
                <a:latin typeface="Futura PT Book" panose="020B0502020204020303" pitchFamily="34" charset="77"/>
                <a:cs typeface="Poppins"/>
              </a:rPr>
            </a:br>
            <a:r>
              <a:rPr lang="en-US" sz="2800" dirty="0">
                <a:solidFill>
                  <a:srgbClr val="F04B4A"/>
                </a:solidFill>
                <a:latin typeface="Futura PT Bold" panose="020B0902020204020203" pitchFamily="34" charset="0"/>
                <a:cs typeface="Poppins"/>
              </a:rPr>
              <a:t>$53.31 billion </a:t>
            </a:r>
            <a:br>
              <a:rPr lang="en-US" sz="1600" dirty="0">
                <a:solidFill>
                  <a:schemeClr val="dk1"/>
                </a:solidFill>
                <a:latin typeface="Futura PT Book" panose="020B0502020204020303" pitchFamily="34" charset="77"/>
                <a:cs typeface="Poppins"/>
              </a:rPr>
            </a:br>
            <a:r>
              <a:rPr lang="en-US" sz="1600" dirty="0">
                <a:solidFill>
                  <a:schemeClr val="dk1"/>
                </a:solidFill>
                <a:latin typeface="Futura PT Book" panose="020B0502020204020303" pitchFamily="34" charset="77"/>
                <a:cs typeface="Poppins"/>
              </a:rPr>
              <a:t>on online retail, a level that is around 13% of the total retail trade estimate and a contraction (-1.4%) relative to the 12 months to January 2022. </a:t>
            </a:r>
            <a:endParaRPr sz="1600" dirty="0">
              <a:solidFill>
                <a:schemeClr val="dk1"/>
              </a:solidFill>
              <a:latin typeface="Futura PT Book" panose="020B0502020204020303" pitchFamily="34" charset="77"/>
              <a:cs typeface="Poppins"/>
            </a:endParaRPr>
          </a:p>
        </p:txBody>
      </p:sp>
      <p:sp>
        <p:nvSpPr>
          <p:cNvPr id="10" name="Google Shape;50;p2">
            <a:extLst>
              <a:ext uri="{FF2B5EF4-FFF2-40B4-BE49-F238E27FC236}">
                <a16:creationId xmlns:a16="http://schemas.microsoft.com/office/drawing/2014/main" id="{4EA277D7-23ED-6B44-9FD4-7713971DDC38}"/>
              </a:ext>
            </a:extLst>
          </p:cNvPr>
          <p:cNvSpPr txBox="1">
            <a:spLocks/>
          </p:cNvSpPr>
          <p:nvPr/>
        </p:nvSpPr>
        <p:spPr>
          <a:xfrm>
            <a:off x="665017" y="447516"/>
            <a:ext cx="11287740" cy="93153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Poppins"/>
              <a:buNone/>
              <a:defRPr sz="44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200"/>
            </a:pPr>
            <a:r>
              <a:rPr lang="en-US" sz="2800" dirty="0">
                <a:solidFill>
                  <a:schemeClr val="tx1"/>
                </a:solidFill>
                <a:latin typeface="Futura PT Demi" panose="020B0502020204020303" pitchFamily="34" charset="77"/>
              </a:rPr>
              <a:t>20.6 million </a:t>
            </a:r>
            <a:r>
              <a:rPr lang="en-US" sz="2800" dirty="0" err="1">
                <a:solidFill>
                  <a:schemeClr val="tx1"/>
                </a:solidFill>
                <a:latin typeface="Futura PT Demi" panose="020B0502020204020303" pitchFamily="34" charset="77"/>
              </a:rPr>
              <a:t>australians</a:t>
            </a:r>
            <a:r>
              <a:rPr lang="en-US" sz="2800" dirty="0">
                <a:solidFill>
                  <a:schemeClr val="tx1"/>
                </a:solidFill>
                <a:latin typeface="Futura PT Demi" panose="020B0502020204020303" pitchFamily="34" charset="77"/>
              </a:rPr>
              <a:t> visited an </a:t>
            </a:r>
            <a:r>
              <a:rPr lang="en-US" sz="2800" dirty="0">
                <a:solidFill>
                  <a:srgbClr val="F04B4A"/>
                </a:solidFill>
                <a:latin typeface="Futura PT Demi" panose="020B0502020204020303" pitchFamily="34" charset="77"/>
              </a:rPr>
              <a:t>online retailer </a:t>
            </a:r>
            <a:r>
              <a:rPr lang="en-US" sz="2800" dirty="0">
                <a:solidFill>
                  <a:schemeClr val="tx1"/>
                </a:solidFill>
                <a:latin typeface="Futura PT Demi" panose="020B0502020204020303" pitchFamily="34" charset="77"/>
              </a:rPr>
              <a:t>in January 2023,</a:t>
            </a:r>
            <a:br>
              <a:rPr lang="en-US" sz="2800" dirty="0">
                <a:solidFill>
                  <a:schemeClr val="tx1"/>
                </a:solidFill>
                <a:latin typeface="Futura PT Demi" panose="020B0502020204020303" pitchFamily="34" charset="77"/>
              </a:rPr>
            </a:br>
            <a:r>
              <a:rPr lang="en-US" sz="2800" dirty="0">
                <a:solidFill>
                  <a:schemeClr val="tx1"/>
                </a:solidFill>
                <a:latin typeface="Futura PT Demi" panose="020B0502020204020303" pitchFamily="34" charset="77"/>
              </a:rPr>
              <a:t>each spending on average nearly 5 hours.</a:t>
            </a:r>
            <a:br>
              <a:rPr lang="en-US" sz="2500" dirty="0">
                <a:solidFill>
                  <a:schemeClr val="tx1"/>
                </a:solidFill>
                <a:latin typeface="Futura PT Demi" panose="020B0502020204020303" pitchFamily="34" charset="77"/>
              </a:rPr>
            </a:br>
            <a:endParaRPr lang="en-US" sz="2500" dirty="0">
              <a:solidFill>
                <a:schemeClr val="tx1"/>
              </a:solidFill>
              <a:latin typeface="Futura PT Demi" panose="020B0502020204020303" pitchFamily="34" charset="77"/>
            </a:endParaRPr>
          </a:p>
        </p:txBody>
      </p:sp>
      <p:sp>
        <p:nvSpPr>
          <p:cNvPr id="9" name="Content Placeholder 2">
            <a:extLst>
              <a:ext uri="{FF2B5EF4-FFF2-40B4-BE49-F238E27FC236}">
                <a16:creationId xmlns:a16="http://schemas.microsoft.com/office/drawing/2014/main" id="{FEF24EAB-AF71-AB2B-3B53-F836CB5A910F}"/>
              </a:ext>
            </a:extLst>
          </p:cNvPr>
          <p:cNvSpPr txBox="1">
            <a:spLocks/>
          </p:cNvSpPr>
          <p:nvPr/>
        </p:nvSpPr>
        <p:spPr>
          <a:xfrm>
            <a:off x="4295774" y="1628775"/>
            <a:ext cx="5760721" cy="481346"/>
          </a:xfrm>
          <a:prstGeom prst="rect">
            <a:avLst/>
          </a:prstGeom>
        </p:spPr>
        <p:txBody>
          <a:bodyPr vert="horz" wrap="square"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Futura PT Bold" panose="020B05020202040203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Futura PT Bold" panose="020B05020202040203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utura PT Book" panose="020B05020202040203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PT Book" panose="020B05020202040203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PT Book" panose="020B05020202040203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latin typeface="Futura PT Demi" panose="020B0502020204020303" pitchFamily="34" charset="77"/>
              </a:rPr>
              <a:t>Ipsos iris top 10 online retailers</a:t>
            </a:r>
            <a:br>
              <a:rPr lang="en-US" sz="1600" dirty="0"/>
            </a:br>
            <a:r>
              <a:rPr lang="en-US" sz="1600" b="0" dirty="0">
                <a:solidFill>
                  <a:schemeClr val="dk1"/>
                </a:solidFill>
                <a:latin typeface="Futura PT Book" panose="020B0502020204020303" pitchFamily="34" charset="77"/>
                <a:cs typeface="Poppins"/>
              </a:rPr>
              <a:t>January 2023 audience 000s (age 14+)</a:t>
            </a:r>
          </a:p>
          <a:p>
            <a:pPr algn="ctr"/>
            <a:endParaRPr lang="en-US" sz="1400" b="0" dirty="0">
              <a:latin typeface="Futura PT Book" panose="020B0502020204020303" pitchFamily="34" charset="77"/>
            </a:endParaRPr>
          </a:p>
        </p:txBody>
      </p:sp>
      <p:sp>
        <p:nvSpPr>
          <p:cNvPr id="7" name="Rectangle 6">
            <a:extLst>
              <a:ext uri="{FF2B5EF4-FFF2-40B4-BE49-F238E27FC236}">
                <a16:creationId xmlns:a16="http://schemas.microsoft.com/office/drawing/2014/main" id="{A17F738E-92CE-BC8B-FF1B-F52E796AB80F}"/>
              </a:ext>
            </a:extLst>
          </p:cNvPr>
          <p:cNvSpPr/>
          <p:nvPr/>
        </p:nvSpPr>
        <p:spPr>
          <a:xfrm>
            <a:off x="665017" y="2091343"/>
            <a:ext cx="2190578" cy="45719"/>
          </a:xfrm>
          <a:prstGeom prst="rect">
            <a:avLst/>
          </a:prstGeom>
          <a:solidFill>
            <a:srgbClr val="F04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06EB55-D3A2-5CC3-0E75-50ADF9CDEBDE}"/>
              </a:ext>
            </a:extLst>
          </p:cNvPr>
          <p:cNvSpPr/>
          <p:nvPr/>
        </p:nvSpPr>
        <p:spPr>
          <a:xfrm>
            <a:off x="665017" y="5248937"/>
            <a:ext cx="2190578" cy="45719"/>
          </a:xfrm>
          <a:prstGeom prst="rect">
            <a:avLst/>
          </a:prstGeom>
          <a:solidFill>
            <a:srgbClr val="F04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Chart 10">
            <a:extLst>
              <a:ext uri="{FF2B5EF4-FFF2-40B4-BE49-F238E27FC236}">
                <a16:creationId xmlns:a16="http://schemas.microsoft.com/office/drawing/2014/main" id="{2D53380E-E0FB-9625-2CFB-BC3F6929B63E}"/>
              </a:ext>
            </a:extLst>
          </p:cNvPr>
          <p:cNvGraphicFramePr>
            <a:graphicFrameLocks/>
          </p:cNvGraphicFramePr>
          <p:nvPr>
            <p:extLst>
              <p:ext uri="{D42A27DB-BD31-4B8C-83A1-F6EECF244321}">
                <p14:modId xmlns:p14="http://schemas.microsoft.com/office/powerpoint/2010/main" val="3157147099"/>
              </p:ext>
            </p:extLst>
          </p:nvPr>
        </p:nvGraphicFramePr>
        <p:xfrm>
          <a:off x="4295775" y="2032846"/>
          <a:ext cx="5760720" cy="3600450"/>
        </p:xfrm>
        <a:graphic>
          <a:graphicData uri="http://schemas.openxmlformats.org/drawingml/2006/chart">
            <c:chart xmlns:c="http://schemas.openxmlformats.org/drawingml/2006/chart" xmlns:r="http://schemas.openxmlformats.org/officeDocument/2006/relationships" r:id="rId4"/>
          </a:graphicData>
        </a:graphic>
      </p:graphicFrame>
      <p:sp>
        <p:nvSpPr>
          <p:cNvPr id="12" name="Google Shape;119;p6">
            <a:extLst>
              <a:ext uri="{FF2B5EF4-FFF2-40B4-BE49-F238E27FC236}">
                <a16:creationId xmlns:a16="http://schemas.microsoft.com/office/drawing/2014/main" id="{378383E5-6366-E0E5-2178-924B06BB5180}"/>
              </a:ext>
            </a:extLst>
          </p:cNvPr>
          <p:cNvSpPr txBox="1"/>
          <p:nvPr/>
        </p:nvSpPr>
        <p:spPr>
          <a:xfrm>
            <a:off x="1018903" y="6443508"/>
            <a:ext cx="10837817" cy="646290"/>
          </a:xfrm>
          <a:prstGeom prst="rect">
            <a:avLst/>
          </a:prstGeom>
          <a:noFill/>
          <a:ln>
            <a:noFill/>
          </a:ln>
        </p:spPr>
        <p:txBody>
          <a:bodyPr spcFirstLastPara="1" wrap="square" lIns="91425" tIns="45700" rIns="91425" bIns="45700" anchor="t" anchorCtr="0">
            <a:spAutoFit/>
          </a:bodyPr>
          <a:lstStyle/>
          <a:p>
            <a:r>
              <a:rPr lang="en-US" sz="900" dirty="0">
                <a:solidFill>
                  <a:schemeClr val="dk1"/>
                </a:solidFill>
                <a:latin typeface="Futura PT Book" panose="020B0502020204020303" pitchFamily="34" charset="77"/>
                <a:ea typeface="Poppins"/>
                <a:cs typeface="Poppins"/>
                <a:sym typeface="Poppins"/>
              </a:rPr>
              <a:t>Source: </a:t>
            </a:r>
            <a:r>
              <a:rPr lang="en-US" sz="900" dirty="0">
                <a:solidFill>
                  <a:schemeClr val="dk1"/>
                </a:solidFill>
                <a:latin typeface="Futura PT Book" panose="020B0502020204020303" pitchFamily="34" charset="77"/>
                <a:cs typeface="Poppins"/>
              </a:rPr>
              <a:t>Ipsos iris Online Audience Measurement Service January 2023, Age 14+, PC/laptop/smartphone/tablet, retail and commerce category total audience, av time pp (hours) and top 10 Brand Group (audience 000s);</a:t>
            </a:r>
          </a:p>
          <a:p>
            <a:r>
              <a:rPr lang="en-US" sz="900" dirty="0">
                <a:solidFill>
                  <a:schemeClr val="dk1"/>
                </a:solidFill>
                <a:latin typeface="Futura PT Book" panose="020B0502020204020303" pitchFamily="34" charset="77"/>
                <a:cs typeface="Poppins"/>
                <a:hlinkClick r:id="rId5"/>
              </a:rPr>
              <a:t>NAB Online Retail Sales Index January 2023</a:t>
            </a:r>
            <a:r>
              <a:rPr lang="en-US" sz="900" dirty="0">
                <a:solidFill>
                  <a:schemeClr val="dk1"/>
                </a:solidFill>
                <a:latin typeface="Futura PT Book" panose="020B0502020204020303" pitchFamily="34" charset="77"/>
                <a:cs typeface="Poppins"/>
              </a:rPr>
              <a:t> and December 2022, Series 8501, Australian Bureau of Statistics.</a:t>
            </a:r>
            <a:endParaRPr lang="en-AU" sz="900" dirty="0">
              <a:solidFill>
                <a:schemeClr val="dk1"/>
              </a:solidFill>
              <a:latin typeface="Futura PT Book" panose="020B0502020204020303" pitchFamily="34" charset="77"/>
              <a:cs typeface="Poppins"/>
            </a:endParaRPr>
          </a:p>
          <a:p>
            <a:pPr marL="0" marR="0" lvl="0" indent="0" algn="l" rtl="0">
              <a:spcBef>
                <a:spcPts val="0"/>
              </a:spcBef>
              <a:spcAft>
                <a:spcPts val="0"/>
              </a:spcAft>
              <a:buNone/>
            </a:pPr>
            <a:endParaRPr dirty="0">
              <a:latin typeface="Futura PT Book" panose="020B0502020204020303" pitchFamily="34" charset="77"/>
            </a:endParaRPr>
          </a:p>
        </p:txBody>
      </p:sp>
    </p:spTree>
    <p:extLst>
      <p:ext uri="{BB962C8B-B14F-4D97-AF65-F5344CB8AC3E}">
        <p14:creationId xmlns:p14="http://schemas.microsoft.com/office/powerpoint/2010/main" val="19347182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2045</TotalTime>
  <Words>1522</Words>
  <Application>Microsoft Macintosh PowerPoint</Application>
  <PresentationFormat>Widescreen</PresentationFormat>
  <Paragraphs>129</Paragraphs>
  <Slides>15</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vt:lpstr>
      <vt:lpstr>Calibri</vt:lpstr>
      <vt:lpstr>Calibri Light</vt:lpstr>
      <vt:lpstr>Futura PT Bold</vt:lpstr>
      <vt:lpstr>Futura PT Book</vt:lpstr>
      <vt:lpstr>Futura PT Demi</vt:lpstr>
      <vt:lpstr>Georgia</vt:lpstr>
      <vt:lpstr>HelveticaNeueLT Pro 67 MdCn</vt:lpstr>
      <vt:lpstr>HelveticaNeueLT Std Lt Cn</vt:lpstr>
      <vt:lpstr>Poppins</vt:lpstr>
      <vt:lpstr>Office Theme</vt:lpstr>
      <vt:lpstr>PowerPoint Presentation</vt:lpstr>
      <vt:lpstr>australian digital media consumption</vt:lpstr>
      <vt:lpstr>PowerPoint Presentation</vt:lpstr>
      <vt:lpstr>overlap in digital device usage</vt:lpstr>
      <vt:lpstr>outside of the main devices, gaming consoles and streaming devices are the next most commonly owned.</vt:lpstr>
      <vt:lpstr>PowerPoint Presentation</vt:lpstr>
      <vt:lpstr>PowerPoint Presentation</vt:lpstr>
      <vt:lpstr>PowerPoint Presentation</vt:lpstr>
      <vt:lpstr>PowerPoint Presentation</vt:lpstr>
      <vt:lpstr>PowerPoint Presentation</vt:lpstr>
      <vt:lpstr>online advertising expenditure market CY 2022</vt:lpstr>
      <vt:lpstr>online advertising expenditure market trend</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Lorenza Mallia</dc:creator>
  <cp:lastModifiedBy>Jenn Thomas</cp:lastModifiedBy>
  <cp:revision>52</cp:revision>
  <dcterms:created xsi:type="dcterms:W3CDTF">2023-02-21T05:50:13Z</dcterms:created>
  <dcterms:modified xsi:type="dcterms:W3CDTF">2023-03-08T04:37:44Z</dcterms:modified>
</cp:coreProperties>
</file>