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14" r:id="rId1"/>
    <p:sldMasterId id="2147483826" r:id="rId2"/>
  </p:sldMasterIdLst>
  <p:notesMasterIdLst>
    <p:notesMasterId r:id="rId6"/>
  </p:notesMasterIdLst>
  <p:sldIdLst>
    <p:sldId id="2398" r:id="rId3"/>
    <p:sldId id="2147376706" r:id="rId4"/>
    <p:sldId id="2147376722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Futura PT Book" panose="020B0502020204020303" pitchFamily="34" charset="0"/>
      <p:regular r:id="rId13"/>
      <p:italic r:id="rId14"/>
    </p:embeddedFont>
    <p:embeddedFont>
      <p:font typeface="Futura PT Demi" panose="020B0702020204020303" pitchFamily="34" charset="0"/>
      <p:regular r:id="rId15"/>
      <p:bold r:id="rId16"/>
      <p:italic r:id="rId17"/>
      <p:boldItalic r:id="rId18"/>
    </p:embeddedFont>
    <p:embeddedFont>
      <p:font typeface="Futura PT Medium" panose="020B0602020204020303" pitchFamily="34" charset="0"/>
      <p:regular r:id="rId19"/>
      <p:italic r:id="rId20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F4D4B4-F1ED-C5A3-ADF1-1856BD448ABE}" name="Guest User" initials="GU" userId="S::urn:spo:anon#58ddff02848a4544c75e7245504cdea2a45e3d890c00e5c17b820c5fa573da47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B4A"/>
    <a:srgbClr val="F7A897"/>
    <a:srgbClr val="FFD966"/>
    <a:srgbClr val="EF4B4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94"/>
    <p:restoredTop sz="90418" autoAdjust="0"/>
  </p:normalViewPr>
  <p:slideViewPr>
    <p:cSldViewPr snapToGrid="0">
      <p:cViewPr varScale="1">
        <p:scale>
          <a:sx n="122" d="100"/>
          <a:sy n="122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E4529-1A2B-0349-A8F6-64E6CEA2D377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5EA30-2D01-0C4C-B06B-5F6109F04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4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239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CD6B-9778-4625-894C-96EB943ABA20}" type="datetimeFigureOut">
              <a:rPr lang="en-AU" smtClean="0"/>
              <a:t>19/07/2023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4F8E-77DB-4300-A8CB-2584481783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2195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CD6B-9778-4625-894C-96EB943ABA20}" type="datetimeFigureOut">
              <a:rPr lang="en-AU" smtClean="0"/>
              <a:t>19/07/2023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4F8E-77DB-4300-A8CB-2584481783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903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CD6B-9778-4625-894C-96EB943ABA20}" type="datetimeFigureOut">
              <a:rPr lang="en-AU" smtClean="0"/>
              <a:t>19/07/2023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4F8E-77DB-4300-A8CB-2584481783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174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758B3-6D8B-473B-B4CD-FCD3986E8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AA0B0-6C6D-4567-9FE2-FFDB31CC1F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0167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2AE86-F51D-F746-8FC3-B8D14C2DC5E8}" type="datetime1">
              <a:rPr lang="en-AU" smtClean="0"/>
              <a:t>19/07/2023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766B-B2D8-7444-8ABD-B1F653B8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22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7751D-046E-704B-B961-35B810B651B6}" type="datetime1">
              <a:rPr lang="en-AU" smtClean="0"/>
              <a:t>19/07/2023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766B-B2D8-7444-8ABD-B1F653B8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66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9154-23C0-094C-8A32-BA7243685491}" type="datetime1">
              <a:rPr lang="en-AU" smtClean="0"/>
              <a:t>19/07/2023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766B-B2D8-7444-8ABD-B1F653B8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7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A4A3-33A0-514E-A515-599856297F44}" type="datetime1">
              <a:rPr lang="en-AU" smtClean="0"/>
              <a:t>19/07/2023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766B-B2D8-7444-8ABD-B1F653B8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6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9B40-2CBF-A344-BD81-9CA6C0329241}" type="datetime1">
              <a:rPr lang="en-AU" smtClean="0"/>
              <a:t>19/07/2023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766B-B2D8-7444-8ABD-B1F653B8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89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FD98-9EE8-5843-A58F-D1F4039734FB}" type="datetime1">
              <a:rPr lang="en-AU" smtClean="0"/>
              <a:t>19/07/2023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766B-B2D8-7444-8ABD-B1F653B8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69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E115-D746-ED49-8955-374DB65EFB10}" type="datetime1">
              <a:rPr lang="en-AU" smtClean="0"/>
              <a:t>19/07/2023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766B-B2D8-7444-8ABD-B1F653B8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35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CD6B-9778-4625-894C-96EB943ABA20}" type="datetimeFigureOut">
              <a:rPr lang="en-AU" smtClean="0"/>
              <a:t>19/07/2023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4F8E-77DB-4300-A8CB-2584481783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078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171B8-17C7-9A43-99AD-467200CD6C2C}" type="datetime1">
              <a:rPr lang="en-AU" smtClean="0"/>
              <a:t>19/07/2023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766B-B2D8-7444-8ABD-B1F653B8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16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F6403-E898-5947-AA4B-28536C10A657}" type="datetime1">
              <a:rPr lang="en-AU" smtClean="0"/>
              <a:t>19/07/2023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766B-B2D8-7444-8ABD-B1F653B8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88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D881-6A2E-A74A-8399-1DEDA9841896}" type="datetime1">
              <a:rPr lang="en-AU" smtClean="0"/>
              <a:t>19/07/2023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766B-B2D8-7444-8ABD-B1F653B8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16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9717-7AA7-FE45-A7C0-0BC8C5A5CC2A}" type="datetime1">
              <a:rPr lang="en-AU" smtClean="0"/>
              <a:t>19/07/2023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8766B-B2D8-7444-8ABD-B1F653B8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6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CD6B-9778-4625-894C-96EB943ABA20}" type="datetimeFigureOut">
              <a:rPr lang="en-AU" smtClean="0"/>
              <a:t>19/07/2023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4F8E-77DB-4300-A8CB-2584481783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106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CD6B-9778-4625-894C-96EB943ABA20}" type="datetimeFigureOut">
              <a:rPr lang="en-AU" smtClean="0"/>
              <a:t>19/07/2023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4F8E-77DB-4300-A8CB-2584481783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62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CD6B-9778-4625-894C-96EB943ABA20}" type="datetimeFigureOut">
              <a:rPr lang="en-AU" smtClean="0"/>
              <a:t>19/07/2023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4F8E-77DB-4300-A8CB-2584481783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831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CD6B-9778-4625-894C-96EB943ABA20}" type="datetimeFigureOut">
              <a:rPr lang="en-AU" smtClean="0"/>
              <a:t>19/07/2023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4F8E-77DB-4300-A8CB-2584481783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10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CD6B-9778-4625-894C-96EB943ABA20}" type="datetimeFigureOut">
              <a:rPr lang="en-AU" smtClean="0"/>
              <a:t>19/07/2023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4F8E-77DB-4300-A8CB-2584481783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136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CD6B-9778-4625-894C-96EB943ABA20}" type="datetimeFigureOut">
              <a:rPr lang="en-AU" smtClean="0"/>
              <a:t>19/07/2023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4F8E-77DB-4300-A8CB-2584481783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628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CD6B-9778-4625-894C-96EB943ABA20}" type="datetimeFigureOut">
              <a:rPr lang="en-AU" smtClean="0"/>
              <a:t>19/07/2023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4F8E-77DB-4300-A8CB-2584481783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876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E6AD4-8939-3042-B82F-C6F4DED31BE6}" type="datetime1">
              <a:rPr lang="en-AU" smtClean="0"/>
              <a:t>19/07/2023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8766B-B2D8-7444-8ABD-B1F653B8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681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E6AD4-8939-3042-B82F-C6F4DED31BE6}" type="datetime1">
              <a:rPr lang="en-AU" smtClean="0"/>
              <a:t>19/07/2023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8766B-B2D8-7444-8ABD-B1F653B8C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3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s, circle, red, clipart&#10;&#10;Description automatically generated">
            <a:extLst>
              <a:ext uri="{FF2B5EF4-FFF2-40B4-BE49-F238E27FC236}">
                <a16:creationId xmlns:a16="http://schemas.microsoft.com/office/drawing/2014/main" id="{9940D15E-E555-E0AB-769F-3676E3146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244" y="-100853"/>
            <a:ext cx="9512487" cy="53452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2C847A-03D2-8A07-8331-E612DC173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125" y="586916"/>
            <a:ext cx="663749" cy="502296"/>
          </a:xfrm>
          <a:prstGeom prst="rect">
            <a:avLst/>
          </a:prstGeom>
        </p:spPr>
      </p:pic>
      <p:sp>
        <p:nvSpPr>
          <p:cNvPr id="2" name="Google Shape;50;p2">
            <a:extLst>
              <a:ext uri="{FF2B5EF4-FFF2-40B4-BE49-F238E27FC236}">
                <a16:creationId xmlns:a16="http://schemas.microsoft.com/office/drawing/2014/main" id="{BB6FFBB7-77C9-F7DA-AA07-B1C30FE0B5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1628" y="2037971"/>
            <a:ext cx="5940743" cy="20121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/>
          <a:p>
            <a:pPr algn="ctr">
              <a:buSzPts val="4200"/>
            </a:pPr>
            <a:r>
              <a:rPr lang="en-US" sz="3000" b="1" dirty="0">
                <a:solidFill>
                  <a:schemeClr val="bg1"/>
                </a:solidFill>
                <a:latin typeface="Futura PT Demi" panose="020B0502020204020303" pitchFamily="34" charset="77"/>
              </a:rPr>
              <a:t>how to reset digital advertising </a:t>
            </a:r>
            <a:r>
              <a:rPr lang="en-US" sz="3000" dirty="0">
                <a:solidFill>
                  <a:schemeClr val="bg1"/>
                </a:solidFill>
                <a:latin typeface="Futura PT Book" panose="020B0502020204020303" pitchFamily="34" charset="77"/>
              </a:rPr>
              <a:t>effectiveness measurement for 2023</a:t>
            </a:r>
            <a:br>
              <a:rPr lang="en-US" sz="3000" b="1" dirty="0">
                <a:solidFill>
                  <a:schemeClr val="bg1"/>
                </a:solidFill>
                <a:latin typeface="Futura PT Demi" panose="020B0502020204020303" pitchFamily="34" charset="77"/>
              </a:rPr>
            </a:br>
            <a:br>
              <a:rPr lang="en-US" sz="2700" b="1" dirty="0">
                <a:solidFill>
                  <a:schemeClr val="bg1"/>
                </a:solidFill>
                <a:latin typeface="Futura PT Demi" panose="020B0502020204020303" pitchFamily="34" charset="77"/>
              </a:rPr>
            </a:br>
            <a:r>
              <a:rPr lang="en-US" sz="2700" dirty="0">
                <a:solidFill>
                  <a:schemeClr val="bg1"/>
                </a:solidFill>
                <a:latin typeface="Futura PT Book" panose="020B0502020204020303" pitchFamily="34" charset="77"/>
              </a:rPr>
              <a:t>nickable checklists</a:t>
            </a:r>
            <a:endParaRPr lang="en-US" sz="2400" dirty="0">
              <a:solidFill>
                <a:schemeClr val="bg1"/>
              </a:solidFill>
              <a:latin typeface="Futura PT Book" panose="020B0502020204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0398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8BFD89-F725-D26E-DD2C-6A3373271436}"/>
              </a:ext>
            </a:extLst>
          </p:cNvPr>
          <p:cNvSpPr/>
          <p:nvPr/>
        </p:nvSpPr>
        <p:spPr>
          <a:xfrm>
            <a:off x="-18574" y="4715318"/>
            <a:ext cx="9178021" cy="4372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0E3FEEF-0183-5AB1-A8E7-FDF0EF0A6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90" y="4673768"/>
            <a:ext cx="407516" cy="543354"/>
          </a:xfrm>
          <a:prstGeom prst="rect">
            <a:avLst/>
          </a:prstGeom>
        </p:spPr>
      </p:pic>
      <p:sp>
        <p:nvSpPr>
          <p:cNvPr id="6" name="Google Shape;50;p2">
            <a:extLst>
              <a:ext uri="{FF2B5EF4-FFF2-40B4-BE49-F238E27FC236}">
                <a16:creationId xmlns:a16="http://schemas.microsoft.com/office/drawing/2014/main" id="{249F6377-CF4D-FD8C-4BB0-74AA727671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2976" y="408296"/>
            <a:ext cx="8326582" cy="113935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200"/>
            </a:pPr>
            <a:r>
              <a:rPr lang="en-US" sz="2400" b="1" dirty="0">
                <a:latin typeface="Futura PT Demi" panose="020B0502020204020303" pitchFamily="34" charset="77"/>
              </a:rPr>
              <a:t>measurement success </a:t>
            </a:r>
            <a:r>
              <a:rPr lang="en-US" sz="2400" b="1" dirty="0">
                <a:solidFill>
                  <a:srgbClr val="F04B4A"/>
                </a:solidFill>
                <a:latin typeface="Futura PT Demi" panose="020B0502020204020303" pitchFamily="34" charset="77"/>
              </a:rPr>
              <a:t>checklist</a:t>
            </a:r>
            <a:endParaRPr sz="2400" b="1" dirty="0">
              <a:solidFill>
                <a:srgbClr val="F04B4A"/>
              </a:solidFill>
              <a:latin typeface="Futura PT Demi" panose="020B0502020204020303" pitchFamily="34" charset="77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60333C3-4C8E-7B8A-05E6-CDB252F91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711953"/>
              </p:ext>
            </p:extLst>
          </p:nvPr>
        </p:nvGraphicFramePr>
        <p:xfrm>
          <a:off x="402975" y="1308190"/>
          <a:ext cx="8215105" cy="3227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21">
                  <a:extLst>
                    <a:ext uri="{9D8B030D-6E8A-4147-A177-3AD203B41FA5}">
                      <a16:colId xmlns:a16="http://schemas.microsoft.com/office/drawing/2014/main" val="3281461612"/>
                    </a:ext>
                  </a:extLst>
                </a:gridCol>
                <a:gridCol w="1643021">
                  <a:extLst>
                    <a:ext uri="{9D8B030D-6E8A-4147-A177-3AD203B41FA5}">
                      <a16:colId xmlns:a16="http://schemas.microsoft.com/office/drawing/2014/main" val="3671764772"/>
                    </a:ext>
                  </a:extLst>
                </a:gridCol>
                <a:gridCol w="1643021">
                  <a:extLst>
                    <a:ext uri="{9D8B030D-6E8A-4147-A177-3AD203B41FA5}">
                      <a16:colId xmlns:a16="http://schemas.microsoft.com/office/drawing/2014/main" val="1054808359"/>
                    </a:ext>
                  </a:extLst>
                </a:gridCol>
                <a:gridCol w="1643021">
                  <a:extLst>
                    <a:ext uri="{9D8B030D-6E8A-4147-A177-3AD203B41FA5}">
                      <a16:colId xmlns:a16="http://schemas.microsoft.com/office/drawing/2014/main" val="1392140057"/>
                    </a:ext>
                  </a:extLst>
                </a:gridCol>
                <a:gridCol w="1643021">
                  <a:extLst>
                    <a:ext uri="{9D8B030D-6E8A-4147-A177-3AD203B41FA5}">
                      <a16:colId xmlns:a16="http://schemas.microsoft.com/office/drawing/2014/main" val="421200107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EF4B4A"/>
                          </a:solidFill>
                          <a:latin typeface="Futura PT Medium" panose="020B0502020204020303" pitchFamily="34" charset="77"/>
                        </a:rPr>
                        <a:t>01</a:t>
                      </a:r>
                      <a:endParaRPr lang="en-AU" sz="2400" b="0" i="0" dirty="0">
                        <a:solidFill>
                          <a:srgbClr val="EF4B4A"/>
                        </a:solidFill>
                        <a:latin typeface="Futura PT Medium" panose="020B0502020204020303" pitchFamily="34" charset="77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EF4B4A"/>
                          </a:solidFill>
                          <a:latin typeface="Futura PT Medium" panose="020B0502020204020303" pitchFamily="34" charset="77"/>
                        </a:rPr>
                        <a:t>02</a:t>
                      </a:r>
                      <a:endParaRPr lang="en-AU" sz="2400" b="0" i="0" dirty="0">
                        <a:solidFill>
                          <a:srgbClr val="EF4B4A"/>
                        </a:solidFill>
                        <a:latin typeface="Futura PT Medium" panose="020B0502020204020303" pitchFamily="34" charset="77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EF4B4A"/>
                          </a:solidFill>
                          <a:latin typeface="Futura PT Medium" panose="020B0502020204020303" pitchFamily="34" charset="77"/>
                        </a:rPr>
                        <a:t>03</a:t>
                      </a:r>
                      <a:endParaRPr lang="en-AU" sz="2400" b="0" i="0" dirty="0">
                        <a:solidFill>
                          <a:srgbClr val="EF4B4A"/>
                        </a:solidFill>
                        <a:latin typeface="Futura PT Medium" panose="020B0502020204020303" pitchFamily="34" charset="77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EF4B4A"/>
                          </a:solidFill>
                          <a:latin typeface="Futura PT Medium" panose="020B0502020204020303" pitchFamily="34" charset="77"/>
                        </a:rPr>
                        <a:t>04</a:t>
                      </a:r>
                      <a:endParaRPr lang="en-AU" sz="2400" b="0" i="0" dirty="0">
                        <a:solidFill>
                          <a:srgbClr val="EF4B4A"/>
                        </a:solidFill>
                        <a:latin typeface="Futura PT Medium" panose="020B0502020204020303" pitchFamily="34" charset="77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rgbClr val="EF4B4A"/>
                          </a:solidFill>
                          <a:latin typeface="Futura PT Medium" panose="020B0502020204020303" pitchFamily="34" charset="77"/>
                        </a:rPr>
                        <a:t>05</a:t>
                      </a:r>
                      <a:endParaRPr lang="en-AU" sz="2400" b="0" i="0" dirty="0">
                        <a:solidFill>
                          <a:srgbClr val="EF4B4A"/>
                        </a:solidFill>
                        <a:latin typeface="Futura PT Medium" panose="020B0502020204020303" pitchFamily="34" charset="77"/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827630"/>
                  </a:ext>
                </a:extLst>
              </a:tr>
              <a:tr h="558642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Futura PT Demi" panose="020B0502020204020303" pitchFamily="34" charset="77"/>
                        </a:rPr>
                        <a:t>Define campaign objectives</a:t>
                      </a:r>
                      <a:endParaRPr lang="en-AU" sz="1200" b="1" i="0" dirty="0">
                        <a:solidFill>
                          <a:schemeClr val="bg1"/>
                        </a:solidFill>
                        <a:latin typeface="Futura PT Demi" panose="020B0502020204020303" pitchFamily="34" charset="77"/>
                      </a:endParaRPr>
                    </a:p>
                  </a:txBody>
                  <a:tcPr marL="68580" marR="68580" marT="34290" marB="34290" anchor="ctr">
                    <a:solidFill>
                      <a:srgbClr val="EF4B4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Futura PT Demi" panose="020B0502020204020303" pitchFamily="34" charset="77"/>
                        </a:rPr>
                        <a:t>Set KPIs to reflect objectives</a:t>
                      </a:r>
                      <a:endParaRPr lang="en-AU" sz="1200" b="1" i="0" dirty="0">
                        <a:solidFill>
                          <a:schemeClr val="bg1"/>
                        </a:solidFill>
                        <a:latin typeface="Futura PT Demi" panose="020B0502020204020303" pitchFamily="34" charset="77"/>
                      </a:endParaRPr>
                    </a:p>
                  </a:txBody>
                  <a:tcPr marL="68580" marR="68580" marT="34290" marB="34290" anchor="ctr">
                    <a:solidFill>
                      <a:srgbClr val="EF4B4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err="1">
                          <a:solidFill>
                            <a:schemeClr val="bg1"/>
                          </a:solidFill>
                          <a:latin typeface="Futura PT Demi" panose="020B0502020204020303" pitchFamily="34" charset="77"/>
                        </a:rPr>
                        <a:t>Organise</a:t>
                      </a: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Futura PT Demi" panose="020B0502020204020303" pitchFamily="34" charset="77"/>
                        </a:rPr>
                        <a:t> data requirements</a:t>
                      </a:r>
                      <a:endParaRPr lang="en-AU" sz="1200" b="1" i="0" dirty="0">
                        <a:solidFill>
                          <a:schemeClr val="bg1"/>
                        </a:solidFill>
                        <a:latin typeface="Futura PT Demi" panose="020B0502020204020303" pitchFamily="34" charset="77"/>
                      </a:endParaRPr>
                    </a:p>
                  </a:txBody>
                  <a:tcPr marL="68580" marR="68580" marT="34290" marB="34290" anchor="ctr">
                    <a:solidFill>
                      <a:srgbClr val="EF4B4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Futura PT Demi" panose="020B0502020204020303" pitchFamily="34" charset="77"/>
                        </a:rPr>
                        <a:t>Integrate multiple tools</a:t>
                      </a:r>
                      <a:endParaRPr lang="en-AU" sz="1200" b="1" i="0" dirty="0">
                        <a:solidFill>
                          <a:schemeClr val="bg1"/>
                        </a:solidFill>
                        <a:latin typeface="Futura PT Demi" panose="020B0502020204020303" pitchFamily="34" charset="77"/>
                      </a:endParaRPr>
                    </a:p>
                  </a:txBody>
                  <a:tcPr marL="68580" marR="68580" marT="34290" marB="34290" anchor="ctr">
                    <a:solidFill>
                      <a:srgbClr val="EF4B4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Futura PT Demi" panose="020B0502020204020303" pitchFamily="34" charset="77"/>
                        </a:rPr>
                        <a:t>Test and learn</a:t>
                      </a:r>
                      <a:endParaRPr lang="en-AU" sz="1200" b="1" i="0" dirty="0">
                        <a:solidFill>
                          <a:schemeClr val="bg1"/>
                        </a:solidFill>
                        <a:latin typeface="Futura PT Demi" panose="020B0502020204020303" pitchFamily="34" charset="77"/>
                      </a:endParaRPr>
                    </a:p>
                  </a:txBody>
                  <a:tcPr marL="68580" marR="68580" marT="34290" marB="34290" anchor="ctr">
                    <a:solidFill>
                      <a:srgbClr val="EF4B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767575"/>
                  </a:ext>
                </a:extLst>
              </a:tr>
              <a:tr h="2213478"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400"/>
                        </a:spcBef>
                        <a:spcAft>
                          <a:spcPts val="200"/>
                        </a:spcAft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utura PT Book"/>
                          <a:ea typeface="+mn-ea"/>
                          <a:cs typeface="+mn-cs"/>
                        </a:rPr>
                        <a:t>What is my </a:t>
                      </a:r>
                      <a:r>
                        <a:rPr lang="en-US" sz="1050" b="1" dirty="0">
                          <a:solidFill>
                            <a:srgbClr val="F04B4A"/>
                          </a:solidFill>
                          <a:latin typeface="Futura PT Book" panose="020B0502020204020303" pitchFamily="34" charset="0"/>
                        </a:rPr>
                        <a:t>primary objective</a:t>
                      </a:r>
                      <a:r>
                        <a:rPr lang="en-US" sz="1050" dirty="0">
                          <a:solidFill>
                            <a:srgbClr val="F04B4A"/>
                          </a:solidFill>
                          <a:latin typeface="Futura PT Book" panose="020B0502020204020303" pitchFamily="34" charset="0"/>
                        </a:rPr>
                        <a:t>? </a:t>
                      </a:r>
                    </a:p>
                    <a:p>
                      <a:pPr marL="171450" indent="-171450">
                        <a:spcBef>
                          <a:spcPts val="400"/>
                        </a:spcBef>
                        <a:spcAft>
                          <a:spcPts val="200"/>
                        </a:spcAft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utura PT Book"/>
                          <a:ea typeface="+mn-ea"/>
                          <a:cs typeface="+mn-cs"/>
                        </a:rPr>
                        <a:t>How will my objective </a:t>
                      </a:r>
                      <a:r>
                        <a:rPr lang="en-US" sz="1050" b="1" dirty="0">
                          <a:solidFill>
                            <a:srgbClr val="F04B4A"/>
                          </a:solidFill>
                          <a:latin typeface="Futura PT Book" panose="020B0502020204020303" pitchFamily="34" charset="0"/>
                        </a:rPr>
                        <a:t>feed into my long- and short-term goals</a:t>
                      </a:r>
                      <a:r>
                        <a:rPr lang="en-US" sz="1050" dirty="0">
                          <a:solidFill>
                            <a:srgbClr val="F04B4A"/>
                          </a:solidFill>
                          <a:latin typeface="Futura PT Book" panose="020B0502020204020303" pitchFamily="34" charset="0"/>
                        </a:rPr>
                        <a:t>? </a:t>
                      </a:r>
                    </a:p>
                    <a:p>
                      <a:pPr marL="171450" indent="-171450">
                        <a:spcBef>
                          <a:spcPts val="400"/>
                        </a:spcBef>
                        <a:spcAft>
                          <a:spcPts val="200"/>
                        </a:spcAft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utura PT Book"/>
                          <a:ea typeface="+mn-ea"/>
                          <a:cs typeface="+mn-cs"/>
                        </a:rPr>
                        <a:t>What do I need to </a:t>
                      </a:r>
                      <a:r>
                        <a:rPr lang="en-US" sz="1050" b="1" dirty="0">
                          <a:solidFill>
                            <a:srgbClr val="F04B4A"/>
                          </a:solidFill>
                          <a:latin typeface="Futura PT Book" panose="020B0502020204020303" pitchFamily="34" charset="0"/>
                        </a:rPr>
                        <a:t>measure across channels </a:t>
                      </a:r>
                      <a:r>
                        <a:rPr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utura PT Book"/>
                          <a:ea typeface="+mn-ea"/>
                          <a:cs typeface="+mn-cs"/>
                        </a:rPr>
                        <a:t>to address the objective?</a:t>
                      </a:r>
                      <a:endParaRPr lang="en-AU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utura PT Book"/>
                        <a:ea typeface="+mn-ea"/>
                        <a:cs typeface="+mn-cs"/>
                      </a:endParaRPr>
                    </a:p>
                  </a:txBody>
                  <a:tcPr marL="68580" marR="36000" marT="28800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200"/>
                        </a:spcAft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utura PT Book"/>
                          <a:ea typeface="+mn-ea"/>
                          <a:cs typeface="+mn-cs"/>
                        </a:rPr>
                        <a:t>Do my </a:t>
                      </a:r>
                      <a:r>
                        <a:rPr lang="en-US" sz="1050" b="1" kern="1200" dirty="0">
                          <a:solidFill>
                            <a:srgbClr val="F04B4A"/>
                          </a:solidFill>
                          <a:latin typeface="Futura PT Book" panose="020B0502020204020303" pitchFamily="34" charset="0"/>
                          <a:ea typeface="+mn-ea"/>
                          <a:cs typeface="+mn-cs"/>
                        </a:rPr>
                        <a:t>KPIs relate directly to my objective</a:t>
                      </a:r>
                      <a:r>
                        <a:rPr lang="en-US" sz="1050" kern="1200" dirty="0">
                          <a:solidFill>
                            <a:srgbClr val="F04B4A"/>
                          </a:solidFill>
                          <a:latin typeface="Futura PT Book" panose="020B0502020204020303" pitchFamily="34" charset="0"/>
                          <a:ea typeface="+mn-ea"/>
                          <a:cs typeface="+mn-cs"/>
                        </a:rPr>
                        <a:t>? 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200"/>
                        </a:spcAft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utura PT Book"/>
                          <a:ea typeface="+mn-ea"/>
                          <a:cs typeface="+mn-cs"/>
                        </a:rPr>
                        <a:t>How is the </a:t>
                      </a:r>
                      <a:r>
                        <a:rPr lang="en-US" sz="1050" b="1" kern="1200" dirty="0">
                          <a:solidFill>
                            <a:srgbClr val="F04B4A"/>
                          </a:solidFill>
                          <a:latin typeface="Futura PT Book" panose="020B0502020204020303" pitchFamily="34" charset="0"/>
                          <a:ea typeface="+mn-ea"/>
                          <a:cs typeface="+mn-cs"/>
                        </a:rPr>
                        <a:t>KPI calculated from the method</a:t>
                      </a:r>
                      <a:r>
                        <a:rPr lang="en-US" sz="1050" b="1" kern="1200" dirty="0">
                          <a:solidFill>
                            <a:schemeClr val="dk1"/>
                          </a:solidFill>
                          <a:latin typeface="Futura PT Book" panose="020B05020202040203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utura PT Book"/>
                          <a:ea typeface="+mn-ea"/>
                          <a:cs typeface="+mn-cs"/>
                        </a:rPr>
                        <a:t>I have chosen (</a:t>
                      </a:r>
                      <a:r>
                        <a:rPr lang="en-US" sz="105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utura PT Book"/>
                          <a:ea typeface="+mn-ea"/>
                          <a:cs typeface="+mn-cs"/>
                        </a:rPr>
                        <a:t>eg.</a:t>
                      </a:r>
                      <a:r>
                        <a:rPr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utura PT Book"/>
                          <a:ea typeface="+mn-ea"/>
                          <a:cs typeface="+mn-cs"/>
                        </a:rPr>
                        <a:t> ROI)? </a:t>
                      </a:r>
                    </a:p>
                    <a:p>
                      <a:pPr marL="171450" indent="-171450" algn="l" defTabSz="914400" rtl="0" eaLnBrk="1" latinLnBrk="0" hangingPunct="1">
                        <a:spcBef>
                          <a:spcPts val="400"/>
                        </a:spcBef>
                        <a:spcAft>
                          <a:spcPts val="200"/>
                        </a:spcAft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utura PT Book"/>
                          <a:ea typeface="+mn-ea"/>
                          <a:cs typeface="+mn-cs"/>
                        </a:rPr>
                        <a:t>How will I </a:t>
                      </a:r>
                      <a:r>
                        <a:rPr lang="en-US" sz="1050" b="1" kern="1200" dirty="0">
                          <a:solidFill>
                            <a:srgbClr val="F04B4A"/>
                          </a:solidFill>
                          <a:latin typeface="Futura PT Book" panose="020B0502020204020303" pitchFamily="34" charset="0"/>
                          <a:ea typeface="+mn-ea"/>
                          <a:cs typeface="+mn-cs"/>
                        </a:rPr>
                        <a:t>calibrate KPIs</a:t>
                      </a:r>
                      <a:r>
                        <a:rPr lang="en-US" sz="1050" b="1" kern="1200" dirty="0">
                          <a:solidFill>
                            <a:schemeClr val="dk1"/>
                          </a:solidFill>
                          <a:latin typeface="Futura PT Book" panose="020B05020202040203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utura PT Book"/>
                          <a:ea typeface="+mn-ea"/>
                          <a:cs typeface="+mn-cs"/>
                        </a:rPr>
                        <a:t>from different timeframes, channels and tools?</a:t>
                      </a:r>
                      <a:endParaRPr lang="en-AU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utura PT Book"/>
                        <a:ea typeface="+mn-ea"/>
                        <a:cs typeface="+mn-cs"/>
                      </a:endParaRPr>
                    </a:p>
                  </a:txBody>
                  <a:tcPr marL="68580" marR="68580" marT="28800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400"/>
                        </a:spcBef>
                        <a:spcAft>
                          <a:spcPts val="200"/>
                        </a:spcAft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utura PT Book"/>
                          <a:ea typeface="+mn-ea"/>
                          <a:cs typeface="+mn-cs"/>
                        </a:rPr>
                        <a:t>What are the </a:t>
                      </a:r>
                      <a:r>
                        <a:rPr lang="en-US" sz="1050" b="1" dirty="0">
                          <a:solidFill>
                            <a:srgbClr val="F04B4A"/>
                          </a:solidFill>
                          <a:latin typeface="Futura PT Book" panose="020B0502020204020303" pitchFamily="34" charset="0"/>
                        </a:rPr>
                        <a:t>key categories of my marketing spend </a:t>
                      </a:r>
                      <a:r>
                        <a:rPr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utura PT Book"/>
                          <a:ea typeface="+mn-ea"/>
                          <a:cs typeface="+mn-cs"/>
                        </a:rPr>
                        <a:t>(particularly within digital)? </a:t>
                      </a:r>
                    </a:p>
                    <a:p>
                      <a:pPr marL="171450" indent="-171450">
                        <a:spcBef>
                          <a:spcPts val="400"/>
                        </a:spcBef>
                        <a:spcAft>
                          <a:spcPts val="200"/>
                        </a:spcAft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utura PT Book"/>
                          <a:ea typeface="+mn-ea"/>
                          <a:cs typeface="+mn-cs"/>
                        </a:rPr>
                        <a:t>Where do I have </a:t>
                      </a:r>
                      <a:r>
                        <a:rPr lang="en-US" sz="1050" b="1" dirty="0">
                          <a:solidFill>
                            <a:srgbClr val="F04B4A"/>
                          </a:solidFill>
                          <a:latin typeface="Futura PT Book" panose="020B0502020204020303" pitchFamily="34" charset="0"/>
                        </a:rPr>
                        <a:t>gaps in my marketing channel data coverage</a:t>
                      </a:r>
                      <a:r>
                        <a:rPr lang="en-US" sz="1050" dirty="0">
                          <a:solidFill>
                            <a:srgbClr val="F04B4A"/>
                          </a:solidFill>
                          <a:latin typeface="Futura PT Book" panose="020B0502020204020303" pitchFamily="34" charset="0"/>
                        </a:rPr>
                        <a:t>? </a:t>
                      </a:r>
                    </a:p>
                    <a:p>
                      <a:pPr marL="171450" indent="-171450">
                        <a:spcBef>
                          <a:spcPts val="400"/>
                        </a:spcBef>
                        <a:spcAft>
                          <a:spcPts val="200"/>
                        </a:spcAft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utura PT Book"/>
                          <a:ea typeface="+mn-ea"/>
                          <a:cs typeface="+mn-cs"/>
                        </a:rPr>
                        <a:t>Where can I </a:t>
                      </a:r>
                      <a:r>
                        <a:rPr lang="en-US" sz="1050" b="1" dirty="0">
                          <a:solidFill>
                            <a:srgbClr val="F04B4A"/>
                          </a:solidFill>
                          <a:latin typeface="Futura PT Book" panose="020B0502020204020303" pitchFamily="34" charset="0"/>
                        </a:rPr>
                        <a:t>improve the granularity and coverage</a:t>
                      </a:r>
                      <a:r>
                        <a:rPr lang="en-US" sz="1050" dirty="0">
                          <a:solidFill>
                            <a:srgbClr val="F04B4A"/>
                          </a:solidFill>
                          <a:latin typeface="Futura PT Book" panose="020B0502020204020303" pitchFamily="34" charset="0"/>
                        </a:rPr>
                        <a:t> </a:t>
                      </a:r>
                      <a:r>
                        <a:rPr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utura PT Book"/>
                          <a:ea typeface="+mn-ea"/>
                          <a:cs typeface="+mn-cs"/>
                        </a:rPr>
                        <a:t>of my data?</a:t>
                      </a:r>
                      <a:endParaRPr lang="en-AU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utura PT Book"/>
                        <a:ea typeface="+mn-ea"/>
                        <a:cs typeface="+mn-cs"/>
                      </a:endParaRPr>
                    </a:p>
                  </a:txBody>
                  <a:tcPr marL="68580" marR="68580" marT="28800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400"/>
                        </a:spcBef>
                        <a:spcAft>
                          <a:spcPts val="200"/>
                        </a:spcAft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utura PT Book"/>
                          <a:ea typeface="+mn-ea"/>
                          <a:cs typeface="+mn-cs"/>
                        </a:rPr>
                        <a:t>What are the </a:t>
                      </a:r>
                      <a:r>
                        <a:rPr lang="en-US" sz="1050" b="1" dirty="0">
                          <a:solidFill>
                            <a:srgbClr val="F04B4A"/>
                          </a:solidFill>
                          <a:latin typeface="Futura PT Book" panose="020B0502020204020303" pitchFamily="34" charset="0"/>
                        </a:rPr>
                        <a:t>limitations of my chosen methodology</a:t>
                      </a:r>
                      <a:r>
                        <a:rPr lang="en-US" sz="1050" dirty="0">
                          <a:latin typeface="Futura PT Book" panose="020B0502020204020303" pitchFamily="34" charset="0"/>
                        </a:rPr>
                        <a:t>? </a:t>
                      </a:r>
                    </a:p>
                    <a:p>
                      <a:pPr marL="171450" indent="-171450">
                        <a:spcBef>
                          <a:spcPts val="400"/>
                        </a:spcBef>
                        <a:spcAft>
                          <a:spcPts val="200"/>
                        </a:spcAft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utura PT Book"/>
                          <a:ea typeface="+mn-ea"/>
                          <a:cs typeface="+mn-cs"/>
                        </a:rPr>
                        <a:t>What</a:t>
                      </a:r>
                      <a:r>
                        <a:rPr lang="en-US" sz="1050" dirty="0">
                          <a:latin typeface="Futura PT Book" panose="020B0502020204020303" pitchFamily="34" charset="0"/>
                        </a:rPr>
                        <a:t> </a:t>
                      </a:r>
                      <a:r>
                        <a:rPr lang="en-US" sz="1050" b="1" dirty="0">
                          <a:solidFill>
                            <a:srgbClr val="F04B4A"/>
                          </a:solidFill>
                          <a:latin typeface="Futura PT Book" panose="020B0502020204020303" pitchFamily="34" charset="0"/>
                        </a:rPr>
                        <a:t>other tools </a:t>
                      </a:r>
                      <a:r>
                        <a:rPr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utura PT Book"/>
                          <a:ea typeface="+mn-ea"/>
                          <a:cs typeface="+mn-cs"/>
                        </a:rPr>
                        <a:t>could provide further insight? </a:t>
                      </a:r>
                    </a:p>
                    <a:p>
                      <a:pPr marL="171450" indent="-171450">
                        <a:spcBef>
                          <a:spcPts val="400"/>
                        </a:spcBef>
                        <a:spcAft>
                          <a:spcPts val="200"/>
                        </a:spcAft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utura PT Book"/>
                          <a:ea typeface="+mn-ea"/>
                          <a:cs typeface="+mn-cs"/>
                        </a:rPr>
                        <a:t>Who else in my </a:t>
                      </a:r>
                      <a:r>
                        <a:rPr lang="en-US" sz="105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utura PT Book"/>
                          <a:ea typeface="+mn-ea"/>
                          <a:cs typeface="+mn-cs"/>
                        </a:rPr>
                        <a:t>organisation</a:t>
                      </a:r>
                      <a:r>
                        <a:rPr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utura PT Book"/>
                          <a:ea typeface="+mn-ea"/>
                          <a:cs typeface="+mn-cs"/>
                        </a:rPr>
                        <a:t> could be working on a similar type of problem?</a:t>
                      </a:r>
                      <a:endParaRPr lang="en-AU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Futura PT Book"/>
                        <a:ea typeface="+mn-ea"/>
                        <a:cs typeface="+mn-cs"/>
                      </a:endParaRPr>
                    </a:p>
                  </a:txBody>
                  <a:tcPr marL="68580" marR="68580" marT="28800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Bef>
                          <a:spcPts val="400"/>
                        </a:spcBef>
                        <a:spcAft>
                          <a:spcPts val="200"/>
                        </a:spcAft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utura PT Book"/>
                          <a:ea typeface="+mn-ea"/>
                          <a:cs typeface="+mn-cs"/>
                        </a:rPr>
                        <a:t>Have I set expectations that </a:t>
                      </a:r>
                      <a:r>
                        <a:rPr lang="en-US" sz="1050" b="1" dirty="0">
                          <a:solidFill>
                            <a:srgbClr val="F04B4A"/>
                          </a:solidFill>
                          <a:latin typeface="Futura PT Book" panose="020B0502020204020303" pitchFamily="34" charset="0"/>
                        </a:rPr>
                        <a:t>measurement is a continuous process</a:t>
                      </a:r>
                      <a:r>
                        <a:rPr lang="en-US" sz="1050" dirty="0">
                          <a:solidFill>
                            <a:srgbClr val="F04B4A"/>
                          </a:solidFill>
                          <a:latin typeface="Futura PT Book" panose="020B0502020204020303" pitchFamily="34" charset="0"/>
                        </a:rPr>
                        <a:t>? </a:t>
                      </a:r>
                    </a:p>
                    <a:p>
                      <a:pPr marL="171450" indent="-171450">
                        <a:spcBef>
                          <a:spcPts val="400"/>
                        </a:spcBef>
                        <a:spcAft>
                          <a:spcPts val="200"/>
                        </a:spcAft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utura PT Book"/>
                          <a:ea typeface="+mn-ea"/>
                          <a:cs typeface="+mn-cs"/>
                        </a:rPr>
                        <a:t>What is the </a:t>
                      </a:r>
                      <a:r>
                        <a:rPr lang="en-US" sz="1050" b="1" dirty="0">
                          <a:solidFill>
                            <a:srgbClr val="F04B4A"/>
                          </a:solidFill>
                          <a:latin typeface="Futura PT Book" panose="020B0502020204020303" pitchFamily="34" charset="0"/>
                        </a:rPr>
                        <a:t>action(s) or decision I will take </a:t>
                      </a:r>
                      <a:r>
                        <a:rPr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utura PT Book"/>
                          <a:ea typeface="+mn-ea"/>
                          <a:cs typeface="+mn-cs"/>
                        </a:rPr>
                        <a:t>based on the result? </a:t>
                      </a:r>
                    </a:p>
                    <a:p>
                      <a:pPr marL="171450" indent="-171450">
                        <a:spcBef>
                          <a:spcPts val="400"/>
                        </a:spcBef>
                        <a:spcAft>
                          <a:spcPts val="200"/>
                        </a:spcAft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Futura PT Book"/>
                          <a:ea typeface="+mn-ea"/>
                          <a:cs typeface="+mn-cs"/>
                        </a:rPr>
                        <a:t>What is the plan to report results and how will that </a:t>
                      </a:r>
                      <a:r>
                        <a:rPr lang="en-US" sz="1050" b="1" dirty="0">
                          <a:solidFill>
                            <a:srgbClr val="F04B4A"/>
                          </a:solidFill>
                          <a:latin typeface="Futura PT Book" panose="020B0502020204020303" pitchFamily="34" charset="0"/>
                        </a:rPr>
                        <a:t>feed into the next marketing activity</a:t>
                      </a:r>
                      <a:r>
                        <a:rPr lang="en-US" sz="1050" dirty="0">
                          <a:solidFill>
                            <a:srgbClr val="F04B4A"/>
                          </a:solidFill>
                          <a:latin typeface="Futura PT Book" panose="020B0502020204020303" pitchFamily="34" charset="0"/>
                        </a:rPr>
                        <a:t>?</a:t>
                      </a:r>
                      <a:endParaRPr lang="en-AU" sz="1050" dirty="0">
                        <a:solidFill>
                          <a:srgbClr val="F04B4A"/>
                        </a:solidFill>
                        <a:latin typeface="Futura PT Book" panose="020B0502020204020303" pitchFamily="34" charset="0"/>
                      </a:endParaRPr>
                    </a:p>
                  </a:txBody>
                  <a:tcPr marL="68580" marR="68580" marT="28800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4954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792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F677D9-D9B8-4E16-FD9E-04114E2CE39F}"/>
              </a:ext>
            </a:extLst>
          </p:cNvPr>
          <p:cNvSpPr/>
          <p:nvPr/>
        </p:nvSpPr>
        <p:spPr>
          <a:xfrm>
            <a:off x="1" y="4718129"/>
            <a:ext cx="9143999" cy="4372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B7A26F13-0335-34EF-8836-967FCD5F9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90" y="4673768"/>
            <a:ext cx="407516" cy="543354"/>
          </a:xfrm>
          <a:prstGeom prst="rect">
            <a:avLst/>
          </a:prstGeom>
        </p:spPr>
      </p:pic>
      <p:sp>
        <p:nvSpPr>
          <p:cNvPr id="12" name="Google Shape;50;p2">
            <a:extLst>
              <a:ext uri="{FF2B5EF4-FFF2-40B4-BE49-F238E27FC236}">
                <a16:creationId xmlns:a16="http://schemas.microsoft.com/office/drawing/2014/main" id="{BC0C56D1-9E6B-E262-E80A-320D5284EF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6272" y="312592"/>
            <a:ext cx="8196813" cy="5202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rmAutofit/>
          </a:bodyPr>
          <a:lstStyle/>
          <a:p>
            <a:pPr>
              <a:buSzPts val="4200"/>
            </a:pPr>
            <a:r>
              <a:rPr lang="en-US" sz="2400" b="1" dirty="0">
                <a:solidFill>
                  <a:srgbClr val="000000"/>
                </a:solidFill>
                <a:latin typeface="Futura PT Demi"/>
              </a:rPr>
              <a:t>your </a:t>
            </a:r>
            <a:r>
              <a:rPr lang="en-US" sz="2400" b="1" dirty="0">
                <a:solidFill>
                  <a:srgbClr val="F04B4A"/>
                </a:solidFill>
                <a:latin typeface="Futura PT Demi"/>
              </a:rPr>
              <a:t>measurement reset</a:t>
            </a:r>
            <a:r>
              <a:rPr lang="en-US" sz="2400" b="1" dirty="0">
                <a:solidFill>
                  <a:srgbClr val="000000"/>
                </a:solidFill>
                <a:latin typeface="Futura PT Demi"/>
              </a:rPr>
              <a:t> plan</a:t>
            </a:r>
            <a:endParaRPr lang="en-US" sz="2400" b="1" dirty="0">
              <a:solidFill>
                <a:srgbClr val="000000"/>
              </a:solidFill>
              <a:latin typeface="Futura PT Demi" panose="020B0502020204020303" pitchFamily="34" charset="77"/>
            </a:endParaRPr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2724B58D-9F4E-352E-A89C-E8216F719ED8}"/>
              </a:ext>
            </a:extLst>
          </p:cNvPr>
          <p:cNvSpPr txBox="1">
            <a:spLocks/>
          </p:cNvSpPr>
          <p:nvPr/>
        </p:nvSpPr>
        <p:spPr>
          <a:xfrm>
            <a:off x="426273" y="830569"/>
            <a:ext cx="2355251" cy="3950981"/>
          </a:xfrm>
          <a:prstGeom prst="rect">
            <a:avLst/>
          </a:prstGeom>
        </p:spPr>
        <p:txBody>
          <a:bodyPr lIns="68580" tIns="34290" rIns="68580" bIns="3429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50"/>
              </a:spcBef>
              <a:buNone/>
            </a:pPr>
            <a:r>
              <a:rPr lang="en-US" sz="1500" b="1" dirty="0">
                <a:solidFill>
                  <a:srgbClr val="F04B4A"/>
                </a:solidFill>
                <a:latin typeface="Futura PT Demi" panose="020B0502020204020303" pitchFamily="34" charset="77"/>
              </a:rPr>
              <a:t>Stop:</a:t>
            </a:r>
          </a:p>
          <a:p>
            <a:pPr marL="271463" indent="-271463"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PT Book"/>
              </a:rPr>
              <a:t>using measurement </a:t>
            </a:r>
            <a:r>
              <a:rPr lang="en-US" sz="1350" b="1" dirty="0">
                <a:solidFill>
                  <a:srgbClr val="EF4B4A"/>
                </a:solidFill>
                <a:latin typeface="Futura PT Book"/>
              </a:rPr>
              <a:t>solutions reliant on third-party cookies 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PT Book"/>
              </a:rPr>
              <a:t>and move to more privacy-centric techniques</a:t>
            </a:r>
          </a:p>
          <a:p>
            <a:pPr marL="271463" indent="-271463">
              <a:spcBef>
                <a:spcPts val="450"/>
              </a:spcBef>
              <a:buFont typeface="Wingdings" panose="05000000000000000000" pitchFamily="2" charset="2"/>
              <a:buChar char="q"/>
            </a:pPr>
            <a:endParaRPr lang="en-US" sz="1050" dirty="0">
              <a:latin typeface="Futura PT Book" panose="020B0502020204020303" pitchFamily="34" charset="0"/>
            </a:endParaRPr>
          </a:p>
          <a:p>
            <a:pPr marL="271463" indent="-271463">
              <a:buFont typeface="Wingdings" panose="05000000000000000000" pitchFamily="2" charset="2"/>
              <a:buChar char="q"/>
            </a:pPr>
            <a:endParaRPr lang="en-AU" sz="1050" dirty="0">
              <a:latin typeface="Futura PT Book" panose="020B0502020204020303" pitchFamily="34" charset="0"/>
            </a:endParaRPr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C7535D35-F328-AB80-ACCF-D77935C4AB82}"/>
              </a:ext>
            </a:extLst>
          </p:cNvPr>
          <p:cNvSpPr txBox="1">
            <a:spLocks/>
          </p:cNvSpPr>
          <p:nvPr/>
        </p:nvSpPr>
        <p:spPr>
          <a:xfrm>
            <a:off x="3101712" y="830569"/>
            <a:ext cx="2677435" cy="4034861"/>
          </a:xfrm>
          <a:prstGeom prst="rect">
            <a:avLst/>
          </a:prstGeom>
        </p:spPr>
        <p:txBody>
          <a:bodyPr lIns="68580" tIns="34290" rIns="68580" bIns="3429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50"/>
              </a:spcBef>
              <a:buNone/>
            </a:pPr>
            <a:r>
              <a:rPr lang="en-US" sz="1500" b="1" dirty="0">
                <a:solidFill>
                  <a:srgbClr val="F04B4A"/>
                </a:solidFill>
                <a:latin typeface="Futura PT Demi" panose="020B0502020204020303" pitchFamily="34" charset="77"/>
              </a:rPr>
              <a:t>Start:</a:t>
            </a:r>
          </a:p>
          <a:p>
            <a:pPr marL="271463" indent="-271463"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PT Book"/>
              </a:rPr>
              <a:t>evaluating current processes to </a:t>
            </a:r>
            <a:r>
              <a:rPr lang="en-US" sz="1350" b="1" dirty="0">
                <a:solidFill>
                  <a:srgbClr val="EF4B4A"/>
                </a:solidFill>
                <a:latin typeface="Futura PT Book" panose="020B0502020204020303" pitchFamily="34" charset="0"/>
              </a:rPr>
              <a:t>understand gaps and risks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PT Book"/>
              </a:rPr>
              <a:t>across measurement approach and KPIs, tech stack, models, algorithms, team and specialists</a:t>
            </a:r>
          </a:p>
          <a:p>
            <a:pPr marL="271463" indent="-271463">
              <a:spcBef>
                <a:spcPts val="450"/>
              </a:spcBef>
              <a:buFont typeface="Wingdings,Sans-Serif" panose="05000000000000000000" pitchFamily="2" charset="2"/>
              <a:buChar char="q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PT Book"/>
              </a:rPr>
              <a:t>leveraging</a:t>
            </a:r>
            <a:r>
              <a:rPr lang="en-US" sz="1200" dirty="0">
                <a:latin typeface="Futura PT Book" panose="020B0502020204020303" pitchFamily="34" charset="0"/>
              </a:rPr>
              <a:t> </a:t>
            </a:r>
            <a:r>
              <a:rPr lang="en-US" sz="1350" b="1" dirty="0">
                <a:solidFill>
                  <a:srgbClr val="EF4B4A"/>
                </a:solidFill>
                <a:latin typeface="Futura PT Book" panose="020B0502020204020303" pitchFamily="34" charset="0"/>
              </a:rPr>
              <a:t>first party data to measure the incremental impact 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PT Book"/>
              </a:rPr>
              <a:t>of campaigns</a:t>
            </a:r>
          </a:p>
          <a:p>
            <a:pPr marL="271463" indent="-271463"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PT Book"/>
              </a:rPr>
              <a:t>exploring</a:t>
            </a:r>
            <a:r>
              <a:rPr lang="en-US" sz="1200" dirty="0">
                <a:latin typeface="Futura PT Book" panose="020B0502020204020303" pitchFamily="34" charset="0"/>
              </a:rPr>
              <a:t> </a:t>
            </a:r>
            <a:r>
              <a:rPr lang="en-US" sz="1350" b="1" dirty="0">
                <a:solidFill>
                  <a:srgbClr val="EF4B4A"/>
                </a:solidFill>
                <a:latin typeface="Futura PT Book" panose="020B0502020204020303" pitchFamily="34" charset="0"/>
              </a:rPr>
              <a:t>partnership opportunities to connect first party data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PT Book"/>
              </a:rPr>
              <a:t>sources in secure, privacy-focused measurement environments</a:t>
            </a:r>
          </a:p>
          <a:p>
            <a:pPr marL="271463" indent="-271463"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PT Book"/>
              </a:rPr>
              <a:t>leveraging companies </a:t>
            </a:r>
            <a:r>
              <a:rPr lang="en-US" sz="1350" b="1" dirty="0">
                <a:solidFill>
                  <a:srgbClr val="EF4B4A"/>
                </a:solidFill>
                <a:latin typeface="Futura PT Book" panose="020B0502020204020303" pitchFamily="34" charset="0"/>
              </a:rPr>
              <a:t>using AI and ML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PT Book"/>
              </a:rPr>
              <a:t>for data driven probabilistic modelling to aid in measurement</a:t>
            </a:r>
          </a:p>
          <a:p>
            <a:pPr marL="271463" indent="-271463"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PT Book"/>
              </a:rPr>
              <a:t>learning how to </a:t>
            </a:r>
            <a:r>
              <a:rPr lang="en-US" sz="1350" b="1" dirty="0">
                <a:solidFill>
                  <a:srgbClr val="EF4B4A"/>
                </a:solidFill>
                <a:latin typeface="Futura PT Book" panose="020B0502020204020303" pitchFamily="34" charset="0"/>
              </a:rPr>
              <a:t>harness multiple measurement systems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PT Book"/>
              </a:rPr>
              <a:t>with various degrees of aggregation as there is no single solution</a:t>
            </a:r>
          </a:p>
          <a:p>
            <a:pPr marL="271463" indent="-271463">
              <a:spcBef>
                <a:spcPts val="450"/>
              </a:spcBef>
              <a:buFont typeface="Wingdings" panose="05000000000000000000" pitchFamily="2" charset="2"/>
              <a:buChar char="q"/>
            </a:pPr>
            <a:endParaRPr lang="en-US" sz="1200" dirty="0">
              <a:latin typeface="Futura PT Book" panose="020B0502020204020303" pitchFamily="34" charset="0"/>
            </a:endParaRPr>
          </a:p>
          <a:p>
            <a:pPr marL="271463" indent="-271463">
              <a:spcBef>
                <a:spcPts val="450"/>
              </a:spcBef>
              <a:buFont typeface="Wingdings" panose="05000000000000000000" pitchFamily="2" charset="2"/>
              <a:buChar char="q"/>
            </a:pPr>
            <a:endParaRPr lang="en-US" sz="1050" dirty="0">
              <a:latin typeface="Futura PT Book" panose="020B0502020204020303" pitchFamily="34" charset="0"/>
            </a:endParaRPr>
          </a:p>
          <a:p>
            <a:pPr marL="271463" indent="-271463">
              <a:spcBef>
                <a:spcPts val="450"/>
              </a:spcBef>
              <a:buFont typeface="Wingdings" panose="05000000000000000000" pitchFamily="2" charset="2"/>
              <a:buChar char="q"/>
            </a:pPr>
            <a:endParaRPr lang="en-US" sz="1050" dirty="0">
              <a:latin typeface="Futura PT Book" panose="020B0502020204020303" pitchFamily="34" charset="0"/>
            </a:endParaRPr>
          </a:p>
          <a:p>
            <a:pPr marL="271463" indent="-271463">
              <a:buFont typeface="Wingdings" panose="05000000000000000000" pitchFamily="2" charset="2"/>
              <a:buChar char="q"/>
            </a:pPr>
            <a:endParaRPr lang="en-AU" sz="1050" dirty="0">
              <a:latin typeface="Futura PT Book" panose="020B0502020204020303" pitchFamily="34" charset="0"/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A4A247B7-F277-0A61-2584-64CB8B4E2484}"/>
              </a:ext>
            </a:extLst>
          </p:cNvPr>
          <p:cNvSpPr txBox="1">
            <a:spLocks/>
          </p:cNvSpPr>
          <p:nvPr/>
        </p:nvSpPr>
        <p:spPr>
          <a:xfrm>
            <a:off x="6099335" y="849062"/>
            <a:ext cx="2368698" cy="3944258"/>
          </a:xfrm>
          <a:prstGeom prst="rect">
            <a:avLst/>
          </a:prstGeom>
        </p:spPr>
        <p:txBody>
          <a:bodyPr lIns="68580" tIns="34290" rIns="68580" bIns="3429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50"/>
              </a:spcBef>
              <a:buNone/>
            </a:pPr>
            <a:r>
              <a:rPr lang="en-US" sz="1500" b="1" dirty="0">
                <a:solidFill>
                  <a:srgbClr val="F04B4A"/>
                </a:solidFill>
                <a:latin typeface="Futura PT Demi" panose="020B0502020204020303" pitchFamily="34" charset="77"/>
              </a:rPr>
              <a:t>Continue:</a:t>
            </a:r>
          </a:p>
          <a:p>
            <a:pPr marL="271463" indent="-271463"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PT Book"/>
              </a:rPr>
              <a:t>investing in </a:t>
            </a:r>
            <a:r>
              <a:rPr lang="en-US" sz="1350" b="1" dirty="0">
                <a:solidFill>
                  <a:srgbClr val="EF4B4A"/>
                </a:solidFill>
                <a:latin typeface="Futura PT Book"/>
              </a:rPr>
              <a:t>brand building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PT Book"/>
              </a:rPr>
              <a:t>for long term growth</a:t>
            </a:r>
          </a:p>
          <a:p>
            <a:pPr marL="271463" indent="-271463"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PT Book"/>
              </a:rPr>
              <a:t>investing in </a:t>
            </a:r>
            <a:r>
              <a:rPr lang="en-US" sz="1350" b="1" dirty="0">
                <a:solidFill>
                  <a:srgbClr val="EF4B4A"/>
                </a:solidFill>
                <a:latin typeface="Futura PT Book"/>
              </a:rPr>
              <a:t>quality creative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PT Book"/>
              </a:rPr>
              <a:t>to optimise ad effectiveness</a:t>
            </a:r>
          </a:p>
          <a:p>
            <a:pPr marL="271463" indent="-271463"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PT Book"/>
              </a:rPr>
              <a:t>setting clear campaign objectives and </a:t>
            </a:r>
            <a:r>
              <a:rPr lang="en-US" sz="1350" b="1" dirty="0">
                <a:solidFill>
                  <a:srgbClr val="EF4B4A"/>
                </a:solidFill>
                <a:latin typeface="Futura PT Book"/>
              </a:rPr>
              <a:t>measure what you set out to achieve</a:t>
            </a:r>
          </a:p>
          <a:p>
            <a:pPr marL="271463" indent="-271463"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PT Book"/>
              </a:rPr>
              <a:t>using</a:t>
            </a:r>
            <a:r>
              <a:rPr lang="en-US" sz="1200" dirty="0">
                <a:latin typeface="Futura PT Book"/>
              </a:rPr>
              <a:t> </a:t>
            </a:r>
            <a:r>
              <a:rPr lang="en-US" sz="1350" b="1" dirty="0">
                <a:solidFill>
                  <a:srgbClr val="EF4B4A"/>
                </a:solidFill>
                <a:latin typeface="Futura PT Book"/>
              </a:rPr>
              <a:t>test and learn experiments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PT Book"/>
              </a:rPr>
              <a:t>to validate measurement strategies</a:t>
            </a:r>
          </a:p>
          <a:p>
            <a:pPr marL="271463" indent="-271463">
              <a:spcBef>
                <a:spcPts val="450"/>
              </a:spcBef>
              <a:buFont typeface="Wingdings" panose="05000000000000000000" pitchFamily="2" charset="2"/>
              <a:buChar char="q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PT Book"/>
              </a:rPr>
              <a:t>looking to more </a:t>
            </a:r>
            <a:r>
              <a:rPr lang="en-US" sz="1350" b="1" dirty="0">
                <a:solidFill>
                  <a:srgbClr val="EF4B4A"/>
                </a:solidFill>
                <a:latin typeface="Futura PT Book"/>
              </a:rPr>
              <a:t>holistic business success</a:t>
            </a:r>
            <a:r>
              <a:rPr lang="en-US" sz="1200" dirty="0">
                <a:latin typeface="Futura PT Book"/>
              </a:rPr>
              <a:t>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PT Book"/>
              </a:rPr>
              <a:t>and how digital ad effectiveness fits into your overall measurement plan</a:t>
            </a:r>
          </a:p>
          <a:p>
            <a:pPr marL="271463" indent="-271463">
              <a:spcBef>
                <a:spcPts val="450"/>
              </a:spcBef>
              <a:buFont typeface="Wingdings" panose="05000000000000000000" pitchFamily="2" charset="2"/>
              <a:buChar char="q"/>
            </a:pPr>
            <a:endParaRPr lang="en-US" sz="1200" dirty="0">
              <a:latin typeface="Futura PT Book" panose="020B0502020204020303" pitchFamily="34" charset="0"/>
            </a:endParaRPr>
          </a:p>
          <a:p>
            <a:pPr marL="271463" indent="-271463">
              <a:spcBef>
                <a:spcPts val="450"/>
              </a:spcBef>
              <a:buFont typeface="Wingdings" panose="05000000000000000000" pitchFamily="2" charset="2"/>
              <a:buChar char="q"/>
            </a:pPr>
            <a:endParaRPr lang="en-US" sz="1050" dirty="0">
              <a:latin typeface="Futura PT Book" panose="020B0502020204020303" pitchFamily="34" charset="0"/>
            </a:endParaRPr>
          </a:p>
          <a:p>
            <a:pPr marL="271463" indent="-271463">
              <a:spcBef>
                <a:spcPts val="450"/>
              </a:spcBef>
              <a:buFont typeface="Wingdings" panose="05000000000000000000" pitchFamily="2" charset="2"/>
              <a:buChar char="q"/>
            </a:pPr>
            <a:endParaRPr lang="en-US" sz="1050" dirty="0">
              <a:latin typeface="Futura PT Book" panose="020B0502020204020303" pitchFamily="34" charset="0"/>
            </a:endParaRPr>
          </a:p>
          <a:p>
            <a:pPr marL="271463" indent="-271463">
              <a:buFont typeface="Wingdings" panose="05000000000000000000" pitchFamily="2" charset="2"/>
              <a:buChar char="q"/>
            </a:pPr>
            <a:endParaRPr lang="en-AU" sz="1050" dirty="0">
              <a:latin typeface="Futura PT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080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383</Words>
  <Application>Microsoft Office PowerPoint</Application>
  <PresentationFormat>On-screen Show (16:9)</PresentationFormat>
  <Paragraphs>46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Calibri</vt:lpstr>
      <vt:lpstr>Wingdings</vt:lpstr>
      <vt:lpstr>Arial</vt:lpstr>
      <vt:lpstr>Futura PT Demi</vt:lpstr>
      <vt:lpstr>Futura PT Medium</vt:lpstr>
      <vt:lpstr>Futura PT Book</vt:lpstr>
      <vt:lpstr>Calibri Light</vt:lpstr>
      <vt:lpstr>Wingdings,Sans-Serif</vt:lpstr>
      <vt:lpstr>1_Office Theme</vt:lpstr>
      <vt:lpstr>Office Theme</vt:lpstr>
      <vt:lpstr>how to reset digital advertising effectiveness measurement for 2023  nickable checklists</vt:lpstr>
      <vt:lpstr>measurement success checklist</vt:lpstr>
      <vt:lpstr>your measurement reset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Lorenza Mallia</dc:creator>
  <cp:lastModifiedBy>Natalie Stanbury</cp:lastModifiedBy>
  <cp:revision>147</cp:revision>
  <cp:lastPrinted>2023-03-29T02:18:05Z</cp:lastPrinted>
  <dcterms:created xsi:type="dcterms:W3CDTF">2023-02-21T05:50:13Z</dcterms:created>
  <dcterms:modified xsi:type="dcterms:W3CDTF">2023-07-19T04:31:07Z</dcterms:modified>
</cp:coreProperties>
</file>