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438" r:id="rId3"/>
    <p:sldId id="5157" r:id="rId4"/>
    <p:sldId id="5153" r:id="rId5"/>
    <p:sldId id="5158" r:id="rId6"/>
    <p:sldId id="5159" r:id="rId7"/>
    <p:sldId id="44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3792" autoAdjust="0"/>
  </p:normalViewPr>
  <p:slideViewPr>
    <p:cSldViewPr snapToGrid="0">
      <p:cViewPr varScale="1">
        <p:scale>
          <a:sx n="59" d="100"/>
          <a:sy n="59" d="100"/>
        </p:scale>
        <p:origin x="8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494531640103958"/>
          <c:y val="5.07659823824399E-2"/>
          <c:w val="0.64828977263467924"/>
          <c:h val="0.74572536595583083"/>
        </c:manualLayout>
      </c:layout>
      <c:areaChart>
        <c:grouping val="stack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Banking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Sheet1!$B$2:$Z$2</c:f>
              <c:strCache>
                <c:ptCount val="25"/>
                <c:pt idx="0">
                  <c:v>AUG-2018</c:v>
                </c:pt>
                <c:pt idx="1">
                  <c:v>SEP-2018</c:v>
                </c:pt>
                <c:pt idx="2">
                  <c:v>OCT-2018</c:v>
                </c:pt>
                <c:pt idx="3">
                  <c:v>NOV-2018</c:v>
                </c:pt>
                <c:pt idx="4">
                  <c:v>DEC-2018</c:v>
                </c:pt>
                <c:pt idx="5">
                  <c:v>JAN-2019</c:v>
                </c:pt>
                <c:pt idx="6">
                  <c:v>FEB-2019</c:v>
                </c:pt>
                <c:pt idx="7">
                  <c:v>MAR-2019</c:v>
                </c:pt>
                <c:pt idx="8">
                  <c:v>APR-2019</c:v>
                </c:pt>
                <c:pt idx="9">
                  <c:v>MAY-2019</c:v>
                </c:pt>
                <c:pt idx="10">
                  <c:v>JUN-2019</c:v>
                </c:pt>
                <c:pt idx="11">
                  <c:v>JUL-2019</c:v>
                </c:pt>
                <c:pt idx="12">
                  <c:v>AUG-2019</c:v>
                </c:pt>
                <c:pt idx="13">
                  <c:v>SEP-2019</c:v>
                </c:pt>
                <c:pt idx="14">
                  <c:v>OCT-2019</c:v>
                </c:pt>
                <c:pt idx="15">
                  <c:v>NOV-2019</c:v>
                </c:pt>
                <c:pt idx="16">
                  <c:v>DEC-2019</c:v>
                </c:pt>
                <c:pt idx="17">
                  <c:v>JAN-2020</c:v>
                </c:pt>
                <c:pt idx="18">
                  <c:v>FEB-2020</c:v>
                </c:pt>
                <c:pt idx="19">
                  <c:v>MAR-2020</c:v>
                </c:pt>
                <c:pt idx="20">
                  <c:v>APR-2020</c:v>
                </c:pt>
                <c:pt idx="21">
                  <c:v>MAY-2020</c:v>
                </c:pt>
                <c:pt idx="22">
                  <c:v>JUN-2020</c:v>
                </c:pt>
                <c:pt idx="23">
                  <c:v>JUL-2020</c:v>
                </c:pt>
                <c:pt idx="24">
                  <c:v>AUG-2020</c:v>
                </c:pt>
              </c:strCache>
            </c:strRef>
          </c:cat>
          <c:val>
            <c:numRef>
              <c:f>Sheet1!$B$3:$Z$3</c:f>
              <c:numCache>
                <c:formatCode>#,##0</c:formatCode>
                <c:ptCount val="25"/>
                <c:pt idx="0">
                  <c:v>1128156</c:v>
                </c:pt>
                <c:pt idx="1">
                  <c:v>1017301</c:v>
                </c:pt>
                <c:pt idx="2">
                  <c:v>1181902</c:v>
                </c:pt>
                <c:pt idx="3">
                  <c:v>1136181</c:v>
                </c:pt>
                <c:pt idx="4">
                  <c:v>1068749</c:v>
                </c:pt>
                <c:pt idx="5">
                  <c:v>1164749</c:v>
                </c:pt>
                <c:pt idx="6">
                  <c:v>1102349</c:v>
                </c:pt>
                <c:pt idx="7">
                  <c:v>1267613</c:v>
                </c:pt>
                <c:pt idx="8">
                  <c:v>1267556</c:v>
                </c:pt>
                <c:pt idx="9">
                  <c:v>1370177</c:v>
                </c:pt>
                <c:pt idx="10">
                  <c:v>1377312</c:v>
                </c:pt>
                <c:pt idx="11">
                  <c:v>1547898</c:v>
                </c:pt>
                <c:pt idx="12">
                  <c:v>1420372</c:v>
                </c:pt>
                <c:pt idx="13">
                  <c:v>1336643</c:v>
                </c:pt>
                <c:pt idx="14">
                  <c:v>1409755</c:v>
                </c:pt>
                <c:pt idx="15">
                  <c:v>1284221</c:v>
                </c:pt>
                <c:pt idx="16">
                  <c:v>1225273</c:v>
                </c:pt>
                <c:pt idx="17">
                  <c:v>1217440</c:v>
                </c:pt>
                <c:pt idx="18">
                  <c:v>1018993</c:v>
                </c:pt>
                <c:pt idx="19">
                  <c:v>1221916</c:v>
                </c:pt>
                <c:pt idx="20">
                  <c:v>1191391</c:v>
                </c:pt>
                <c:pt idx="21">
                  <c:v>990678</c:v>
                </c:pt>
                <c:pt idx="22">
                  <c:v>1107629</c:v>
                </c:pt>
                <c:pt idx="23">
                  <c:v>1205995</c:v>
                </c:pt>
                <c:pt idx="24">
                  <c:v>1047584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E7-44E1-9998-696C6A0B895C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Multi-Category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Sheet1!$B$2:$Z$2</c:f>
              <c:strCache>
                <c:ptCount val="25"/>
                <c:pt idx="0">
                  <c:v>AUG-2018</c:v>
                </c:pt>
                <c:pt idx="1">
                  <c:v>SEP-2018</c:v>
                </c:pt>
                <c:pt idx="2">
                  <c:v>OCT-2018</c:v>
                </c:pt>
                <c:pt idx="3">
                  <c:v>NOV-2018</c:v>
                </c:pt>
                <c:pt idx="4">
                  <c:v>DEC-2018</c:v>
                </c:pt>
                <c:pt idx="5">
                  <c:v>JAN-2019</c:v>
                </c:pt>
                <c:pt idx="6">
                  <c:v>FEB-2019</c:v>
                </c:pt>
                <c:pt idx="7">
                  <c:v>MAR-2019</c:v>
                </c:pt>
                <c:pt idx="8">
                  <c:v>APR-2019</c:v>
                </c:pt>
                <c:pt idx="9">
                  <c:v>MAY-2019</c:v>
                </c:pt>
                <c:pt idx="10">
                  <c:v>JUN-2019</c:v>
                </c:pt>
                <c:pt idx="11">
                  <c:v>JUL-2019</c:v>
                </c:pt>
                <c:pt idx="12">
                  <c:v>AUG-2019</c:v>
                </c:pt>
                <c:pt idx="13">
                  <c:v>SEP-2019</c:v>
                </c:pt>
                <c:pt idx="14">
                  <c:v>OCT-2019</c:v>
                </c:pt>
                <c:pt idx="15">
                  <c:v>NOV-2019</c:v>
                </c:pt>
                <c:pt idx="16">
                  <c:v>DEC-2019</c:v>
                </c:pt>
                <c:pt idx="17">
                  <c:v>JAN-2020</c:v>
                </c:pt>
                <c:pt idx="18">
                  <c:v>FEB-2020</c:v>
                </c:pt>
                <c:pt idx="19">
                  <c:v>MAR-2020</c:v>
                </c:pt>
                <c:pt idx="20">
                  <c:v>APR-2020</c:v>
                </c:pt>
                <c:pt idx="21">
                  <c:v>MAY-2020</c:v>
                </c:pt>
                <c:pt idx="22">
                  <c:v>JUN-2020</c:v>
                </c:pt>
                <c:pt idx="23">
                  <c:v>JUL-2020</c:v>
                </c:pt>
                <c:pt idx="24">
                  <c:v>AUG-2020</c:v>
                </c:pt>
              </c:strCache>
            </c:strRef>
          </c:cat>
          <c:val>
            <c:numRef>
              <c:f>Sheet1!$B$4:$Z$4</c:f>
              <c:numCache>
                <c:formatCode>#,##0</c:formatCode>
                <c:ptCount val="25"/>
                <c:pt idx="0">
                  <c:v>318294</c:v>
                </c:pt>
                <c:pt idx="1">
                  <c:v>272830</c:v>
                </c:pt>
                <c:pt idx="2">
                  <c:v>312558</c:v>
                </c:pt>
                <c:pt idx="3">
                  <c:v>297404</c:v>
                </c:pt>
                <c:pt idx="4">
                  <c:v>292821</c:v>
                </c:pt>
                <c:pt idx="5">
                  <c:v>300130</c:v>
                </c:pt>
                <c:pt idx="6">
                  <c:v>304293</c:v>
                </c:pt>
                <c:pt idx="7">
                  <c:v>342386</c:v>
                </c:pt>
                <c:pt idx="8">
                  <c:v>384397</c:v>
                </c:pt>
                <c:pt idx="9">
                  <c:v>405404</c:v>
                </c:pt>
                <c:pt idx="10">
                  <c:v>388813</c:v>
                </c:pt>
                <c:pt idx="11">
                  <c:v>458310</c:v>
                </c:pt>
                <c:pt idx="12">
                  <c:v>418897</c:v>
                </c:pt>
                <c:pt idx="13">
                  <c:v>426732</c:v>
                </c:pt>
                <c:pt idx="14">
                  <c:v>413004</c:v>
                </c:pt>
                <c:pt idx="15">
                  <c:v>421855</c:v>
                </c:pt>
                <c:pt idx="16">
                  <c:v>362314</c:v>
                </c:pt>
                <c:pt idx="17">
                  <c:v>405067</c:v>
                </c:pt>
                <c:pt idx="18">
                  <c:v>507988</c:v>
                </c:pt>
                <c:pt idx="19">
                  <c:v>798939</c:v>
                </c:pt>
                <c:pt idx="20">
                  <c:v>641165</c:v>
                </c:pt>
                <c:pt idx="21">
                  <c:v>502091</c:v>
                </c:pt>
                <c:pt idx="22">
                  <c:v>567716</c:v>
                </c:pt>
                <c:pt idx="23">
                  <c:v>506875</c:v>
                </c:pt>
                <c:pt idx="24">
                  <c:v>376910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E7-44E1-9998-696C6A0B895C}"/>
            </c:ext>
          </c:extLst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Finance-Financial Tools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Sheet1!$B$2:$Z$2</c:f>
              <c:strCache>
                <c:ptCount val="25"/>
                <c:pt idx="0">
                  <c:v>AUG-2018</c:v>
                </c:pt>
                <c:pt idx="1">
                  <c:v>SEP-2018</c:v>
                </c:pt>
                <c:pt idx="2">
                  <c:v>OCT-2018</c:v>
                </c:pt>
                <c:pt idx="3">
                  <c:v>NOV-2018</c:v>
                </c:pt>
                <c:pt idx="4">
                  <c:v>DEC-2018</c:v>
                </c:pt>
                <c:pt idx="5">
                  <c:v>JAN-2019</c:v>
                </c:pt>
                <c:pt idx="6">
                  <c:v>FEB-2019</c:v>
                </c:pt>
                <c:pt idx="7">
                  <c:v>MAR-2019</c:v>
                </c:pt>
                <c:pt idx="8">
                  <c:v>APR-2019</c:v>
                </c:pt>
                <c:pt idx="9">
                  <c:v>MAY-2019</c:v>
                </c:pt>
                <c:pt idx="10">
                  <c:v>JUN-2019</c:v>
                </c:pt>
                <c:pt idx="11">
                  <c:v>JUL-2019</c:v>
                </c:pt>
                <c:pt idx="12">
                  <c:v>AUG-2019</c:v>
                </c:pt>
                <c:pt idx="13">
                  <c:v>SEP-2019</c:v>
                </c:pt>
                <c:pt idx="14">
                  <c:v>OCT-2019</c:v>
                </c:pt>
                <c:pt idx="15">
                  <c:v>NOV-2019</c:v>
                </c:pt>
                <c:pt idx="16">
                  <c:v>DEC-2019</c:v>
                </c:pt>
                <c:pt idx="17">
                  <c:v>JAN-2020</c:v>
                </c:pt>
                <c:pt idx="18">
                  <c:v>FEB-2020</c:v>
                </c:pt>
                <c:pt idx="19">
                  <c:v>MAR-2020</c:v>
                </c:pt>
                <c:pt idx="20">
                  <c:v>APR-2020</c:v>
                </c:pt>
                <c:pt idx="21">
                  <c:v>MAY-2020</c:v>
                </c:pt>
                <c:pt idx="22">
                  <c:v>JUN-2020</c:v>
                </c:pt>
                <c:pt idx="23">
                  <c:v>JUL-2020</c:v>
                </c:pt>
                <c:pt idx="24">
                  <c:v>AUG-2020</c:v>
                </c:pt>
              </c:strCache>
            </c:strRef>
          </c:cat>
          <c:val>
            <c:numRef>
              <c:f>Sheet1!$B$5:$Z$5</c:f>
              <c:numCache>
                <c:formatCode>#,##0</c:formatCode>
                <c:ptCount val="25"/>
                <c:pt idx="0">
                  <c:v>299627</c:v>
                </c:pt>
                <c:pt idx="1">
                  <c:v>230189</c:v>
                </c:pt>
                <c:pt idx="2">
                  <c:v>288191</c:v>
                </c:pt>
                <c:pt idx="3">
                  <c:v>260931</c:v>
                </c:pt>
                <c:pt idx="4">
                  <c:v>251680</c:v>
                </c:pt>
                <c:pt idx="5">
                  <c:v>422543</c:v>
                </c:pt>
                <c:pt idx="6">
                  <c:v>454408</c:v>
                </c:pt>
                <c:pt idx="7">
                  <c:v>495402</c:v>
                </c:pt>
                <c:pt idx="8">
                  <c:v>493099</c:v>
                </c:pt>
                <c:pt idx="9">
                  <c:v>451381</c:v>
                </c:pt>
                <c:pt idx="10">
                  <c:v>386248</c:v>
                </c:pt>
                <c:pt idx="11">
                  <c:v>448418</c:v>
                </c:pt>
                <c:pt idx="12">
                  <c:v>427145</c:v>
                </c:pt>
                <c:pt idx="13">
                  <c:v>313000</c:v>
                </c:pt>
                <c:pt idx="14">
                  <c:v>328984</c:v>
                </c:pt>
                <c:pt idx="15">
                  <c:v>448509</c:v>
                </c:pt>
                <c:pt idx="16">
                  <c:v>357575</c:v>
                </c:pt>
                <c:pt idx="17">
                  <c:v>282147</c:v>
                </c:pt>
                <c:pt idx="18">
                  <c:v>294848</c:v>
                </c:pt>
                <c:pt idx="19">
                  <c:v>324359</c:v>
                </c:pt>
                <c:pt idx="20">
                  <c:v>329948</c:v>
                </c:pt>
                <c:pt idx="21">
                  <c:v>352940</c:v>
                </c:pt>
                <c:pt idx="22">
                  <c:v>384073</c:v>
                </c:pt>
                <c:pt idx="23">
                  <c:v>379515</c:v>
                </c:pt>
                <c:pt idx="24">
                  <c:v>337157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E7-44E1-9998-696C6A0B895C}"/>
            </c:ext>
          </c:extLst>
        </c:ser>
        <c:ser>
          <c:idx val="3"/>
          <c:order val="3"/>
          <c:tx>
            <c:strRef>
              <c:f>Sheet1!$A$6</c:f>
              <c:strCache>
                <c:ptCount val="1"/>
                <c:pt idx="0">
                  <c:v>Online Trading &amp; Investments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Sheet1!$B$2:$Z$2</c:f>
              <c:strCache>
                <c:ptCount val="25"/>
                <c:pt idx="0">
                  <c:v>AUG-2018</c:v>
                </c:pt>
                <c:pt idx="1">
                  <c:v>SEP-2018</c:v>
                </c:pt>
                <c:pt idx="2">
                  <c:v>OCT-2018</c:v>
                </c:pt>
                <c:pt idx="3">
                  <c:v>NOV-2018</c:v>
                </c:pt>
                <c:pt idx="4">
                  <c:v>DEC-2018</c:v>
                </c:pt>
                <c:pt idx="5">
                  <c:v>JAN-2019</c:v>
                </c:pt>
                <c:pt idx="6">
                  <c:v>FEB-2019</c:v>
                </c:pt>
                <c:pt idx="7">
                  <c:v>MAR-2019</c:v>
                </c:pt>
                <c:pt idx="8">
                  <c:v>APR-2019</c:v>
                </c:pt>
                <c:pt idx="9">
                  <c:v>MAY-2019</c:v>
                </c:pt>
                <c:pt idx="10">
                  <c:v>JUN-2019</c:v>
                </c:pt>
                <c:pt idx="11">
                  <c:v>JUL-2019</c:v>
                </c:pt>
                <c:pt idx="12">
                  <c:v>AUG-2019</c:v>
                </c:pt>
                <c:pt idx="13">
                  <c:v>SEP-2019</c:v>
                </c:pt>
                <c:pt idx="14">
                  <c:v>OCT-2019</c:v>
                </c:pt>
                <c:pt idx="15">
                  <c:v>NOV-2019</c:v>
                </c:pt>
                <c:pt idx="16">
                  <c:v>DEC-2019</c:v>
                </c:pt>
                <c:pt idx="17">
                  <c:v>JAN-2020</c:v>
                </c:pt>
                <c:pt idx="18">
                  <c:v>FEB-2020</c:v>
                </c:pt>
                <c:pt idx="19">
                  <c:v>MAR-2020</c:v>
                </c:pt>
                <c:pt idx="20">
                  <c:v>APR-2020</c:v>
                </c:pt>
                <c:pt idx="21">
                  <c:v>MAY-2020</c:v>
                </c:pt>
                <c:pt idx="22">
                  <c:v>JUN-2020</c:v>
                </c:pt>
                <c:pt idx="23">
                  <c:v>JUL-2020</c:v>
                </c:pt>
                <c:pt idx="24">
                  <c:v>AUG-2020</c:v>
                </c:pt>
              </c:strCache>
            </c:strRef>
          </c:cat>
          <c:val>
            <c:numRef>
              <c:f>Sheet1!$B$6:$Z$6</c:f>
              <c:numCache>
                <c:formatCode>#,##0</c:formatCode>
                <c:ptCount val="25"/>
                <c:pt idx="0">
                  <c:v>214651</c:v>
                </c:pt>
                <c:pt idx="1">
                  <c:v>204741</c:v>
                </c:pt>
                <c:pt idx="2">
                  <c:v>163377</c:v>
                </c:pt>
                <c:pt idx="3">
                  <c:v>142023</c:v>
                </c:pt>
                <c:pt idx="4">
                  <c:v>138374</c:v>
                </c:pt>
                <c:pt idx="5">
                  <c:v>153426</c:v>
                </c:pt>
                <c:pt idx="6">
                  <c:v>139803</c:v>
                </c:pt>
                <c:pt idx="7">
                  <c:v>242279</c:v>
                </c:pt>
                <c:pt idx="8">
                  <c:v>172565</c:v>
                </c:pt>
                <c:pt idx="9">
                  <c:v>177257</c:v>
                </c:pt>
                <c:pt idx="10">
                  <c:v>204261</c:v>
                </c:pt>
                <c:pt idx="11">
                  <c:v>254468</c:v>
                </c:pt>
                <c:pt idx="12">
                  <c:v>240271</c:v>
                </c:pt>
                <c:pt idx="13">
                  <c:v>205990</c:v>
                </c:pt>
                <c:pt idx="14">
                  <c:v>194376</c:v>
                </c:pt>
                <c:pt idx="15">
                  <c:v>237632</c:v>
                </c:pt>
                <c:pt idx="16">
                  <c:v>170902</c:v>
                </c:pt>
                <c:pt idx="17">
                  <c:v>214797</c:v>
                </c:pt>
                <c:pt idx="18">
                  <c:v>193650</c:v>
                </c:pt>
                <c:pt idx="19">
                  <c:v>249801</c:v>
                </c:pt>
                <c:pt idx="20">
                  <c:v>250670</c:v>
                </c:pt>
                <c:pt idx="21">
                  <c:v>259053</c:v>
                </c:pt>
                <c:pt idx="22">
                  <c:v>263590</c:v>
                </c:pt>
                <c:pt idx="23">
                  <c:v>214216</c:v>
                </c:pt>
                <c:pt idx="24">
                  <c:v>220891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CE7-44E1-9998-696C6A0B895C}"/>
            </c:ext>
          </c:extLst>
        </c:ser>
        <c:ser>
          <c:idx val="4"/>
          <c:order val="4"/>
          <c:tx>
            <c:strRef>
              <c:f>Sheet1!$A$7</c:f>
              <c:strCache>
                <c:ptCount val="1"/>
                <c:pt idx="0">
                  <c:v>Financial News &amp; Information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Sheet1!$B$2:$Z$2</c:f>
              <c:strCache>
                <c:ptCount val="25"/>
                <c:pt idx="0">
                  <c:v>AUG-2018</c:v>
                </c:pt>
                <c:pt idx="1">
                  <c:v>SEP-2018</c:v>
                </c:pt>
                <c:pt idx="2">
                  <c:v>OCT-2018</c:v>
                </c:pt>
                <c:pt idx="3">
                  <c:v>NOV-2018</c:v>
                </c:pt>
                <c:pt idx="4">
                  <c:v>DEC-2018</c:v>
                </c:pt>
                <c:pt idx="5">
                  <c:v>JAN-2019</c:v>
                </c:pt>
                <c:pt idx="6">
                  <c:v>FEB-2019</c:v>
                </c:pt>
                <c:pt idx="7">
                  <c:v>MAR-2019</c:v>
                </c:pt>
                <c:pt idx="8">
                  <c:v>APR-2019</c:v>
                </c:pt>
                <c:pt idx="9">
                  <c:v>MAY-2019</c:v>
                </c:pt>
                <c:pt idx="10">
                  <c:v>JUN-2019</c:v>
                </c:pt>
                <c:pt idx="11">
                  <c:v>JUL-2019</c:v>
                </c:pt>
                <c:pt idx="12">
                  <c:v>AUG-2019</c:v>
                </c:pt>
                <c:pt idx="13">
                  <c:v>SEP-2019</c:v>
                </c:pt>
                <c:pt idx="14">
                  <c:v>OCT-2019</c:v>
                </c:pt>
                <c:pt idx="15">
                  <c:v>NOV-2019</c:v>
                </c:pt>
                <c:pt idx="16">
                  <c:v>DEC-2019</c:v>
                </c:pt>
                <c:pt idx="17">
                  <c:v>JAN-2020</c:v>
                </c:pt>
                <c:pt idx="18">
                  <c:v>FEB-2020</c:v>
                </c:pt>
                <c:pt idx="19">
                  <c:v>MAR-2020</c:v>
                </c:pt>
                <c:pt idx="20">
                  <c:v>APR-2020</c:v>
                </c:pt>
                <c:pt idx="21">
                  <c:v>MAY-2020</c:v>
                </c:pt>
                <c:pt idx="22">
                  <c:v>JUN-2020</c:v>
                </c:pt>
                <c:pt idx="23">
                  <c:v>JUL-2020</c:v>
                </c:pt>
                <c:pt idx="24">
                  <c:v>AUG-2020</c:v>
                </c:pt>
              </c:strCache>
            </c:strRef>
          </c:cat>
          <c:val>
            <c:numRef>
              <c:f>Sheet1!$B$7:$Z$7</c:f>
              <c:numCache>
                <c:formatCode>#,##0</c:formatCode>
                <c:ptCount val="25"/>
                <c:pt idx="0">
                  <c:v>134941</c:v>
                </c:pt>
                <c:pt idx="1">
                  <c:v>111152</c:v>
                </c:pt>
                <c:pt idx="2">
                  <c:v>125508</c:v>
                </c:pt>
                <c:pt idx="3">
                  <c:v>122987</c:v>
                </c:pt>
                <c:pt idx="4">
                  <c:v>113531</c:v>
                </c:pt>
                <c:pt idx="5">
                  <c:v>104437</c:v>
                </c:pt>
                <c:pt idx="6">
                  <c:v>119831</c:v>
                </c:pt>
                <c:pt idx="7">
                  <c:v>134827</c:v>
                </c:pt>
                <c:pt idx="8">
                  <c:v>132539</c:v>
                </c:pt>
                <c:pt idx="9">
                  <c:v>128714</c:v>
                </c:pt>
                <c:pt idx="10">
                  <c:v>148176</c:v>
                </c:pt>
                <c:pt idx="11">
                  <c:v>167711</c:v>
                </c:pt>
                <c:pt idx="12">
                  <c:v>171357</c:v>
                </c:pt>
                <c:pt idx="13">
                  <c:v>139277</c:v>
                </c:pt>
                <c:pt idx="14">
                  <c:v>166623</c:v>
                </c:pt>
                <c:pt idx="15">
                  <c:v>170747</c:v>
                </c:pt>
                <c:pt idx="16">
                  <c:v>138744</c:v>
                </c:pt>
                <c:pt idx="17">
                  <c:v>166451</c:v>
                </c:pt>
                <c:pt idx="18">
                  <c:v>159659</c:v>
                </c:pt>
                <c:pt idx="19">
                  <c:v>223458</c:v>
                </c:pt>
                <c:pt idx="20">
                  <c:v>173964</c:v>
                </c:pt>
                <c:pt idx="21">
                  <c:v>192187</c:v>
                </c:pt>
                <c:pt idx="22">
                  <c:v>174114</c:v>
                </c:pt>
                <c:pt idx="23">
                  <c:v>160554</c:v>
                </c:pt>
                <c:pt idx="24">
                  <c:v>148176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CE7-44E1-9998-696C6A0B895C}"/>
            </c:ext>
          </c:extLst>
        </c:ser>
        <c:ser>
          <c:idx val="5"/>
          <c:order val="5"/>
          <c:tx>
            <c:strRef>
              <c:f>Sheet1!$A$8</c:f>
              <c:strCache>
                <c:ptCount val="1"/>
                <c:pt idx="0">
                  <c:v>Insurance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strRef>
              <c:f>Sheet1!$B$2:$Z$2</c:f>
              <c:strCache>
                <c:ptCount val="25"/>
                <c:pt idx="0">
                  <c:v>AUG-2018</c:v>
                </c:pt>
                <c:pt idx="1">
                  <c:v>SEP-2018</c:v>
                </c:pt>
                <c:pt idx="2">
                  <c:v>OCT-2018</c:v>
                </c:pt>
                <c:pt idx="3">
                  <c:v>NOV-2018</c:v>
                </c:pt>
                <c:pt idx="4">
                  <c:v>DEC-2018</c:v>
                </c:pt>
                <c:pt idx="5">
                  <c:v>JAN-2019</c:v>
                </c:pt>
                <c:pt idx="6">
                  <c:v>FEB-2019</c:v>
                </c:pt>
                <c:pt idx="7">
                  <c:v>MAR-2019</c:v>
                </c:pt>
                <c:pt idx="8">
                  <c:v>APR-2019</c:v>
                </c:pt>
                <c:pt idx="9">
                  <c:v>MAY-2019</c:v>
                </c:pt>
                <c:pt idx="10">
                  <c:v>JUN-2019</c:v>
                </c:pt>
                <c:pt idx="11">
                  <c:v>JUL-2019</c:v>
                </c:pt>
                <c:pt idx="12">
                  <c:v>AUG-2019</c:v>
                </c:pt>
                <c:pt idx="13">
                  <c:v>SEP-2019</c:v>
                </c:pt>
                <c:pt idx="14">
                  <c:v>OCT-2019</c:v>
                </c:pt>
                <c:pt idx="15">
                  <c:v>NOV-2019</c:v>
                </c:pt>
                <c:pt idx="16">
                  <c:v>DEC-2019</c:v>
                </c:pt>
                <c:pt idx="17">
                  <c:v>JAN-2020</c:v>
                </c:pt>
                <c:pt idx="18">
                  <c:v>FEB-2020</c:v>
                </c:pt>
                <c:pt idx="19">
                  <c:v>MAR-2020</c:v>
                </c:pt>
                <c:pt idx="20">
                  <c:v>APR-2020</c:v>
                </c:pt>
                <c:pt idx="21">
                  <c:v>MAY-2020</c:v>
                </c:pt>
                <c:pt idx="22">
                  <c:v>JUN-2020</c:v>
                </c:pt>
                <c:pt idx="23">
                  <c:v>JUL-2020</c:v>
                </c:pt>
                <c:pt idx="24">
                  <c:v>AUG-2020</c:v>
                </c:pt>
              </c:strCache>
            </c:strRef>
          </c:cat>
          <c:val>
            <c:numRef>
              <c:f>Sheet1!$B$8:$Z$8</c:f>
              <c:numCache>
                <c:formatCode>#,##0</c:formatCode>
                <c:ptCount val="25"/>
                <c:pt idx="0">
                  <c:v>46956</c:v>
                </c:pt>
                <c:pt idx="1">
                  <c:v>35253</c:v>
                </c:pt>
                <c:pt idx="2">
                  <c:v>37702</c:v>
                </c:pt>
                <c:pt idx="3">
                  <c:v>42336</c:v>
                </c:pt>
                <c:pt idx="4">
                  <c:v>45607</c:v>
                </c:pt>
                <c:pt idx="5">
                  <c:v>54452</c:v>
                </c:pt>
                <c:pt idx="6">
                  <c:v>53446</c:v>
                </c:pt>
                <c:pt idx="7">
                  <c:v>59495</c:v>
                </c:pt>
                <c:pt idx="8">
                  <c:v>58936</c:v>
                </c:pt>
                <c:pt idx="9">
                  <c:v>51716</c:v>
                </c:pt>
                <c:pt idx="10">
                  <c:v>48887</c:v>
                </c:pt>
                <c:pt idx="11">
                  <c:v>62777</c:v>
                </c:pt>
                <c:pt idx="12">
                  <c:v>41515</c:v>
                </c:pt>
                <c:pt idx="13">
                  <c:v>41811</c:v>
                </c:pt>
                <c:pt idx="14">
                  <c:v>40391</c:v>
                </c:pt>
                <c:pt idx="15">
                  <c:v>44734</c:v>
                </c:pt>
                <c:pt idx="16">
                  <c:v>42867</c:v>
                </c:pt>
                <c:pt idx="17">
                  <c:v>48887</c:v>
                </c:pt>
                <c:pt idx="18">
                  <c:v>59310</c:v>
                </c:pt>
                <c:pt idx="19">
                  <c:v>62534</c:v>
                </c:pt>
                <c:pt idx="20">
                  <c:v>51325</c:v>
                </c:pt>
                <c:pt idx="21">
                  <c:v>68292</c:v>
                </c:pt>
                <c:pt idx="22">
                  <c:v>86343</c:v>
                </c:pt>
                <c:pt idx="23">
                  <c:v>115671</c:v>
                </c:pt>
                <c:pt idx="24">
                  <c:v>55127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CE7-44E1-9998-696C6A0B895C}"/>
            </c:ext>
          </c:extLst>
        </c:ser>
        <c:ser>
          <c:idx val="6"/>
          <c:order val="6"/>
          <c:tx>
            <c:strRef>
              <c:f>Sheet1!$A$9</c:f>
              <c:strCache>
                <c:ptCount val="1"/>
                <c:pt idx="0">
                  <c:v>Credit Cards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cat>
            <c:strRef>
              <c:f>Sheet1!$B$2:$Z$2</c:f>
              <c:strCache>
                <c:ptCount val="25"/>
                <c:pt idx="0">
                  <c:v>AUG-2018</c:v>
                </c:pt>
                <c:pt idx="1">
                  <c:v>SEP-2018</c:v>
                </c:pt>
                <c:pt idx="2">
                  <c:v>OCT-2018</c:v>
                </c:pt>
                <c:pt idx="3">
                  <c:v>NOV-2018</c:v>
                </c:pt>
                <c:pt idx="4">
                  <c:v>DEC-2018</c:v>
                </c:pt>
                <c:pt idx="5">
                  <c:v>JAN-2019</c:v>
                </c:pt>
                <c:pt idx="6">
                  <c:v>FEB-2019</c:v>
                </c:pt>
                <c:pt idx="7">
                  <c:v>MAR-2019</c:v>
                </c:pt>
                <c:pt idx="8">
                  <c:v>APR-2019</c:v>
                </c:pt>
                <c:pt idx="9">
                  <c:v>MAY-2019</c:v>
                </c:pt>
                <c:pt idx="10">
                  <c:v>JUN-2019</c:v>
                </c:pt>
                <c:pt idx="11">
                  <c:v>JUL-2019</c:v>
                </c:pt>
                <c:pt idx="12">
                  <c:v>AUG-2019</c:v>
                </c:pt>
                <c:pt idx="13">
                  <c:v>SEP-2019</c:v>
                </c:pt>
                <c:pt idx="14">
                  <c:v>OCT-2019</c:v>
                </c:pt>
                <c:pt idx="15">
                  <c:v>NOV-2019</c:v>
                </c:pt>
                <c:pt idx="16">
                  <c:v>DEC-2019</c:v>
                </c:pt>
                <c:pt idx="17">
                  <c:v>JAN-2020</c:v>
                </c:pt>
                <c:pt idx="18">
                  <c:v>FEB-2020</c:v>
                </c:pt>
                <c:pt idx="19">
                  <c:v>MAR-2020</c:v>
                </c:pt>
                <c:pt idx="20">
                  <c:v>APR-2020</c:v>
                </c:pt>
                <c:pt idx="21">
                  <c:v>MAY-2020</c:v>
                </c:pt>
                <c:pt idx="22">
                  <c:v>JUN-2020</c:v>
                </c:pt>
                <c:pt idx="23">
                  <c:v>JUL-2020</c:v>
                </c:pt>
                <c:pt idx="24">
                  <c:v>AUG-2020</c:v>
                </c:pt>
              </c:strCache>
            </c:strRef>
          </c:cat>
          <c:val>
            <c:numRef>
              <c:f>Sheet1!$B$9:$Z$9</c:f>
              <c:numCache>
                <c:formatCode>#,##0</c:formatCode>
                <c:ptCount val="25"/>
                <c:pt idx="0">
                  <c:v>15050</c:v>
                </c:pt>
                <c:pt idx="1">
                  <c:v>13178</c:v>
                </c:pt>
                <c:pt idx="2">
                  <c:v>20386</c:v>
                </c:pt>
                <c:pt idx="3">
                  <c:v>17184</c:v>
                </c:pt>
                <c:pt idx="4">
                  <c:v>16667</c:v>
                </c:pt>
                <c:pt idx="5">
                  <c:v>18630</c:v>
                </c:pt>
                <c:pt idx="6">
                  <c:v>17342</c:v>
                </c:pt>
                <c:pt idx="7">
                  <c:v>18479</c:v>
                </c:pt>
                <c:pt idx="8">
                  <c:v>22086</c:v>
                </c:pt>
                <c:pt idx="9">
                  <c:v>27558</c:v>
                </c:pt>
                <c:pt idx="10">
                  <c:v>24752</c:v>
                </c:pt>
                <c:pt idx="11">
                  <c:v>20900</c:v>
                </c:pt>
                <c:pt idx="12">
                  <c:v>26184</c:v>
                </c:pt>
                <c:pt idx="13">
                  <c:v>23113</c:v>
                </c:pt>
                <c:pt idx="14">
                  <c:v>22468</c:v>
                </c:pt>
                <c:pt idx="15">
                  <c:v>20435</c:v>
                </c:pt>
                <c:pt idx="16">
                  <c:v>18803</c:v>
                </c:pt>
                <c:pt idx="17">
                  <c:v>17587</c:v>
                </c:pt>
                <c:pt idx="18">
                  <c:v>14568</c:v>
                </c:pt>
                <c:pt idx="19">
                  <c:v>18405</c:v>
                </c:pt>
                <c:pt idx="20">
                  <c:v>18665</c:v>
                </c:pt>
                <c:pt idx="21">
                  <c:v>15283</c:v>
                </c:pt>
                <c:pt idx="22">
                  <c:v>13479</c:v>
                </c:pt>
                <c:pt idx="23">
                  <c:v>22869</c:v>
                </c:pt>
                <c:pt idx="24">
                  <c:v>18300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CE7-44E1-9998-696C6A0B895C}"/>
            </c:ext>
          </c:extLst>
        </c:ser>
        <c:ser>
          <c:idx val="7"/>
          <c:order val="7"/>
          <c:tx>
            <c:strRef>
              <c:f>Sheet1!$A$10</c:f>
              <c:strCache>
                <c:ptCount val="1"/>
                <c:pt idx="0">
                  <c:v>Loans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cat>
            <c:strRef>
              <c:f>Sheet1!$B$2:$Z$2</c:f>
              <c:strCache>
                <c:ptCount val="25"/>
                <c:pt idx="0">
                  <c:v>AUG-2018</c:v>
                </c:pt>
                <c:pt idx="1">
                  <c:v>SEP-2018</c:v>
                </c:pt>
                <c:pt idx="2">
                  <c:v>OCT-2018</c:v>
                </c:pt>
                <c:pt idx="3">
                  <c:v>NOV-2018</c:v>
                </c:pt>
                <c:pt idx="4">
                  <c:v>DEC-2018</c:v>
                </c:pt>
                <c:pt idx="5">
                  <c:v>JAN-2019</c:v>
                </c:pt>
                <c:pt idx="6">
                  <c:v>FEB-2019</c:v>
                </c:pt>
                <c:pt idx="7">
                  <c:v>MAR-2019</c:v>
                </c:pt>
                <c:pt idx="8">
                  <c:v>APR-2019</c:v>
                </c:pt>
                <c:pt idx="9">
                  <c:v>MAY-2019</c:v>
                </c:pt>
                <c:pt idx="10">
                  <c:v>JUN-2019</c:v>
                </c:pt>
                <c:pt idx="11">
                  <c:v>JUL-2019</c:v>
                </c:pt>
                <c:pt idx="12">
                  <c:v>AUG-2019</c:v>
                </c:pt>
                <c:pt idx="13">
                  <c:v>SEP-2019</c:v>
                </c:pt>
                <c:pt idx="14">
                  <c:v>OCT-2019</c:v>
                </c:pt>
                <c:pt idx="15">
                  <c:v>NOV-2019</c:v>
                </c:pt>
                <c:pt idx="16">
                  <c:v>DEC-2019</c:v>
                </c:pt>
                <c:pt idx="17">
                  <c:v>JAN-2020</c:v>
                </c:pt>
                <c:pt idx="18">
                  <c:v>FEB-2020</c:v>
                </c:pt>
                <c:pt idx="19">
                  <c:v>MAR-2020</c:v>
                </c:pt>
                <c:pt idx="20">
                  <c:v>APR-2020</c:v>
                </c:pt>
                <c:pt idx="21">
                  <c:v>MAY-2020</c:v>
                </c:pt>
                <c:pt idx="22">
                  <c:v>JUN-2020</c:v>
                </c:pt>
                <c:pt idx="23">
                  <c:v>JUL-2020</c:v>
                </c:pt>
                <c:pt idx="24">
                  <c:v>AUG-2020</c:v>
                </c:pt>
              </c:strCache>
            </c:strRef>
          </c:cat>
          <c:val>
            <c:numRef>
              <c:f>Sheet1!$B$10:$Z$10</c:f>
              <c:numCache>
                <c:formatCode>#,##0</c:formatCode>
                <c:ptCount val="25"/>
                <c:pt idx="0">
                  <c:v>7079</c:v>
                </c:pt>
                <c:pt idx="1">
                  <c:v>6866</c:v>
                </c:pt>
                <c:pt idx="2">
                  <c:v>8466</c:v>
                </c:pt>
                <c:pt idx="3">
                  <c:v>10846</c:v>
                </c:pt>
                <c:pt idx="4">
                  <c:v>9464</c:v>
                </c:pt>
                <c:pt idx="5">
                  <c:v>14456</c:v>
                </c:pt>
                <c:pt idx="6">
                  <c:v>18702</c:v>
                </c:pt>
                <c:pt idx="7">
                  <c:v>15796</c:v>
                </c:pt>
                <c:pt idx="8">
                  <c:v>12370</c:v>
                </c:pt>
                <c:pt idx="9">
                  <c:v>17051</c:v>
                </c:pt>
                <c:pt idx="10">
                  <c:v>8375</c:v>
                </c:pt>
                <c:pt idx="11">
                  <c:v>13649</c:v>
                </c:pt>
                <c:pt idx="12">
                  <c:v>10048</c:v>
                </c:pt>
                <c:pt idx="13">
                  <c:v>6424</c:v>
                </c:pt>
                <c:pt idx="14">
                  <c:v>6988</c:v>
                </c:pt>
                <c:pt idx="15">
                  <c:v>7228</c:v>
                </c:pt>
                <c:pt idx="16">
                  <c:v>4925</c:v>
                </c:pt>
                <c:pt idx="17">
                  <c:v>6895</c:v>
                </c:pt>
                <c:pt idx="18">
                  <c:v>5087</c:v>
                </c:pt>
                <c:pt idx="19">
                  <c:v>7915</c:v>
                </c:pt>
                <c:pt idx="20">
                  <c:v>12101</c:v>
                </c:pt>
                <c:pt idx="21">
                  <c:v>17592</c:v>
                </c:pt>
                <c:pt idx="22">
                  <c:v>17274</c:v>
                </c:pt>
                <c:pt idx="23">
                  <c:v>14299</c:v>
                </c:pt>
                <c:pt idx="24">
                  <c:v>19532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CE7-44E1-9998-696C6A0B89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2247560"/>
        <c:axId val="442250184"/>
      </c:areaChart>
      <c:catAx>
        <c:axId val="442247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2250184"/>
        <c:crosses val="autoZero"/>
        <c:auto val="1"/>
        <c:lblAlgn val="ctr"/>
        <c:lblOffset val="100"/>
        <c:noMultiLvlLbl val="0"/>
      </c:catAx>
      <c:valAx>
        <c:axId val="442250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sz="1200"/>
                  <a:t>Total minutes 000's</a:t>
                </a:r>
              </a:p>
            </c:rich>
          </c:tx>
          <c:layout>
            <c:manualLayout>
              <c:xMode val="edge"/>
              <c:yMode val="edge"/>
              <c:x val="8.9198182200385962E-3"/>
              <c:y val="0.2649527982919613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224756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9238043969956151"/>
          <c:y val="6.228726459697588E-2"/>
          <c:w val="0.19685239899209109"/>
          <c:h val="0.798159564356539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Sheet3!$I$26</c:f>
              <c:strCache>
                <c:ptCount val="1"/>
                <c:pt idx="0">
                  <c:v>PC/Laptop/Tablet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Sheet3!$H$27:$H$31</c:f>
              <c:strCache>
                <c:ptCount val="5"/>
                <c:pt idx="0">
                  <c:v>Finance (total)</c:v>
                </c:pt>
                <c:pt idx="1">
                  <c:v>Banking</c:v>
                </c:pt>
                <c:pt idx="2">
                  <c:v>Financial Tools</c:v>
                </c:pt>
                <c:pt idx="3">
                  <c:v>Financial News &amp; Information</c:v>
                </c:pt>
                <c:pt idx="4">
                  <c:v>Online Trading &amp; Investments</c:v>
                </c:pt>
              </c:strCache>
            </c:strRef>
          </c:cat>
          <c:val>
            <c:numRef>
              <c:f>Sheet3!$I$27:$I$31</c:f>
              <c:numCache>
                <c:formatCode>0%</c:formatCode>
                <c:ptCount val="5"/>
                <c:pt idx="0">
                  <c:v>0.52044898861431665</c:v>
                </c:pt>
                <c:pt idx="1">
                  <c:v>0.49337214787004435</c:v>
                </c:pt>
                <c:pt idx="2">
                  <c:v>0.67858125641716061</c:v>
                </c:pt>
                <c:pt idx="3">
                  <c:v>0.79838986299711467</c:v>
                </c:pt>
                <c:pt idx="4">
                  <c:v>0.8193853558302937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62-4F5B-B635-E41DA57B606C}"/>
            </c:ext>
          </c:extLst>
        </c:ser>
        <c:ser>
          <c:idx val="1"/>
          <c:order val="1"/>
          <c:tx>
            <c:strRef>
              <c:f>Sheet3!$J$26</c:f>
              <c:strCache>
                <c:ptCount val="1"/>
                <c:pt idx="0">
                  <c:v>Smartphone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Sheet3!$H$27:$H$31</c:f>
              <c:strCache>
                <c:ptCount val="5"/>
                <c:pt idx="0">
                  <c:v>Finance (total)</c:v>
                </c:pt>
                <c:pt idx="1">
                  <c:v>Banking</c:v>
                </c:pt>
                <c:pt idx="2">
                  <c:v>Financial Tools</c:v>
                </c:pt>
                <c:pt idx="3">
                  <c:v>Financial News &amp; Information</c:v>
                </c:pt>
                <c:pt idx="4">
                  <c:v>Online Trading &amp; Investments</c:v>
                </c:pt>
              </c:strCache>
            </c:strRef>
          </c:cat>
          <c:val>
            <c:numRef>
              <c:f>Sheet3!$J$27:$J$31</c:f>
              <c:numCache>
                <c:formatCode>0%</c:formatCode>
                <c:ptCount val="5"/>
                <c:pt idx="0">
                  <c:v>0.47955101138568335</c:v>
                </c:pt>
                <c:pt idx="1">
                  <c:v>0.50662785212995565</c:v>
                </c:pt>
                <c:pt idx="2">
                  <c:v>0.32141874358283945</c:v>
                </c:pt>
                <c:pt idx="3">
                  <c:v>0.20161013700288533</c:v>
                </c:pt>
                <c:pt idx="4">
                  <c:v>0.18061464416970632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62-4F5B-B635-E41DA57B60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637960392"/>
        <c:axId val="637965640"/>
      </c:barChart>
      <c:catAx>
        <c:axId val="637960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7965640"/>
        <c:crosses val="autoZero"/>
        <c:auto val="1"/>
        <c:lblAlgn val="ctr"/>
        <c:lblOffset val="100"/>
        <c:noMultiLvlLbl val="0"/>
      </c:catAx>
      <c:valAx>
        <c:axId val="637965640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637960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877936908260255"/>
          <c:y val="0.18134186351706036"/>
          <c:w val="0.24455397934372636"/>
          <c:h val="0.526621463983668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Sheet4!$B$15</c:f>
              <c:strCache>
                <c:ptCount val="1"/>
                <c:pt idx="0">
                  <c:v>18 - 24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Sheet4!$C$14:$G$14</c:f>
              <c:strCache>
                <c:ptCount val="5"/>
                <c:pt idx="0">
                  <c:v>Finance (total)</c:v>
                </c:pt>
                <c:pt idx="1">
                  <c:v>Banking</c:v>
                </c:pt>
                <c:pt idx="2">
                  <c:v>Financial tools</c:v>
                </c:pt>
                <c:pt idx="3">
                  <c:v>Finance news and information</c:v>
                </c:pt>
                <c:pt idx="4">
                  <c:v>Online trading &amp; Investments</c:v>
                </c:pt>
              </c:strCache>
            </c:strRef>
          </c:cat>
          <c:val>
            <c:numRef>
              <c:f>Sheet4!$C$15:$G$15</c:f>
              <c:numCache>
                <c:formatCode>0%</c:formatCode>
                <c:ptCount val="5"/>
                <c:pt idx="0">
                  <c:v>7.7294472962368341E-2</c:v>
                </c:pt>
                <c:pt idx="1">
                  <c:v>7.6511412001130888E-2</c:v>
                </c:pt>
                <c:pt idx="2">
                  <c:v>9.2144669862424131E-2</c:v>
                </c:pt>
                <c:pt idx="3">
                  <c:v>7.6035233370456617E-2</c:v>
                </c:pt>
                <c:pt idx="4">
                  <c:v>0.10868689064290146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8B-4552-8EBA-3B250374B507}"/>
            </c:ext>
          </c:extLst>
        </c:ser>
        <c:ser>
          <c:idx val="1"/>
          <c:order val="1"/>
          <c:tx>
            <c:strRef>
              <c:f>Sheet4!$B$16</c:f>
              <c:strCache>
                <c:ptCount val="1"/>
                <c:pt idx="0">
                  <c:v>25 - 34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Sheet4!$C$14:$G$14</c:f>
              <c:strCache>
                <c:ptCount val="5"/>
                <c:pt idx="0">
                  <c:v>Finance (total)</c:v>
                </c:pt>
                <c:pt idx="1">
                  <c:v>Banking</c:v>
                </c:pt>
                <c:pt idx="2">
                  <c:v>Financial tools</c:v>
                </c:pt>
                <c:pt idx="3">
                  <c:v>Finance news and information</c:v>
                </c:pt>
                <c:pt idx="4">
                  <c:v>Online trading &amp; Investments</c:v>
                </c:pt>
              </c:strCache>
            </c:strRef>
          </c:cat>
          <c:val>
            <c:numRef>
              <c:f>Sheet4!$C$16:$G$16</c:f>
              <c:numCache>
                <c:formatCode>0%</c:formatCode>
                <c:ptCount val="5"/>
                <c:pt idx="0">
                  <c:v>0.19097779681639176</c:v>
                </c:pt>
                <c:pt idx="1">
                  <c:v>0.17954703486639514</c:v>
                </c:pt>
                <c:pt idx="2">
                  <c:v>0.24776717472284471</c:v>
                </c:pt>
                <c:pt idx="3">
                  <c:v>0.21774492929702002</c:v>
                </c:pt>
                <c:pt idx="4">
                  <c:v>0.21011470517645034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8B-4552-8EBA-3B250374B507}"/>
            </c:ext>
          </c:extLst>
        </c:ser>
        <c:ser>
          <c:idx val="2"/>
          <c:order val="2"/>
          <c:tx>
            <c:strRef>
              <c:f>Sheet4!$B$17</c:f>
              <c:strCache>
                <c:ptCount val="1"/>
                <c:pt idx="0">
                  <c:v>35 - 44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Sheet4!$C$14:$G$14</c:f>
              <c:strCache>
                <c:ptCount val="5"/>
                <c:pt idx="0">
                  <c:v>Finance (total)</c:v>
                </c:pt>
                <c:pt idx="1">
                  <c:v>Banking</c:v>
                </c:pt>
                <c:pt idx="2">
                  <c:v>Financial tools</c:v>
                </c:pt>
                <c:pt idx="3">
                  <c:v>Finance news and information</c:v>
                </c:pt>
                <c:pt idx="4">
                  <c:v>Online trading &amp; Investments</c:v>
                </c:pt>
              </c:strCache>
            </c:strRef>
          </c:cat>
          <c:val>
            <c:numRef>
              <c:f>Sheet4!$C$17:$G$17</c:f>
              <c:numCache>
                <c:formatCode>0%</c:formatCode>
                <c:ptCount val="5"/>
                <c:pt idx="0">
                  <c:v>0.24705091469341031</c:v>
                </c:pt>
                <c:pt idx="1">
                  <c:v>0.22968896852625867</c:v>
                </c:pt>
                <c:pt idx="2">
                  <c:v>0.18802036182306586</c:v>
                </c:pt>
                <c:pt idx="3">
                  <c:v>0.16757449967938984</c:v>
                </c:pt>
                <c:pt idx="4">
                  <c:v>0.23353122580119279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8B-4552-8EBA-3B250374B507}"/>
            </c:ext>
          </c:extLst>
        </c:ser>
        <c:ser>
          <c:idx val="3"/>
          <c:order val="3"/>
          <c:tx>
            <c:strRef>
              <c:f>Sheet4!$B$18</c:f>
              <c:strCache>
                <c:ptCount val="1"/>
                <c:pt idx="0">
                  <c:v>45 - 54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Sheet4!$C$14:$G$14</c:f>
              <c:strCache>
                <c:ptCount val="5"/>
                <c:pt idx="0">
                  <c:v>Finance (total)</c:v>
                </c:pt>
                <c:pt idx="1">
                  <c:v>Banking</c:v>
                </c:pt>
                <c:pt idx="2">
                  <c:v>Financial tools</c:v>
                </c:pt>
                <c:pt idx="3">
                  <c:v>Finance news and information</c:v>
                </c:pt>
                <c:pt idx="4">
                  <c:v>Online trading &amp; Investments</c:v>
                </c:pt>
              </c:strCache>
            </c:strRef>
          </c:cat>
          <c:val>
            <c:numRef>
              <c:f>Sheet4!$C$18:$G$18</c:f>
              <c:numCache>
                <c:formatCode>0%</c:formatCode>
                <c:ptCount val="5"/>
                <c:pt idx="0">
                  <c:v>0.19822766902569494</c:v>
                </c:pt>
                <c:pt idx="1">
                  <c:v>0.21045055818324915</c:v>
                </c:pt>
                <c:pt idx="2">
                  <c:v>0.20467490835695523</c:v>
                </c:pt>
                <c:pt idx="3">
                  <c:v>0.16288346663966791</c:v>
                </c:pt>
                <c:pt idx="4">
                  <c:v>0.14844199305338568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8B-4552-8EBA-3B250374B507}"/>
            </c:ext>
          </c:extLst>
        </c:ser>
        <c:ser>
          <c:idx val="4"/>
          <c:order val="4"/>
          <c:tx>
            <c:strRef>
              <c:f>Sheet4!$B$19</c:f>
              <c:strCache>
                <c:ptCount val="1"/>
                <c:pt idx="0">
                  <c:v>55-64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Sheet4!$C$14:$G$14</c:f>
              <c:strCache>
                <c:ptCount val="5"/>
                <c:pt idx="0">
                  <c:v>Finance (total)</c:v>
                </c:pt>
                <c:pt idx="1">
                  <c:v>Banking</c:v>
                </c:pt>
                <c:pt idx="2">
                  <c:v>Financial tools</c:v>
                </c:pt>
                <c:pt idx="3">
                  <c:v>Finance news and information</c:v>
                </c:pt>
                <c:pt idx="4">
                  <c:v>Online trading &amp; Investments</c:v>
                </c:pt>
              </c:strCache>
            </c:strRef>
          </c:cat>
          <c:val>
            <c:numRef>
              <c:f>Sheet4!$C$19:$G$19</c:f>
              <c:numCache>
                <c:formatCode>0%</c:formatCode>
                <c:ptCount val="5"/>
                <c:pt idx="0">
                  <c:v>0.14814046537412076</c:v>
                </c:pt>
                <c:pt idx="1">
                  <c:v>0.15671921204850578</c:v>
                </c:pt>
                <c:pt idx="2">
                  <c:v>0.17237500185512236</c:v>
                </c:pt>
                <c:pt idx="3">
                  <c:v>0.14072424150383045</c:v>
                </c:pt>
                <c:pt idx="4">
                  <c:v>0.12788744130020333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28B-4552-8EBA-3B250374B507}"/>
            </c:ext>
          </c:extLst>
        </c:ser>
        <c:ser>
          <c:idx val="5"/>
          <c:order val="5"/>
          <c:tx>
            <c:strRef>
              <c:f>Sheet4!$B$20</c:f>
              <c:strCache>
                <c:ptCount val="1"/>
                <c:pt idx="0">
                  <c:v>65+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Sheet4!$C$14:$G$14</c:f>
              <c:strCache>
                <c:ptCount val="5"/>
                <c:pt idx="0">
                  <c:v>Finance (total)</c:v>
                </c:pt>
                <c:pt idx="1">
                  <c:v>Banking</c:v>
                </c:pt>
                <c:pt idx="2">
                  <c:v>Financial tools</c:v>
                </c:pt>
                <c:pt idx="3">
                  <c:v>Finance news and information</c:v>
                </c:pt>
                <c:pt idx="4">
                  <c:v>Online trading &amp; Investments</c:v>
                </c:pt>
              </c:strCache>
            </c:strRef>
          </c:cat>
          <c:val>
            <c:numRef>
              <c:f>Sheet4!$C$20:$G$20</c:f>
              <c:numCache>
                <c:formatCode>0%</c:formatCode>
                <c:ptCount val="5"/>
                <c:pt idx="0">
                  <c:v>0.13830868112801389</c:v>
                </c:pt>
                <c:pt idx="1">
                  <c:v>0.14708281437446036</c:v>
                </c:pt>
                <c:pt idx="2">
                  <c:v>9.501788337958772E-2</c:v>
                </c:pt>
                <c:pt idx="3">
                  <c:v>0.23503762950963519</c:v>
                </c:pt>
                <c:pt idx="4">
                  <c:v>0.17133774402586641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28B-4552-8EBA-3B250374B5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647947560"/>
        <c:axId val="647951824"/>
      </c:barChart>
      <c:catAx>
        <c:axId val="647947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7951824"/>
        <c:crosses val="autoZero"/>
        <c:auto val="1"/>
        <c:lblAlgn val="ctr"/>
        <c:lblOffset val="100"/>
        <c:noMultiLvlLbl val="0"/>
      </c:catAx>
      <c:valAx>
        <c:axId val="647951824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647947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6462284423326863"/>
          <c:y val="2.8762431904463346E-2"/>
          <c:w val="0.11375459317585301"/>
          <c:h val="0.809030993223899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'ad spend'!$C$17</c:f>
              <c:strCache>
                <c:ptCount val="1"/>
                <c:pt idx="0">
                  <c:v>Display expenditure $m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2"/>
              </a:solidFill>
            </a:ln>
            <a:effectLst/>
          </c:spPr>
          <c:invertIfNegative val="0"/>
          <c:cat>
            <c:strRef>
              <c:f>'ad spend'!$D$15:$T$15</c:f>
              <c:strCache>
                <c:ptCount val="17"/>
                <c:pt idx="0">
                  <c:v>Jun-2016 qtr</c:v>
                </c:pt>
                <c:pt idx="1">
                  <c:v>Sep-2016 qtr</c:v>
                </c:pt>
                <c:pt idx="2">
                  <c:v>Dec-2016 qtr</c:v>
                </c:pt>
                <c:pt idx="3">
                  <c:v>Mar-2017 qtr</c:v>
                </c:pt>
                <c:pt idx="4">
                  <c:v>Jun-2017 qtr</c:v>
                </c:pt>
                <c:pt idx="5">
                  <c:v>Sep-2017 qtr</c:v>
                </c:pt>
                <c:pt idx="6">
                  <c:v>Dec-2017 qtr</c:v>
                </c:pt>
                <c:pt idx="7">
                  <c:v>Mar-2018 qtr</c:v>
                </c:pt>
                <c:pt idx="8">
                  <c:v>Jun-2018 qtr</c:v>
                </c:pt>
                <c:pt idx="9">
                  <c:v>Sep-2018 qtr</c:v>
                </c:pt>
                <c:pt idx="10">
                  <c:v>Dec-2018 qtr</c:v>
                </c:pt>
                <c:pt idx="11">
                  <c:v>Mar-2019 qtr</c:v>
                </c:pt>
                <c:pt idx="12">
                  <c:v>Jun-2019 qtr</c:v>
                </c:pt>
                <c:pt idx="13">
                  <c:v>Sep-2019 qtr</c:v>
                </c:pt>
                <c:pt idx="14">
                  <c:v>Dec-2019 qtr</c:v>
                </c:pt>
                <c:pt idx="15">
                  <c:v>Mar-2020 qtr</c:v>
                </c:pt>
                <c:pt idx="16">
                  <c:v>Jun-2020 qtr</c:v>
                </c:pt>
              </c:strCache>
            </c:strRef>
          </c:cat>
          <c:val>
            <c:numRef>
              <c:f>'ad spend'!$D$17:$T$17</c:f>
              <c:numCache>
                <c:formatCode>0.0</c:formatCode>
                <c:ptCount val="17"/>
                <c:pt idx="0">
                  <c:v>69.108000000000004</c:v>
                </c:pt>
                <c:pt idx="1">
                  <c:v>70.6965</c:v>
                </c:pt>
                <c:pt idx="2">
                  <c:v>59.842799999999997</c:v>
                </c:pt>
                <c:pt idx="3">
                  <c:v>57.402000000000001</c:v>
                </c:pt>
                <c:pt idx="4">
                  <c:v>44.930200000000006</c:v>
                </c:pt>
                <c:pt idx="5">
                  <c:v>91.261574718590964</c:v>
                </c:pt>
                <c:pt idx="6">
                  <c:v>77.94170541776711</c:v>
                </c:pt>
                <c:pt idx="7">
                  <c:v>58.399621236590718</c:v>
                </c:pt>
                <c:pt idx="8">
                  <c:v>69.413504263867367</c:v>
                </c:pt>
                <c:pt idx="9">
                  <c:v>72.909530990982518</c:v>
                </c:pt>
                <c:pt idx="10">
                  <c:v>76.285692570525555</c:v>
                </c:pt>
                <c:pt idx="11">
                  <c:v>83.6069100125695</c:v>
                </c:pt>
                <c:pt idx="12">
                  <c:v>82.93928898296889</c:v>
                </c:pt>
                <c:pt idx="13">
                  <c:v>76.238219999999998</c:v>
                </c:pt>
                <c:pt idx="14">
                  <c:v>101.5848</c:v>
                </c:pt>
                <c:pt idx="15">
                  <c:v>92.863400000000013</c:v>
                </c:pt>
                <c:pt idx="16">
                  <c:v>107.63200000000001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1B-4FE3-BB45-B8F5F6C778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axId val="637968264"/>
        <c:axId val="637968920"/>
      </c:barChart>
      <c:lineChart>
        <c:grouping val="standard"/>
        <c:varyColors val="0"/>
        <c:ser>
          <c:idx val="0"/>
          <c:order val="0"/>
          <c:tx>
            <c:strRef>
              <c:f>'ad spend'!$C$16</c:f>
              <c:strCache>
                <c:ptCount val="1"/>
                <c:pt idx="0">
                  <c:v>Share of display expenditure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'ad spend'!$D$15:$T$15</c:f>
              <c:strCache>
                <c:ptCount val="17"/>
                <c:pt idx="0">
                  <c:v>Jun-2016 qtr</c:v>
                </c:pt>
                <c:pt idx="1">
                  <c:v>Sep-2016 qtr</c:v>
                </c:pt>
                <c:pt idx="2">
                  <c:v>Dec-2016 qtr</c:v>
                </c:pt>
                <c:pt idx="3">
                  <c:v>Mar-2017 qtr</c:v>
                </c:pt>
                <c:pt idx="4">
                  <c:v>Jun-2017 qtr</c:v>
                </c:pt>
                <c:pt idx="5">
                  <c:v>Sep-2017 qtr</c:v>
                </c:pt>
                <c:pt idx="6">
                  <c:v>Dec-2017 qtr</c:v>
                </c:pt>
                <c:pt idx="7">
                  <c:v>Mar-2018 qtr</c:v>
                </c:pt>
                <c:pt idx="8">
                  <c:v>Jun-2018 qtr</c:v>
                </c:pt>
                <c:pt idx="9">
                  <c:v>Sep-2018 qtr</c:v>
                </c:pt>
                <c:pt idx="10">
                  <c:v>Dec-2018 qtr</c:v>
                </c:pt>
                <c:pt idx="11">
                  <c:v>Mar-2019 qtr</c:v>
                </c:pt>
                <c:pt idx="12">
                  <c:v>Jun-2019 qtr</c:v>
                </c:pt>
                <c:pt idx="13">
                  <c:v>Sep-2019 qtr</c:v>
                </c:pt>
                <c:pt idx="14">
                  <c:v>Dec-2019 qtr</c:v>
                </c:pt>
                <c:pt idx="15">
                  <c:v>Mar-2020 qtr</c:v>
                </c:pt>
                <c:pt idx="16">
                  <c:v>Jun-2020 qtr</c:v>
                </c:pt>
              </c:strCache>
            </c:strRef>
          </c:cat>
          <c:val>
            <c:numRef>
              <c:f>'ad spend'!$D$16:$T$16</c:f>
              <c:numCache>
                <c:formatCode>0.0%</c:formatCode>
                <c:ptCount val="17"/>
                <c:pt idx="0">
                  <c:v>0.10400000000000001</c:v>
                </c:pt>
                <c:pt idx="1">
                  <c:v>0.105</c:v>
                </c:pt>
                <c:pt idx="2">
                  <c:v>8.1000000000000003E-2</c:v>
                </c:pt>
                <c:pt idx="3">
                  <c:v>9.0000000000000011E-2</c:v>
                </c:pt>
                <c:pt idx="4">
                  <c:v>6.7000000000000004E-2</c:v>
                </c:pt>
                <c:pt idx="5">
                  <c:v>0.13102882228081975</c:v>
                </c:pt>
                <c:pt idx="6">
                  <c:v>9.2413689136550986E-2</c:v>
                </c:pt>
                <c:pt idx="7">
                  <c:v>7.6124864447447094E-2</c:v>
                </c:pt>
                <c:pt idx="8">
                  <c:v>8.3863119806532993E-2</c:v>
                </c:pt>
                <c:pt idx="9">
                  <c:v>8.8611486376984114E-2</c:v>
                </c:pt>
                <c:pt idx="10">
                  <c:v>8.6511332014658146E-2</c:v>
                </c:pt>
                <c:pt idx="11">
                  <c:v>0.10463943681172652</c:v>
                </c:pt>
                <c:pt idx="12">
                  <c:v>9.6039009938592962E-2</c:v>
                </c:pt>
                <c:pt idx="13">
                  <c:v>8.8300000000000003E-2</c:v>
                </c:pt>
                <c:pt idx="14">
                  <c:v>0.108</c:v>
                </c:pt>
                <c:pt idx="15">
                  <c:v>0.113</c:v>
                </c:pt>
                <c:pt idx="16">
                  <c:v>0.14000000000000001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F1B-4FE3-BB45-B8F5F6C778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29361264"/>
        <c:axId val="729364872"/>
      </c:lineChart>
      <c:catAx>
        <c:axId val="637968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7968920"/>
        <c:crosses val="autoZero"/>
        <c:auto val="1"/>
        <c:lblAlgn val="ctr"/>
        <c:lblOffset val="100"/>
        <c:noMultiLvlLbl val="0"/>
      </c:catAx>
      <c:valAx>
        <c:axId val="63796892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/>
                  <a:t>$</a:t>
                </a:r>
                <a:r>
                  <a:rPr lang="en-AU" baseline="0"/>
                  <a:t> m</a:t>
                </a:r>
                <a:r>
                  <a:rPr lang="en-AU"/>
                  <a:t>illions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7968264"/>
        <c:crosses val="autoZero"/>
        <c:crossBetween val="between"/>
      </c:valAx>
      <c:valAx>
        <c:axId val="729364872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/>
                  <a:t>% share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9361264"/>
        <c:crosses val="max"/>
        <c:crossBetween val="between"/>
      </c:valAx>
      <c:catAx>
        <c:axId val="7293612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293648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F53B29-01F6-4BF9-BE15-D2959C160049}" type="datetimeFigureOut">
              <a:rPr lang="en-AU" smtClean="0"/>
              <a:t>6/10/2020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CEFA8-6C5D-4F50-B566-EC3B6DE1553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550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BCEFA8-6C5D-4F50-B566-EC3B6DE15534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396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BCEFA8-6C5D-4F50-B566-EC3B6DE15534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8136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BCEFA8-6C5D-4F50-B566-EC3B6DE15534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79569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BCEFA8-6C5D-4F50-B566-EC3B6DE15534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8893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BCEFA8-6C5D-4F50-B566-EC3B6DE15534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4456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BCEFA8-6C5D-4F50-B566-EC3B6DE15534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3884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CDD85-7417-4009-B215-BDA496C2D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04E3-1C24-49D0-B078-011BD49B2585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D6519-2CAD-44A9-92B3-253FC290CE7D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7144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782F0-699A-43F3-91F2-7862BB32C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5006" y="535247"/>
            <a:ext cx="9388548" cy="55990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19FD33-CE3F-48E7-986D-EAC1738154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706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782BE-C7DB-4E7C-AD9A-30C3658ACB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FDFFA0-58D3-48D5-82A9-641B187AF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1ECF26-2A45-48C0-B035-93CB2DF4D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04E3-1C24-49D0-B078-011BD49B2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8156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1744E9-BA45-48D2-8D4F-90C5B529BF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0897F1-171C-4025-ACCC-953BD76BC4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756FC-51FA-4B3D-802B-D72AB4D65D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64C3B-4666-4C4A-99D8-1528C590A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276456-5B77-4E34-B9C4-B6CA6F5A4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04E3-1C24-49D0-B078-011BD49B2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364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F108B-5FE3-409F-AF23-CE34380600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2D45FE-7015-4C6A-86BE-A8503FD90D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DA013-8D03-488D-8533-C927CAC2C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24C65-771E-4FA3-8FBB-9D4FD13E3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966C3-894E-45E8-A359-593C6698A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8D2-3816-4ADD-A632-D23B9B130B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9511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4AAB6-40AC-4E9F-9EB0-D14AF0829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6DC04-6537-4B9C-8094-72BBF18B7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30002-0146-40EE-8629-C698C1B45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B69C6B-0A29-48D0-B137-80A4A7827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C741D-1A7A-4C33-99EB-0A02A3F0D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8D2-3816-4ADD-A632-D23B9B130B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15370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5F9C5-041A-4482-8497-1CF5D10A3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F9E928-3C52-4784-BDB2-003C92089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E7F2F-4C7A-47A8-AF1C-14152B05B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77BF1-C70A-458A-B8B7-C48F3C4CB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26DBB-26A9-48D0-AEFE-C34BDCB92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8D2-3816-4ADD-A632-D23B9B130B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7830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BE2DE-2662-40D9-B269-496393033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08BB5-17A8-4B3A-AC60-ACB75DC87E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8CE183-CBA0-4681-8605-388830937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A15AFC-AB55-4A3B-BAD3-8CC6A06E8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3A6F11-FB27-4C32-BA8F-04B596E2C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3FB94C-9115-4224-8A16-10E445AEB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8D2-3816-4ADD-A632-D23B9B130B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18440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C14E6-CB7F-4100-AE5A-CF4307970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DD0A45-B121-44F7-A10C-F1F17C955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69D121-4B27-42DE-A4A8-0ACAA167D6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AA6F6C-DFE9-4678-82B9-D7156C674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E7ACAC-899B-4866-9573-74371B5407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0769EC-6B61-4122-85E1-8EFCB6E14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BC20CC-A849-45B1-A8EF-A64A1B90D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FA9C7C-5E6A-4B19-8913-D119961BC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8D2-3816-4ADD-A632-D23B9B130B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50192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66135-5E54-4FFE-874D-05C60567C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510678-CF67-4EAC-B3A3-6F3B001C5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68B833-87B8-4B71-AAE1-EE62998F0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FE3292-37B5-4A4D-9504-D2D4AA749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8D2-3816-4ADD-A632-D23B9B130B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1344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0AE18D-6E76-47EE-8C7C-F94059F1C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E65D06-4574-4690-872A-E519FD93E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40A85-F81A-4463-9356-EA919E2F1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8D2-3816-4ADD-A632-D23B9B130B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29358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D9AC7-7D28-47CD-A27E-3BB438F1C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8924E-3E76-4D50-A88D-69C4E2AFB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406033-DB63-4AD0-BC1D-3EA9CB796E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F34178-5DE4-42B0-AAA4-F04606370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D8B3B6-4AA2-4A8F-9984-1DB8FB9CC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C71B7D-712E-4EDC-BF26-AD2A0AB41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8D2-3816-4ADD-A632-D23B9B130B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6931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9472F-4B5D-499B-9508-25CDB308A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5006" y="535247"/>
            <a:ext cx="9388548" cy="55990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A6354-C14E-4338-963A-6EF6616D0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06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00DEF-A9B5-4617-A88B-A43F087BE9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6F0310-D891-40E5-9099-ECEFDC404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74646B-F143-44F9-B491-332F763FE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04E3-1C24-49D0-B078-011BD49B2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94836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5AD65-FCE0-4E6D-88AE-A449E6958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524F27-16DC-49EC-9B06-AA41CD4280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9AE8F3-E9B2-4258-81E0-D39B219F21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0D8B87-18D1-407B-BAC0-B00571607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CF48C8-03EC-4634-B709-F75398475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18F805-3B8E-42D2-B8FE-A80D1747A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8D2-3816-4ADD-A632-D23B9B130B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83448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14F76-5B17-424A-8872-B544F4788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968437-DF29-4A21-A3C0-F912DA429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F7E39A-C8C2-43AC-9A5D-B334B71D3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89909-A13C-4D0D-94BB-0F2FE27F6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5461F-5465-454B-B732-44BEECC5E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8D2-3816-4ADD-A632-D23B9B130B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16219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130669-6694-43B7-87C0-8F1BB0A01D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279688-38F7-41D8-92E7-A91C2C8CE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91AE61-518E-47E9-A764-5BB1206FE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F8086-FEEB-46C2-9A77-C45AE84A0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2F990-B67F-44FA-8570-342846ECB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8D2-3816-4ADD-A632-D23B9B130B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49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2FD2C-55FF-41BD-8DC0-394C8B26A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73796D-FE6F-421A-A252-F2D51BE94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5C457-689B-4209-A802-21A9BC7AB3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EA7413-55A6-4C40-94E6-3214D6160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1A57ED-CD07-4FF1-9C9E-8CFF5EAD8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04E3-1C24-49D0-B078-011BD49B2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1216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9E994-F74F-4842-B17B-9DF87D60EF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04A6DE-816F-47C6-A829-50C56282A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80BF1764-0E8A-49B9-B0FA-843EF56DAB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C9E87D-101D-4D36-AD8E-77A5C59C1C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6804E3-1C24-49D0-B078-011BD49B2585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9090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B7851-83C9-4275-9BE7-1B9B0CF8D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DBD78B-4B87-40B7-9B1F-71CF3F0BC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398948-F915-4D8C-8B19-231BA0A1C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71EE3E-5709-45A2-90FD-5DCB954640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9BAC2C-EB6F-4969-859C-68AA863AC8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A255DC-AB26-4343-9B84-B9535973D2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1B14D3-A8E1-44B2-B5A9-0CC40B8C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FA2685-3F14-4005-8DFB-79CB03A05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04E3-1C24-49D0-B078-011BD49B2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8642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A65EB-8F5D-4F98-BE26-59F8C68EC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5006" y="535247"/>
            <a:ext cx="9388548" cy="55990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B002BC-D65D-4D65-833B-5892B9B098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357114-F9E6-4AE7-ADCF-001416909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B8EBF6-0941-4C51-A282-EDCDD7DDD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04E3-1C24-49D0-B078-011BD49B2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965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41590D-D2EE-4B67-83CE-034DB34C38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D3B882-1917-4E9F-86F0-D874E74FE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F8FA42-EA94-4826-AB60-33B4D4CCA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04E3-1C24-49D0-B078-011BD49B2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8579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8985B-2ECA-4C68-B2BD-C1275DE68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A5826-84EB-425A-A66D-E9BE75FB4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1D0E64-B940-4792-A6A5-37A4C6A957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28219E-6110-467E-8DDC-11A0DA6CA3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EC7D6A-FF6C-4A65-966E-E0F8B19E8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8A204C-1830-425C-AAAB-CA1D99C7B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04E3-1C24-49D0-B078-011BD49B2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0958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FE36E-4CBF-433F-812B-A3B88CC86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94AF30-7F5B-49DE-A77B-B0A6D237DE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24B9E0-BE84-405E-8CE3-DD8323B5C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3ABF0C-DC69-43C6-8C2A-5A4F86040A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EF36DF-76D2-4AC0-840F-F21C86945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0887EE-937A-463D-8DFC-3802205FF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04E3-1C24-49D0-B078-011BD49B2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0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15960BF-2E4E-4A9C-BDA3-479AF4C9282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" y="0"/>
            <a:ext cx="12189532" cy="68580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FE3A00-E777-489D-AAFE-E8357D58A9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17956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356804E3-1C24-49D0-B078-011BD49B2585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38407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>
              <a:lumMod val="50000"/>
              <a:lumOff val="50000"/>
            </a:schemeClr>
          </a:solidFill>
          <a:latin typeface="Futura PT Heavy" panose="020B08020202040203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98A743-4D83-403E-992B-AEF6C455E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5587F8-B9D0-4A1D-932B-B8526B68A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F1039-D879-4043-AF4F-FD57A3A8CD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4E0710-DE92-47AB-A925-4B8F7D408A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3DEB1-647D-4417-8A45-FA9F2B3026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948D2-3816-4ADD-A632-D23B9B130B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802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C956C-B400-4C16-992B-66B7266F7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2349" y="308639"/>
            <a:ext cx="9388548" cy="1088841"/>
          </a:xfrm>
        </p:spPr>
        <p:txBody>
          <a:bodyPr/>
          <a:lstStyle/>
          <a:p>
            <a:r>
              <a:rPr lang="en-AU" dirty="0"/>
              <a:t>Most Australians use online financial content, tools and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A812D-1079-498D-862E-99EDCA6BE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40" y="2106025"/>
            <a:ext cx="3093569" cy="3843368"/>
          </a:xfrm>
          <a:ln>
            <a:noFill/>
            <a:prstDash val="dash"/>
          </a:ln>
        </p:spPr>
        <p:txBody>
          <a:bodyPr anchor="ctr"/>
          <a:lstStyle/>
          <a:p>
            <a:pPr marL="0" indent="0">
              <a:buNone/>
            </a:pPr>
            <a:endParaRPr lang="en-AU" sz="8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AU" sz="8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17.6m </a:t>
            </a:r>
            <a:br>
              <a:rPr lang="en-AU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A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Australians visited an </a:t>
            </a:r>
            <a:br>
              <a:rPr lang="en-AU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A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finance site or app </a:t>
            </a:r>
            <a:br>
              <a:rPr lang="en-AU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A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 August 2020.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BE6085-84E5-442E-A23A-2615B93A7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04E3-1C24-49D0-B078-011BD49B2585}" type="slidenum">
              <a:rPr lang="en-AU" smtClean="0"/>
              <a:t>1</a:t>
            </a:fld>
            <a:endParaRPr lang="en-A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33A165-E63D-417B-B8EE-C9C6B6213991}"/>
              </a:ext>
            </a:extLst>
          </p:cNvPr>
          <p:cNvSpPr txBox="1"/>
          <p:nvPr/>
        </p:nvSpPr>
        <p:spPr>
          <a:xfrm>
            <a:off x="28338" y="6180358"/>
            <a:ext cx="98493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Source: Nielsen Digital Panel, Monthly Total, Text, August 2020, Digital (C/M), Market Line &amp; Category/Sub-category market lines PC age 2+, Smartphone &amp; Tablet age 18+ </a:t>
            </a:r>
            <a:endParaRPr lang="en-AU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588771D-B3AF-4A02-B1A2-06ED952334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090789"/>
              </p:ext>
            </p:extLst>
          </p:nvPr>
        </p:nvGraphicFramePr>
        <p:xfrm>
          <a:off x="4975189" y="2740879"/>
          <a:ext cx="6441900" cy="25198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47300">
                  <a:extLst>
                    <a:ext uri="{9D8B030D-6E8A-4147-A177-3AD203B41FA5}">
                      <a16:colId xmlns:a16="http://schemas.microsoft.com/office/drawing/2014/main" val="1857486075"/>
                    </a:ext>
                  </a:extLst>
                </a:gridCol>
                <a:gridCol w="2147300">
                  <a:extLst>
                    <a:ext uri="{9D8B030D-6E8A-4147-A177-3AD203B41FA5}">
                      <a16:colId xmlns:a16="http://schemas.microsoft.com/office/drawing/2014/main" val="3436225826"/>
                    </a:ext>
                  </a:extLst>
                </a:gridCol>
                <a:gridCol w="2147300">
                  <a:extLst>
                    <a:ext uri="{9D8B030D-6E8A-4147-A177-3AD203B41FA5}">
                      <a16:colId xmlns:a16="http://schemas.microsoft.com/office/drawing/2014/main" val="226538914"/>
                    </a:ext>
                  </a:extLst>
                </a:gridCol>
              </a:tblGrid>
              <a:tr h="1080951">
                <a:tc>
                  <a:txBody>
                    <a:bodyPr/>
                    <a:lstStyle/>
                    <a:p>
                      <a:pPr algn="ctr"/>
                      <a:r>
                        <a:rPr lang="en-AU" sz="2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Banking </a:t>
                      </a:r>
                      <a:br>
                        <a:rPr lang="en-AU" sz="2200" b="1" dirty="0"/>
                      </a:br>
                      <a:r>
                        <a:rPr lang="en-AU" sz="22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15.8m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Financial tools</a:t>
                      </a:r>
                      <a:br>
                        <a:rPr lang="en-AU" sz="2200" b="1" dirty="0"/>
                      </a:br>
                      <a:r>
                        <a:rPr lang="en-AU" sz="22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14.6m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Financial news </a:t>
                      </a:r>
                      <a:r>
                        <a:rPr lang="en-AU" sz="22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8.4m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625033"/>
                  </a:ext>
                </a:extLst>
              </a:tr>
              <a:tr h="14389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200" b="1" dirty="0"/>
                        <a:t>Insurance</a:t>
                      </a:r>
                      <a:br>
                        <a:rPr lang="en-AU" sz="2200" b="1" dirty="0"/>
                      </a:br>
                      <a:r>
                        <a:rPr lang="en-AU" sz="22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5.1m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Online trading </a:t>
                      </a:r>
                      <a:r>
                        <a:rPr lang="en-AU" sz="22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4.8m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Credit cards &amp; loans</a:t>
                      </a:r>
                    </a:p>
                    <a:p>
                      <a:pPr algn="ctr"/>
                      <a:r>
                        <a:rPr lang="en-AU" sz="22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4.6m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184980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EAD2EA7-8EE7-4B76-BDD8-EFE965736C2B}"/>
              </a:ext>
            </a:extLst>
          </p:cNvPr>
          <p:cNvSpPr txBox="1"/>
          <p:nvPr/>
        </p:nvSpPr>
        <p:spPr>
          <a:xfrm>
            <a:off x="5303754" y="2211945"/>
            <a:ext cx="6113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Monthly Australian online finance audiences</a:t>
            </a:r>
          </a:p>
        </p:txBody>
      </p:sp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9924921B-D110-4B57-9223-21AC5DF099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2440" y="1949223"/>
            <a:ext cx="1718291" cy="1718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57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A7488-F42E-4C6F-A8A6-3385347D6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4688" y="249261"/>
            <a:ext cx="10128133" cy="997647"/>
          </a:xfrm>
        </p:spPr>
        <p:txBody>
          <a:bodyPr/>
          <a:lstStyle/>
          <a:p>
            <a:r>
              <a:rPr lang="en-AU" dirty="0"/>
              <a:t>Time spent on online trading, financial news and insurance has lifted 22% this calendar year to 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82BCD8-3F3D-4146-8370-45BF714A6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04E3-1C24-49D0-B078-011BD49B2585}" type="slidenum">
              <a:rPr lang="en-AU" smtClean="0"/>
              <a:t>2</a:t>
            </a:fld>
            <a:endParaRPr lang="en-AU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463EFC3-B1ED-4EE7-BE79-B24133B09E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9170412"/>
              </p:ext>
            </p:extLst>
          </p:nvPr>
        </p:nvGraphicFramePr>
        <p:xfrm>
          <a:off x="1765006" y="1805049"/>
          <a:ext cx="9504678" cy="4322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4F6F361-37E3-464A-938A-4FC24791CDDF}"/>
              </a:ext>
            </a:extLst>
          </p:cNvPr>
          <p:cNvSpPr txBox="1"/>
          <p:nvPr/>
        </p:nvSpPr>
        <p:spPr>
          <a:xfrm>
            <a:off x="1765005" y="1439842"/>
            <a:ext cx="938854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buClr>
                <a:schemeClr val="accent1"/>
              </a:buClr>
            </a:pPr>
            <a:r>
              <a:rPr lang="en-US" sz="2000" dirty="0"/>
              <a:t>Total time spent with online financial content, tools and services</a:t>
            </a:r>
            <a:endParaRPr lang="en-AU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E34FC4-FC61-42FB-B9F7-C262CE21D52E}"/>
              </a:ext>
            </a:extLst>
          </p:cNvPr>
          <p:cNvSpPr txBox="1"/>
          <p:nvPr/>
        </p:nvSpPr>
        <p:spPr>
          <a:xfrm>
            <a:off x="0" y="6185098"/>
            <a:ext cx="103733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Source: Nielsen Digital Panel text PC age 2+, Smartphone &amp; Tablet age 18+ total time spent (August 2018 – August 2020)</a:t>
            </a:r>
            <a:endParaRPr lang="en-AU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Speech Bubble: Rectangle 11">
            <a:extLst>
              <a:ext uri="{FF2B5EF4-FFF2-40B4-BE49-F238E27FC236}">
                <a16:creationId xmlns:a16="http://schemas.microsoft.com/office/drawing/2014/main" id="{6CE5308F-A5E3-4CE5-9277-F3CA06841699}"/>
              </a:ext>
            </a:extLst>
          </p:cNvPr>
          <p:cNvSpPr/>
          <p:nvPr/>
        </p:nvSpPr>
        <p:spPr>
          <a:xfrm>
            <a:off x="5260770" y="1805048"/>
            <a:ext cx="2383246" cy="724395"/>
          </a:xfrm>
          <a:prstGeom prst="wedgeRectCallout">
            <a:avLst>
              <a:gd name="adj1" fmla="val 54955"/>
              <a:gd name="adj2" fmla="val 6426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Total time spent on any online finance +13% </a:t>
            </a:r>
            <a:br>
              <a:rPr lang="en-A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A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YOY in March</a:t>
            </a:r>
          </a:p>
        </p:txBody>
      </p:sp>
    </p:spTree>
    <p:extLst>
      <p:ext uri="{BB962C8B-B14F-4D97-AF65-F5344CB8AC3E}">
        <p14:creationId xmlns:p14="http://schemas.microsoft.com/office/powerpoint/2010/main" val="1245223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C15A7-9CB0-4FCB-9FA2-4842E7622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5006" y="535247"/>
            <a:ext cx="10096150" cy="559908"/>
          </a:xfrm>
        </p:spPr>
        <p:txBody>
          <a:bodyPr/>
          <a:lstStyle/>
          <a:p>
            <a:r>
              <a:rPr lang="en-AU" dirty="0"/>
              <a:t>Increased time spent on financial sites and apps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A7508-87EA-426A-812D-9AEE4013D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04E3-1C24-49D0-B078-011BD49B2585}" type="slidenum">
              <a:rPr lang="en-AU" smtClean="0"/>
              <a:t>3</a:t>
            </a:fld>
            <a:endParaRPr lang="en-AU"/>
          </a:p>
        </p:txBody>
      </p:sp>
      <p:sp>
        <p:nvSpPr>
          <p:cNvPr id="5" name="Arrow: Up 4">
            <a:extLst>
              <a:ext uri="{FF2B5EF4-FFF2-40B4-BE49-F238E27FC236}">
                <a16:creationId xmlns:a16="http://schemas.microsoft.com/office/drawing/2014/main" id="{D57DE0F3-F833-405E-B221-2308347A122C}"/>
              </a:ext>
            </a:extLst>
          </p:cNvPr>
          <p:cNvSpPr/>
          <p:nvPr/>
        </p:nvSpPr>
        <p:spPr>
          <a:xfrm>
            <a:off x="1343010" y="2208740"/>
            <a:ext cx="873760" cy="559908"/>
          </a:xfrm>
          <a:prstGeom prst="up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Arrow: Up 6">
            <a:extLst>
              <a:ext uri="{FF2B5EF4-FFF2-40B4-BE49-F238E27FC236}">
                <a16:creationId xmlns:a16="http://schemas.microsoft.com/office/drawing/2014/main" id="{2ADCD7FE-E1D7-4815-9B3B-F36A8CE05AAB}"/>
              </a:ext>
            </a:extLst>
          </p:cNvPr>
          <p:cNvSpPr/>
          <p:nvPr/>
        </p:nvSpPr>
        <p:spPr>
          <a:xfrm>
            <a:off x="7043486" y="2213614"/>
            <a:ext cx="873760" cy="559908"/>
          </a:xfrm>
          <a:prstGeom prst="up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5C9D733B-AD0A-462D-A5AD-13B92944767C}"/>
              </a:ext>
            </a:extLst>
          </p:cNvPr>
          <p:cNvSpPr/>
          <p:nvPr/>
        </p:nvSpPr>
        <p:spPr>
          <a:xfrm>
            <a:off x="4150493" y="2210851"/>
            <a:ext cx="873760" cy="559908"/>
          </a:xfrm>
          <a:prstGeom prst="up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B9D9E0-65CF-4597-892B-4871CABBCFF7}"/>
              </a:ext>
            </a:extLst>
          </p:cNvPr>
          <p:cNvSpPr txBox="1"/>
          <p:nvPr/>
        </p:nvSpPr>
        <p:spPr>
          <a:xfrm>
            <a:off x="0" y="6080892"/>
            <a:ext cx="10373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Source: Nielsen Digital Panel text PC age 2+, Smartphone &amp; Tablet age 18+ total time spent (YOY Jan-Aug 2019 v Jan-Aug 2020)</a:t>
            </a:r>
          </a:p>
          <a:p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 Average monthly unique audience YOY Jan-Aug 2019 v Jan-Aug 2020</a:t>
            </a:r>
            <a:endParaRPr lang="en-AU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72E7D16-14BB-4310-ABE3-D4551FCC5662}"/>
              </a:ext>
            </a:extLst>
          </p:cNvPr>
          <p:cNvSpPr txBox="1"/>
          <p:nvPr/>
        </p:nvSpPr>
        <p:spPr>
          <a:xfrm>
            <a:off x="836934" y="1366181"/>
            <a:ext cx="10772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/>
              <a:t>Year on year changes in total online time spent (Jan-Aug 2019 v Jan-Aug 2020)</a:t>
            </a:r>
          </a:p>
        </p:txBody>
      </p:sp>
      <p:sp>
        <p:nvSpPr>
          <p:cNvPr id="22" name="Arrow: Up 21">
            <a:extLst>
              <a:ext uri="{FF2B5EF4-FFF2-40B4-BE49-F238E27FC236}">
                <a16:creationId xmlns:a16="http://schemas.microsoft.com/office/drawing/2014/main" id="{666512F5-DC0B-405B-A73C-711F509805B0}"/>
              </a:ext>
            </a:extLst>
          </p:cNvPr>
          <p:cNvSpPr/>
          <p:nvPr/>
        </p:nvSpPr>
        <p:spPr>
          <a:xfrm>
            <a:off x="9976683" y="2208740"/>
            <a:ext cx="873760" cy="559908"/>
          </a:xfrm>
          <a:prstGeom prst="up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EA0D7EB-247F-4D45-9728-A049E696E13D}"/>
              </a:ext>
            </a:extLst>
          </p:cNvPr>
          <p:cNvSpPr txBox="1"/>
          <p:nvPr/>
        </p:nvSpPr>
        <p:spPr>
          <a:xfrm>
            <a:off x="551928" y="2910616"/>
            <a:ext cx="24564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Online trading</a:t>
            </a:r>
          </a:p>
          <a:p>
            <a:pPr algn="ctr"/>
            <a:r>
              <a:rPr lang="en-AU" b="1" dirty="0"/>
              <a:t>+ 18%</a:t>
            </a:r>
          </a:p>
          <a:p>
            <a:pPr algn="ctr"/>
            <a:r>
              <a:rPr lang="en-AU" dirty="0"/>
              <a:t>e.g. </a:t>
            </a:r>
            <a:r>
              <a:rPr lang="en-AU" dirty="0" err="1"/>
              <a:t>Comsec</a:t>
            </a:r>
            <a:r>
              <a:rPr lang="en-AU" dirty="0"/>
              <a:t> App +124%</a:t>
            </a:r>
          </a:p>
          <a:p>
            <a:pPr algn="ctr"/>
            <a:r>
              <a:rPr lang="en-AU" dirty="0"/>
              <a:t>ASX +59%</a:t>
            </a:r>
          </a:p>
          <a:p>
            <a:pPr algn="ctr"/>
            <a:r>
              <a:rPr lang="en-AU" dirty="0" err="1"/>
              <a:t>Coinspot</a:t>
            </a:r>
            <a:r>
              <a:rPr lang="en-AU" dirty="0"/>
              <a:t> +87%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E519F94-C942-445C-8270-55DC9C153738}"/>
              </a:ext>
            </a:extLst>
          </p:cNvPr>
          <p:cNvSpPr txBox="1"/>
          <p:nvPr/>
        </p:nvSpPr>
        <p:spPr>
          <a:xfrm>
            <a:off x="3366376" y="2910616"/>
            <a:ext cx="24564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Insurance</a:t>
            </a:r>
          </a:p>
          <a:p>
            <a:pPr algn="ctr"/>
            <a:r>
              <a:rPr lang="en-AU" b="1" dirty="0"/>
              <a:t>+27%</a:t>
            </a:r>
          </a:p>
          <a:p>
            <a:pPr algn="ctr"/>
            <a:r>
              <a:rPr lang="en-AU" dirty="0"/>
              <a:t>Particularly health-</a:t>
            </a:r>
          </a:p>
          <a:p>
            <a:pPr algn="ctr"/>
            <a:r>
              <a:rPr lang="en-AU" dirty="0"/>
              <a:t>e.g. Bupa +22%, </a:t>
            </a:r>
            <a:br>
              <a:rPr lang="en-AU" dirty="0"/>
            </a:br>
            <a:r>
              <a:rPr lang="en-AU" dirty="0"/>
              <a:t>HCF +25%, </a:t>
            </a:r>
          </a:p>
          <a:p>
            <a:pPr algn="ctr"/>
            <a:r>
              <a:rPr lang="en-AU" dirty="0"/>
              <a:t>NIB +27%, </a:t>
            </a:r>
          </a:p>
          <a:p>
            <a:pPr algn="ctr"/>
            <a:r>
              <a:rPr lang="en-AU" dirty="0"/>
              <a:t>Express Plus Medicare app +38%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CF3EA1E-3E64-4671-A816-B8B8213D8BDE}"/>
              </a:ext>
            </a:extLst>
          </p:cNvPr>
          <p:cNvSpPr txBox="1"/>
          <p:nvPr/>
        </p:nvSpPr>
        <p:spPr>
          <a:xfrm>
            <a:off x="6252076" y="2910616"/>
            <a:ext cx="24564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Financial news &amp; information</a:t>
            </a:r>
          </a:p>
          <a:p>
            <a:pPr algn="ctr"/>
            <a:r>
              <a:rPr lang="en-AU" b="1" dirty="0"/>
              <a:t>+26%</a:t>
            </a:r>
          </a:p>
          <a:p>
            <a:pPr algn="ctr"/>
            <a:r>
              <a:rPr lang="en-AU" dirty="0"/>
              <a:t>Most local and global business and financial news sites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0C54F84-C2CF-470A-AB5F-F308EC866CFB}"/>
              </a:ext>
            </a:extLst>
          </p:cNvPr>
          <p:cNvSpPr txBox="1"/>
          <p:nvPr/>
        </p:nvSpPr>
        <p:spPr>
          <a:xfrm>
            <a:off x="9185277" y="2910616"/>
            <a:ext cx="24564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Buy now, pay later</a:t>
            </a:r>
          </a:p>
          <a:p>
            <a:pPr algn="ctr"/>
            <a:r>
              <a:rPr lang="en-AU" dirty="0"/>
              <a:t>Av unique audience*</a:t>
            </a:r>
          </a:p>
          <a:p>
            <a:pPr algn="ctr"/>
            <a:r>
              <a:rPr lang="en-AU" dirty="0"/>
              <a:t>e.g. </a:t>
            </a:r>
            <a:r>
              <a:rPr lang="en-AU" dirty="0" err="1"/>
              <a:t>Afterpay</a:t>
            </a:r>
            <a:r>
              <a:rPr lang="en-AU" dirty="0"/>
              <a:t> +27%</a:t>
            </a:r>
          </a:p>
          <a:p>
            <a:pPr algn="ctr"/>
            <a:r>
              <a:rPr lang="en-AU" dirty="0" err="1"/>
              <a:t>Openpay</a:t>
            </a:r>
            <a:r>
              <a:rPr lang="en-AU" dirty="0"/>
              <a:t> +93%</a:t>
            </a:r>
          </a:p>
          <a:p>
            <a:pPr algn="ctr"/>
            <a:r>
              <a:rPr lang="en-AU" dirty="0"/>
              <a:t>Zip app +56%</a:t>
            </a:r>
          </a:p>
          <a:p>
            <a:pPr algn="ctr"/>
            <a:r>
              <a:rPr lang="en-AU" dirty="0"/>
              <a:t>Humm app +119%</a:t>
            </a:r>
          </a:p>
        </p:txBody>
      </p:sp>
    </p:spTree>
    <p:extLst>
      <p:ext uri="{BB962C8B-B14F-4D97-AF65-F5344CB8AC3E}">
        <p14:creationId xmlns:p14="http://schemas.microsoft.com/office/powerpoint/2010/main" val="1793004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9F617-23F9-425F-A28B-6036459DD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7506" y="253401"/>
            <a:ext cx="9388548" cy="559908"/>
          </a:xfrm>
        </p:spPr>
        <p:txBody>
          <a:bodyPr/>
          <a:lstStyle/>
          <a:p>
            <a:r>
              <a:rPr lang="en-AU" dirty="0"/>
              <a:t>Overall nearly half online finance time spent on Smartphone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15C78A-CC6F-4FEB-8352-28614B3E7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04E3-1C24-49D0-B078-011BD49B2585}" type="slidenum">
              <a:rPr lang="en-AU" smtClean="0"/>
              <a:t>4</a:t>
            </a:fld>
            <a:endParaRPr lang="en-A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26F3C3-285D-4084-B01F-2F0FF8E668A8}"/>
              </a:ext>
            </a:extLst>
          </p:cNvPr>
          <p:cNvSpPr txBox="1"/>
          <p:nvPr/>
        </p:nvSpPr>
        <p:spPr>
          <a:xfrm>
            <a:off x="1765007" y="1366180"/>
            <a:ext cx="9388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/>
              <a:t>Share of time spent by device for online financial </a:t>
            </a:r>
            <a:r>
              <a:rPr lang="en-US" sz="2000" dirty="0"/>
              <a:t>content, tools and services</a:t>
            </a:r>
            <a:r>
              <a:rPr lang="en-AU" sz="2000" dirty="0"/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B5074-9704-4B97-AC8B-9842AC367F3D}"/>
              </a:ext>
            </a:extLst>
          </p:cNvPr>
          <p:cNvSpPr txBox="1"/>
          <p:nvPr/>
        </p:nvSpPr>
        <p:spPr>
          <a:xfrm>
            <a:off x="0" y="6185098"/>
            <a:ext cx="103733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Source: Nielsen Digital Panel text PC, Smartphone &amp; Tablet age 18+ total time spent August 2020</a:t>
            </a:r>
            <a:endParaRPr lang="en-AU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4256910E-9BF2-4F68-8143-DB016178DB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1033702"/>
              </p:ext>
            </p:extLst>
          </p:nvPr>
        </p:nvGraphicFramePr>
        <p:xfrm>
          <a:off x="2570243" y="1957387"/>
          <a:ext cx="8153175" cy="3534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72683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06325-4E22-4225-9443-E419C761D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5007" y="285865"/>
            <a:ext cx="9388548" cy="559908"/>
          </a:xfrm>
        </p:spPr>
        <p:txBody>
          <a:bodyPr/>
          <a:lstStyle/>
          <a:p>
            <a:r>
              <a:rPr lang="en-AU" dirty="0"/>
              <a:t>Nearly half (48%) of online financial time is spent by people aged 45+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B28228-991B-42A7-91B6-7FF0FC3FC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04E3-1C24-49D0-B078-011BD49B2585}" type="slidenum">
              <a:rPr lang="en-AU" smtClean="0"/>
              <a:t>5</a:t>
            </a:fld>
            <a:endParaRPr lang="en-AU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D1FFB9A-4FB1-469C-AD1C-F511281A93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9536454"/>
              </p:ext>
            </p:extLst>
          </p:nvPr>
        </p:nvGraphicFramePr>
        <p:xfrm>
          <a:off x="2465650" y="2022409"/>
          <a:ext cx="8008386" cy="3701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8307C98-96C7-4509-922F-02AC96863638}"/>
              </a:ext>
            </a:extLst>
          </p:cNvPr>
          <p:cNvSpPr txBox="1"/>
          <p:nvPr/>
        </p:nvSpPr>
        <p:spPr>
          <a:xfrm>
            <a:off x="1765007" y="1544305"/>
            <a:ext cx="9388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/>
              <a:t>Age profile of time spent with online financial </a:t>
            </a:r>
            <a:r>
              <a:rPr lang="en-US" sz="2000" dirty="0"/>
              <a:t>content, tools and services</a:t>
            </a:r>
            <a:r>
              <a:rPr lang="en-AU" sz="2000" dirty="0"/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CB1A3A2-DF29-4BAA-A637-F8618AF8E5C5}"/>
              </a:ext>
            </a:extLst>
          </p:cNvPr>
          <p:cNvSpPr txBox="1"/>
          <p:nvPr/>
        </p:nvSpPr>
        <p:spPr>
          <a:xfrm>
            <a:off x="0" y="6185098"/>
            <a:ext cx="103733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Source: Nielsen Digital Panel text PC, Smartphone &amp; Tablet age 18+ total time spent August 2020</a:t>
            </a:r>
            <a:endParaRPr lang="en-AU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397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3BB16-F99A-4EDF-80D5-8CC2D8594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4966" y="333096"/>
            <a:ext cx="10747034" cy="1115693"/>
          </a:xfrm>
        </p:spPr>
        <p:txBody>
          <a:bodyPr/>
          <a:lstStyle/>
          <a:p>
            <a:r>
              <a:rPr lang="en-AU" dirty="0"/>
              <a:t>Online display ad expenditure by finance and insurance advertisers lifted 30% in the last quarter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EFE82D-468D-490E-A345-900A2CC69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04E3-1C24-49D0-B078-011BD49B2585}" type="slidenum">
              <a:rPr lang="en-AU" smtClean="0"/>
              <a:t>6</a:t>
            </a:fld>
            <a:endParaRPr lang="en-A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4604C2-C82E-4477-A1CA-94E3BBFB5332}"/>
              </a:ext>
            </a:extLst>
          </p:cNvPr>
          <p:cNvSpPr txBox="1"/>
          <p:nvPr/>
        </p:nvSpPr>
        <p:spPr>
          <a:xfrm>
            <a:off x="1979271" y="1472034"/>
            <a:ext cx="74077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/>
              <a:t>Finance and insurance digital display advertising </a:t>
            </a:r>
            <a:br>
              <a:rPr lang="en-AU" sz="2000" dirty="0"/>
            </a:br>
            <a:r>
              <a:rPr lang="en-AU" sz="2000" dirty="0"/>
              <a:t>expenditure and category share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A66138-D201-4E93-B5F9-A5BF89C735D8}"/>
              </a:ext>
            </a:extLst>
          </p:cNvPr>
          <p:cNvSpPr txBox="1"/>
          <p:nvPr/>
        </p:nvSpPr>
        <p:spPr>
          <a:xfrm>
            <a:off x="165426" y="6114733"/>
            <a:ext cx="83108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Source; IAB Australia Online Advertising Expenditure Report, financial year and quarter ending June 2020, compiled by PwC</a:t>
            </a:r>
            <a:endParaRPr lang="en-AU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D5C2984-A1E4-4908-8C67-E202BA76A9AF}"/>
              </a:ext>
            </a:extLst>
          </p:cNvPr>
          <p:cNvSpPr/>
          <p:nvPr/>
        </p:nvSpPr>
        <p:spPr>
          <a:xfrm>
            <a:off x="8648626" y="3559657"/>
            <a:ext cx="2853566" cy="2678187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b="1" dirty="0">
                <a:solidFill>
                  <a:schemeClr val="tx1"/>
                </a:solidFill>
              </a:rPr>
              <a:t>$3.4bn</a:t>
            </a:r>
            <a:br>
              <a:rPr lang="en-AU" sz="2000" dirty="0">
                <a:solidFill>
                  <a:schemeClr val="tx1"/>
                </a:solidFill>
              </a:rPr>
            </a:br>
            <a:r>
              <a:rPr lang="en-AU" sz="2000" dirty="0">
                <a:solidFill>
                  <a:schemeClr val="tx1"/>
                </a:solidFill>
              </a:rPr>
              <a:t>spent on display advertising </a:t>
            </a:r>
            <a:br>
              <a:rPr lang="en-AU" sz="2000" dirty="0">
                <a:solidFill>
                  <a:schemeClr val="tx1"/>
                </a:solidFill>
              </a:rPr>
            </a:br>
            <a:r>
              <a:rPr lang="en-AU" sz="2000" dirty="0">
                <a:solidFill>
                  <a:schemeClr val="tx1"/>
                </a:solidFill>
              </a:rPr>
              <a:t>in FY20, </a:t>
            </a:r>
            <a:br>
              <a:rPr lang="en-AU" sz="2000" dirty="0">
                <a:solidFill>
                  <a:schemeClr val="tx1"/>
                </a:solidFill>
              </a:rPr>
            </a:br>
            <a:r>
              <a:rPr lang="en-AU" sz="2000" dirty="0">
                <a:solidFill>
                  <a:schemeClr val="tx1"/>
                </a:solidFill>
              </a:rPr>
              <a:t>11% by finance and insurance advertisers 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8765A6C7-3BE6-42DC-8E3E-981CA0E8D4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4433959"/>
              </p:ext>
            </p:extLst>
          </p:nvPr>
        </p:nvGraphicFramePr>
        <p:xfrm>
          <a:off x="2125684" y="2239295"/>
          <a:ext cx="7142633" cy="3679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21089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495</Words>
  <Application>Microsoft Office PowerPoint</Application>
  <PresentationFormat>Widescreen</PresentationFormat>
  <Paragraphs>65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Futura PT Heavy</vt:lpstr>
      <vt:lpstr>Tahoma</vt:lpstr>
      <vt:lpstr>Office Theme</vt:lpstr>
      <vt:lpstr>Custom Design</vt:lpstr>
      <vt:lpstr>Most Australians use online financial content, tools and services</vt:lpstr>
      <vt:lpstr>Time spent on online trading, financial news and insurance has lifted 22% this calendar year to date</vt:lpstr>
      <vt:lpstr>Increased time spent on financial sites and apps</vt:lpstr>
      <vt:lpstr>Overall nearly half online finance time spent on Smartphone</vt:lpstr>
      <vt:lpstr>Nearly half (48%) of online financial time is spent by people aged 45+</vt:lpstr>
      <vt:lpstr>Online display ad expenditure by finance and insurance advertisers lifted 30% in the last quarter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Most Australians use online financial content, tools and services</dc:title>
  <dc:creator>Natalie Stanbury</dc:creator>
  <cp:lastModifiedBy>Natalie Stanbury</cp:lastModifiedBy>
  <cp:revision>20</cp:revision>
  <dcterms:created xsi:type="dcterms:W3CDTF">2020-09-29T23:08:05Z</dcterms:created>
  <dcterms:modified xsi:type="dcterms:W3CDTF">2020-10-06T03:08:17Z</dcterms:modified>
</cp:coreProperties>
</file>